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7" r:id="rId2"/>
    <p:sldId id="258" r:id="rId3"/>
    <p:sldId id="347" r:id="rId4"/>
    <p:sldId id="359" r:id="rId5"/>
    <p:sldId id="391" r:id="rId6"/>
    <p:sldId id="393" r:id="rId7"/>
    <p:sldId id="392" r:id="rId8"/>
    <p:sldId id="396" r:id="rId9"/>
    <p:sldId id="360" r:id="rId10"/>
    <p:sldId id="361" r:id="rId11"/>
    <p:sldId id="362" r:id="rId12"/>
    <p:sldId id="397" r:id="rId13"/>
    <p:sldId id="398" r:id="rId14"/>
    <p:sldId id="363" r:id="rId15"/>
    <p:sldId id="364" r:id="rId16"/>
    <p:sldId id="399" r:id="rId17"/>
    <p:sldId id="365" r:id="rId18"/>
    <p:sldId id="394" r:id="rId19"/>
    <p:sldId id="366" r:id="rId20"/>
    <p:sldId id="386" r:id="rId21"/>
    <p:sldId id="367" r:id="rId22"/>
    <p:sldId id="400" r:id="rId23"/>
    <p:sldId id="368" r:id="rId24"/>
    <p:sldId id="369" r:id="rId25"/>
    <p:sldId id="370" r:id="rId26"/>
    <p:sldId id="371" r:id="rId27"/>
    <p:sldId id="372" r:id="rId28"/>
    <p:sldId id="37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500" autoAdjust="0"/>
  </p:normalViewPr>
  <p:slideViewPr>
    <p:cSldViewPr>
      <p:cViewPr varScale="1">
        <p:scale>
          <a:sx n="47" d="100"/>
          <a:sy n="47" d="100"/>
        </p:scale>
        <p:origin x="-196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45AF2957-2B58-4BF4-B229-09CAFC3B8CEF}" type="datetimeFigureOut">
              <a:rPr lang="en-US"/>
              <a:pPr>
                <a:defRPr/>
              </a:pPr>
              <a:t>12/26/2014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73CF9968-5254-4A55-A73C-BADE5B00AB6A}" type="slidenum">
              <a:rPr lang="en-US"/>
              <a:pPr>
                <a:defRPr/>
              </a:pPr>
              <a:t>‹#›</a:t>
            </a:fld>
            <a:endParaRPr lang="en-US"/>
          </a:p>
        </p:txBody>
      </p:sp>
    </p:spTree>
    <p:extLst>
      <p:ext uri="{BB962C8B-B14F-4D97-AF65-F5344CB8AC3E}">
        <p14:creationId xmlns:p14="http://schemas.microsoft.com/office/powerpoint/2010/main" val="41940759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BC39FCC-E438-40FE-A6B2-7892521D2DB2}" type="slidenum">
              <a:rPr lang="es-ES" smtClean="0"/>
              <a:pPr/>
              <a:t>4</a:t>
            </a:fld>
            <a:endParaRPr lang="es-ES" smtClean="0"/>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011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Grew in response to Behaviorism in an effort to better understand the mental processes behind learning</a:t>
            </a:r>
          </a:p>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086170B-4008-447F-B30F-21A52557FEF1}" type="slidenum">
              <a:rPr lang="es-ES" smtClean="0"/>
              <a:pPr/>
              <a:t>5</a:t>
            </a:fld>
            <a:endParaRPr lang="es-ES" smtClean="0"/>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114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Grew in response to Behaviorism in an effort to better understand the mental processes behind learning</a:t>
            </a:r>
          </a:p>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E18B04D-BEBE-4C0A-8C57-7160A952FBBD}" type="slidenum">
              <a:rPr lang="es-ES" smtClean="0"/>
              <a:pPr/>
              <a:t>6</a:t>
            </a:fld>
            <a:endParaRPr lang="es-ES"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Grew in response to Behaviorism in an effort to better understand the mental processes behind learning</a:t>
            </a:r>
          </a:p>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B83F9DE-3D9C-4FCF-8901-4CE7510C1232}" type="slidenum">
              <a:rPr lang="es-ES" smtClean="0"/>
              <a:pPr/>
              <a:t>7</a:t>
            </a:fld>
            <a:endParaRPr lang="es-ES" smtClean="0"/>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Grew in response to Behaviorism in an effort to better understand the mental processes behind learning</a:t>
            </a:r>
          </a:p>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B83F9DE-3D9C-4FCF-8901-4CE7510C1232}" type="slidenum">
              <a:rPr lang="es-ES" smtClean="0"/>
              <a:pPr/>
              <a:t>8</a:t>
            </a:fld>
            <a:endParaRPr lang="es-ES" smtClean="0"/>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318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Grew in response to Behaviorism in an effort to better understand the mental processes behind learning</a:t>
            </a:r>
          </a:p>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166813B-C700-4133-98BD-000BA318EF9C}" type="slidenum">
              <a:rPr lang="es-ES" smtClean="0"/>
              <a:pPr/>
              <a:t>9</a:t>
            </a:fld>
            <a:endParaRPr lang="es-ES" smtClean="0"/>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4A6A81EF-D0D7-42A6-9041-0CDC5F4FA1BE}" type="slidenum">
              <a:rPr lang="es-ES" smtClean="0"/>
              <a:pPr/>
              <a:t>10</a:t>
            </a:fld>
            <a:endParaRPr lang="es-ES" smtClean="0"/>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36FAB86-7FFD-42BC-9263-B477FBDDB3FC}" type="slidenum">
              <a:rPr lang="es-ES" smtClean="0"/>
              <a:pPr/>
              <a:t>11</a:t>
            </a:fld>
            <a:endParaRPr lang="es-E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smtClean="0"/>
              <a:t>An example of a powerful concept is addition.  Instead of drilling facts </a:t>
            </a:r>
          </a:p>
          <a:p>
            <a:endParaRPr lang="en-US" smtClean="0"/>
          </a:p>
          <a:p>
            <a:r>
              <a:rPr lang="en-US" smtClean="0"/>
              <a:t>1 + 1 = 2</a:t>
            </a:r>
          </a:p>
          <a:p>
            <a:r>
              <a:rPr lang="en-US" smtClean="0"/>
              <a:t>1 + 2 = 3</a:t>
            </a:r>
          </a:p>
          <a:p>
            <a:endParaRPr lang="en-US" smtClean="0"/>
          </a:p>
          <a:p>
            <a:r>
              <a:rPr lang="en-US" smtClean="0"/>
              <a:t>into people’s heads, teach them the CONCEPT of addition.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36FAB86-7FFD-42BC-9263-B477FBDDB3FC}" type="slidenum">
              <a:rPr lang="es-ES" smtClean="0"/>
              <a:pPr/>
              <a:t>12</a:t>
            </a:fld>
            <a:endParaRPr lang="es-E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dirty="0" smtClean="0"/>
              <a:t>An example of a powerful concept is addition.  Instead of drilling facts </a:t>
            </a:r>
          </a:p>
          <a:p>
            <a:endParaRPr lang="en-US" dirty="0" smtClean="0"/>
          </a:p>
          <a:p>
            <a:r>
              <a:rPr lang="en-US" dirty="0" smtClean="0"/>
              <a:t>1 + 1 = 2</a:t>
            </a:r>
          </a:p>
          <a:p>
            <a:r>
              <a:rPr lang="en-US" dirty="0" smtClean="0"/>
              <a:t>1 + 2 = 3</a:t>
            </a:r>
          </a:p>
          <a:p>
            <a:endParaRPr lang="en-US" dirty="0" smtClean="0"/>
          </a:p>
          <a:p>
            <a:r>
              <a:rPr lang="en-US" dirty="0" smtClean="0"/>
              <a:t>into people’s heads, teach them the CONCEPT of addition.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36FAB86-7FFD-42BC-9263-B477FBDDB3FC}" type="slidenum">
              <a:rPr lang="es-ES" smtClean="0"/>
              <a:pPr/>
              <a:t>13</a:t>
            </a:fld>
            <a:endParaRPr lang="es-E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dirty="0" smtClean="0"/>
              <a:t>An example of a powerful concept is addition.  Instead of drilling facts </a:t>
            </a:r>
          </a:p>
          <a:p>
            <a:endParaRPr lang="en-US" dirty="0" smtClean="0"/>
          </a:p>
          <a:p>
            <a:r>
              <a:rPr lang="en-US" dirty="0" smtClean="0"/>
              <a:t>1 + 1 = 2</a:t>
            </a:r>
          </a:p>
          <a:p>
            <a:r>
              <a:rPr lang="en-US" dirty="0" smtClean="0"/>
              <a:t>1 + 2 = 3</a:t>
            </a:r>
          </a:p>
          <a:p>
            <a:endParaRPr lang="en-US" dirty="0" smtClean="0"/>
          </a:p>
          <a:p>
            <a:r>
              <a:rPr lang="en-US" dirty="0" smtClean="0"/>
              <a:t>into people’s heads, teach them the CONCEPT of addition.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1AD2DCF-1D4B-4565-84ED-1167E8F444F0}" type="slidenum">
              <a:rPr lang="es-ES" smtClean="0"/>
              <a:pPr/>
              <a:t>14</a:t>
            </a:fld>
            <a:endParaRPr lang="es-ES" smtClean="0"/>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smtClean="0"/>
              <a:t>New material is related to something they already know!</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5777D72-7C63-46E1-85BC-1CFE5F7CDF05}" type="slidenum">
              <a:rPr lang="es-ES" smtClean="0"/>
              <a:pPr/>
              <a:t>15</a:t>
            </a:fld>
            <a:endParaRPr lang="es-ES" smtClean="0"/>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36FAB86-7FFD-42BC-9263-B477FBDDB3FC}" type="slidenum">
              <a:rPr lang="es-ES" smtClean="0"/>
              <a:pPr/>
              <a:t>16</a:t>
            </a:fld>
            <a:endParaRPr lang="es-ES" smtClean="0"/>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6260"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r>
              <a:rPr lang="en-US" dirty="0" smtClean="0"/>
              <a:t>An example of a powerful concept is addition.  Instead of drilling facts </a:t>
            </a:r>
          </a:p>
          <a:p>
            <a:endParaRPr lang="en-US" dirty="0" smtClean="0"/>
          </a:p>
          <a:p>
            <a:r>
              <a:rPr lang="en-US" dirty="0" smtClean="0"/>
              <a:t>1 + 1 = 2</a:t>
            </a:r>
          </a:p>
          <a:p>
            <a:r>
              <a:rPr lang="en-US" dirty="0" smtClean="0"/>
              <a:t>1 + 2 = 3</a:t>
            </a:r>
          </a:p>
          <a:p>
            <a:endParaRPr lang="en-US" dirty="0" smtClean="0"/>
          </a:p>
          <a:p>
            <a:r>
              <a:rPr lang="en-US" dirty="0" smtClean="0"/>
              <a:t>into people’s heads, teach them the CONCEPT of addition.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DD31CD8-0B99-4FB7-9609-64310F26D06F}" type="slidenum">
              <a:rPr lang="es-ES" smtClean="0"/>
              <a:pPr/>
              <a:t>17</a:t>
            </a:fld>
            <a:endParaRPr lang="es-ES" smtClean="0"/>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9332"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Staged scaffolding: not based on ability or experience…based on developmental stage (age most predominantly)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C7FA51D-93C4-4143-A3FE-FA12B1C1C4C2}" type="slidenum">
              <a:rPr lang="es-ES" smtClean="0"/>
              <a:pPr/>
              <a:t>19</a:t>
            </a:fld>
            <a:endParaRPr lang="es-ES" smtClean="0"/>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0356"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smtClean="0"/>
              <a:t>Does not account enough for individuality and differences in staged development</a:t>
            </a:r>
          </a:p>
          <a:p>
            <a:endParaRPr lang="en-US" dirty="0" smtClean="0"/>
          </a:p>
          <a:p>
            <a:r>
              <a:rPr lang="en-US" dirty="0" smtClean="0"/>
              <a:t>Little emphasis on affective characteristics, especially motivation</a:t>
            </a:r>
          </a:p>
          <a:p>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85F7B2B-3510-492A-B015-653185F4023A}" type="slidenum">
              <a:rPr lang="es-ES" smtClean="0"/>
              <a:pPr/>
              <a:t>21</a:t>
            </a:fld>
            <a:endParaRPr lang="es-E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Imitation: Individuals adopt the modeled behavior more readily and completely if the person they are observing is admired by the observer</a:t>
            </a:r>
          </a:p>
          <a:p>
            <a:endParaRPr lang="en-US" smtClean="0"/>
          </a:p>
          <a:p>
            <a:r>
              <a:rPr lang="en-US" smtClean="0"/>
              <a:t>We more readily model behavior if it results in outcomes we value or approve of</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85F7B2B-3510-492A-B015-653185F4023A}" type="slidenum">
              <a:rPr lang="es-ES" smtClean="0"/>
              <a:pPr/>
              <a:t>22</a:t>
            </a:fld>
            <a:endParaRPr lang="es-E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Imitation: Individuals adopt the modeled behavior more readily and completely if the person they are observing is admired by the observer</a:t>
            </a:r>
          </a:p>
          <a:p>
            <a:endParaRPr lang="en-US" smtClean="0"/>
          </a:p>
          <a:p>
            <a:r>
              <a:rPr lang="en-US" smtClean="0"/>
              <a:t>We more readily model behavior if it results in outcomes we value or approve of</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5AE3C0B1-DE9A-427F-AFDC-7F54B5067BEB}" type="slidenum">
              <a:rPr lang="es-ES" smtClean="0"/>
              <a:pPr/>
              <a:t>23</a:t>
            </a:fld>
            <a:endParaRPr lang="es-E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7719D59-2EB5-4392-9007-C050AC6315DB}" type="slidenum">
              <a:rPr lang="es-ES" smtClean="0"/>
              <a:pPr/>
              <a:t>24</a:t>
            </a:fld>
            <a:endParaRPr lang="es-E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A02B2E75-1B08-493C-90D6-9DDF6B6B264C}" type="slidenum">
              <a:rPr lang="es-ES" smtClean="0"/>
              <a:pPr/>
              <a:t>25</a:t>
            </a:fld>
            <a:endParaRPr lang="es-ES" smtClean="0"/>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4452"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D9D64D44-688D-44B6-945A-EF7277680CD2}" type="slidenum">
              <a:rPr lang="es-ES" smtClean="0"/>
              <a:pPr/>
              <a:t>26</a:t>
            </a:fld>
            <a:endParaRPr lang="es-ES" smtClean="0"/>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5476"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EBA13011-99C6-475E-8C77-24C425CC1C65}" type="slidenum">
              <a:rPr lang="es-ES" smtClean="0"/>
              <a:pPr/>
              <a:t>28</a:t>
            </a:fld>
            <a:endParaRPr lang="es-ES" smtClean="0"/>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6500"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smtClean="0"/>
              <a:t>Think of a laboratory environment, for instance. What’s more effective in your estimation…watching the faculty member conduct the lab, or you doing it yourself?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050427E-D9A3-495C-8421-3A8CC83F0C58}"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99A7328-A7DE-4B56-AB25-77A0D31E9DC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C93DC6F-E41D-4683-B580-675CA3BDB9FF}"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37C1448-B63F-4E79-8480-CC9A833EE1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1ADB9AD-E3CC-4958-9277-89CE24EFC5A8}"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7739725-F723-4CD6-A647-A68116FE4BD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32FBD444-D0D4-439B-85E3-F360659EE932}"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39CDA2-3BE8-4983-BD55-C134AEC9E30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F10E3F3-5485-4781-8B94-E81950BD4769}" type="datetimeFigureOut">
              <a:rPr lang="en-US"/>
              <a:pPr>
                <a:defRPr/>
              </a:pPr>
              <a:t>12/26/2014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66E7FBC-6AAA-49C2-989C-7166F2466B3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8ED030B-2BF3-4F58-8F19-DDA99F14E1AD}" type="datetimeFigureOut">
              <a:rPr lang="en-US"/>
              <a:pPr>
                <a:defRPr/>
              </a:pPr>
              <a:t>12/26/2014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0E355DBA-2A04-49C7-8193-D4DC1179D1C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283F82-266E-4B40-8C8E-15F4673372FB}" type="datetimeFigureOut">
              <a:rPr lang="en-US"/>
              <a:pPr>
                <a:defRPr/>
              </a:pPr>
              <a:t>12/26/2014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9269626-B94C-435F-AE90-FDD145F2400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C7A7E81-8967-43AA-A2C4-5AF0AF617273}"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6A278FD-C333-4425-A597-A66EA91609B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3D4C461-6C0F-44B7-85C0-AADF0AA6902F}" type="datetimeFigureOut">
              <a:rPr lang="en-US"/>
              <a:pPr>
                <a:defRPr/>
              </a:pPr>
              <a:t>12/26/2014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2307C8-078E-4F0A-8BB1-EEF5BB31A6C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22BE4AB-909C-4FD1-B328-FE5CCC260ABC}"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3E2830E-BA76-4244-B953-B29E3ABEC0E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7976031-9D20-499B-A51F-C140F2DCA2EC}" type="datetimeFigureOut">
              <a:rPr lang="en-US"/>
              <a:pPr>
                <a:defRPr/>
              </a:pPr>
              <a:t>12/26/2014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DF7721-BB12-4995-BB93-C510EDBCA3E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75438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719263"/>
            <a:ext cx="4038600" cy="44116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719263"/>
            <a:ext cx="4038600" cy="4411662"/>
          </a:xfrm>
        </p:spPr>
        <p:txBody>
          <a:bodyPr rtlCol="0">
            <a:normAutofit/>
          </a:bodyPr>
          <a:lstStyle/>
          <a:p>
            <a:pPr lvl="0"/>
            <a:endParaRPr lang="en-US" noProof="0"/>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A9D604AF-8972-4A77-BB67-70C25582E9C9}"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BDC865BD-7244-4361-8B40-3CD5B5A5DACB}" type="datetimeFigureOut">
              <a:rPr lang="en-US"/>
              <a:pPr>
                <a:defRPr/>
              </a:pPr>
              <a:t>12/26/2014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2C04B94-3480-4FFE-8DE8-361D0200EED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9"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381000" y="2130425"/>
            <a:ext cx="8382000" cy="1470025"/>
          </a:xfrm>
        </p:spPr>
        <p:txBody>
          <a:bodyPr/>
          <a:lstStyle/>
          <a:p>
            <a:pPr eaLnBrk="1" hangingPunct="1"/>
            <a:r>
              <a:rPr lang="en-US" sz="3800" smtClean="0"/>
              <a:t>Consultancy Project Experiential Learning</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err="1" smtClean="0"/>
              <a:t>MGT529</a:t>
            </a:r>
            <a:endParaRPr lang="en-US" dirty="0" smtClean="0"/>
          </a:p>
          <a:p>
            <a:pPr eaLnBrk="1" fontAlgn="auto" hangingPunct="1">
              <a:spcAft>
                <a:spcPts val="0"/>
              </a:spcAft>
              <a:buFont typeface="Arial" pitchFamily="34" charset="0"/>
              <a:buNone/>
              <a:defRPr/>
            </a:pPr>
            <a:r>
              <a:rPr lang="en-US" dirty="0" smtClean="0"/>
              <a:t>Dr. </a:t>
            </a:r>
            <a:r>
              <a:rPr lang="en-US" dirty="0" err="1" smtClean="0"/>
              <a:t>Khurrum</a:t>
            </a:r>
            <a:r>
              <a:rPr lang="en-US" dirty="0" smtClean="0"/>
              <a:t> S. Mughal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0"/>
            <a:ext cx="8229600" cy="1143000"/>
          </a:xfrm>
        </p:spPr>
        <p:txBody>
          <a:bodyPr/>
          <a:lstStyle/>
          <a:p>
            <a:pPr eaLnBrk="1" hangingPunct="1"/>
            <a:r>
              <a:rPr lang="en-US" dirty="0" smtClean="0"/>
              <a:t>Lecture 3</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2143125"/>
            <a:ext cx="8229600" cy="1143000"/>
          </a:xfrm>
        </p:spPr>
        <p:txBody>
          <a:bodyPr/>
          <a:lstStyle/>
          <a:p>
            <a:r>
              <a:rPr lang="en-US" smtClean="0"/>
              <a:t>Cognitivism</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mtClean="0"/>
              <a:t>Cognitivism</a:t>
            </a:r>
          </a:p>
        </p:txBody>
      </p:sp>
      <p:sp>
        <p:nvSpPr>
          <p:cNvPr id="45059" name="Rectangle 3"/>
          <p:cNvSpPr>
            <a:spLocks noGrp="1" noChangeArrowheads="1"/>
          </p:cNvSpPr>
          <p:nvPr>
            <p:ph type="body" idx="1"/>
          </p:nvPr>
        </p:nvSpPr>
        <p:spPr>
          <a:xfrm>
            <a:off x="457200" y="2066925"/>
            <a:ext cx="8382000" cy="4530725"/>
          </a:xfrm>
        </p:spPr>
        <p:txBody>
          <a:bodyPr/>
          <a:lstStyle/>
          <a:p>
            <a:r>
              <a:rPr lang="en-US" dirty="0" smtClean="0"/>
              <a:t>In psychology, </a:t>
            </a:r>
            <a:r>
              <a:rPr lang="en-US" b="1" dirty="0" err="1" smtClean="0"/>
              <a:t>cognitivism</a:t>
            </a:r>
            <a:r>
              <a:rPr lang="en-US" dirty="0" smtClean="0"/>
              <a:t> is a theoretical framework for understanding the mind that gained credence in the </a:t>
            </a:r>
            <a:r>
              <a:rPr lang="en-US" dirty="0" err="1" smtClean="0"/>
              <a:t>1950s</a:t>
            </a:r>
            <a:r>
              <a:rPr lang="en-US" dirty="0" smtClean="0"/>
              <a:t>. The movement was a response to behaviorism, which </a:t>
            </a:r>
            <a:r>
              <a:rPr lang="en-US" b="1" dirty="0" err="1" smtClean="0"/>
              <a:t>cognitivists</a:t>
            </a:r>
            <a:r>
              <a:rPr lang="en-US" dirty="0" smtClean="0"/>
              <a:t> said neglected to explain cognition.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smtClean="0"/>
              <a:t>Cognitivism</a:t>
            </a:r>
          </a:p>
        </p:txBody>
      </p:sp>
      <p:sp>
        <p:nvSpPr>
          <p:cNvPr id="46083" name="Rectangle 3"/>
          <p:cNvSpPr>
            <a:spLocks noGrp="1" noChangeArrowheads="1"/>
          </p:cNvSpPr>
          <p:nvPr>
            <p:ph type="body" idx="1"/>
          </p:nvPr>
        </p:nvSpPr>
        <p:spPr>
          <a:xfrm>
            <a:off x="457200" y="2066925"/>
            <a:ext cx="8382000" cy="4530725"/>
          </a:xfrm>
        </p:spPr>
        <p:txBody>
          <a:bodyPr/>
          <a:lstStyle/>
          <a:p>
            <a:r>
              <a:rPr lang="en-US" smtClean="0"/>
              <a:t>"the psychology of learning which emphasizes human cognition or intelligence as a special endowment enabling man to form hypotheses and develop intellectually“ </a:t>
            </a:r>
          </a:p>
          <a:p>
            <a:endParaRPr lang="en-US" smtClean="0"/>
          </a:p>
          <a:p>
            <a:r>
              <a:rPr lang="en-US" smtClean="0"/>
              <a:t>It is also known as cognitive development.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mtClean="0"/>
              <a:t>Cognitivism</a:t>
            </a:r>
          </a:p>
        </p:txBody>
      </p:sp>
      <p:sp>
        <p:nvSpPr>
          <p:cNvPr id="47107" name="Rectangle 3"/>
          <p:cNvSpPr>
            <a:spLocks noGrp="1" noChangeArrowheads="1"/>
          </p:cNvSpPr>
          <p:nvPr>
            <p:ph type="body" idx="1"/>
          </p:nvPr>
        </p:nvSpPr>
        <p:spPr>
          <a:xfrm>
            <a:off x="457200" y="2066925"/>
            <a:ext cx="8382000" cy="4530725"/>
          </a:xfrm>
        </p:spPr>
        <p:txBody>
          <a:bodyPr/>
          <a:lstStyle/>
          <a:p>
            <a:r>
              <a:rPr lang="en-US" smtClean="0"/>
              <a:t>The underlying concepts of cognitivism involve how we think and gain knowledge. </a:t>
            </a:r>
          </a:p>
          <a:p>
            <a:endParaRPr lang="en-US" smtClean="0"/>
          </a:p>
          <a:p>
            <a:r>
              <a:rPr lang="en-US" smtClean="0"/>
              <a:t>Cognitivism involves examining learning, memory, problem solving skills, and intelligence.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Cognitivism</a:t>
            </a:r>
          </a:p>
        </p:txBody>
      </p:sp>
      <p:sp>
        <p:nvSpPr>
          <p:cNvPr id="48131" name="Rectangle 3"/>
          <p:cNvSpPr>
            <a:spLocks noGrp="1" noChangeArrowheads="1"/>
          </p:cNvSpPr>
          <p:nvPr>
            <p:ph type="body" idx="1"/>
          </p:nvPr>
        </p:nvSpPr>
        <p:spPr>
          <a:xfrm>
            <a:off x="457200" y="2066925"/>
            <a:ext cx="8382000" cy="4530725"/>
          </a:xfrm>
        </p:spPr>
        <p:txBody>
          <a:bodyPr/>
          <a:lstStyle/>
          <a:p>
            <a:r>
              <a:rPr lang="en-US" dirty="0" smtClean="0"/>
              <a:t>Grew in response to Behaviorism</a:t>
            </a:r>
          </a:p>
          <a:p>
            <a:pPr>
              <a:buFont typeface="Wingdings" pitchFamily="2" charset="2"/>
              <a:buNone/>
            </a:pPr>
            <a:endParaRPr lang="en-US" sz="1100" dirty="0" smtClean="0"/>
          </a:p>
          <a:p>
            <a:r>
              <a:rPr lang="en-US" dirty="0" smtClean="0"/>
              <a:t>Knowledge is stored cognitively as symbols</a:t>
            </a:r>
          </a:p>
          <a:p>
            <a:pPr>
              <a:buFont typeface="Wingdings" pitchFamily="2" charset="2"/>
              <a:buNone/>
            </a:pPr>
            <a:endParaRPr lang="en-US" sz="1100" dirty="0" smtClean="0"/>
          </a:p>
          <a:p>
            <a:r>
              <a:rPr lang="en-US" dirty="0" smtClean="0"/>
              <a:t>Learning is the process of connecting symbols in a meaningful &amp; memorable way</a:t>
            </a:r>
          </a:p>
          <a:p>
            <a:pPr>
              <a:buFont typeface="Wingdings" pitchFamily="2" charset="2"/>
              <a:buNone/>
            </a:pPr>
            <a:endParaRPr lang="en-US" sz="1100" dirty="0" smtClean="0"/>
          </a:p>
          <a:p>
            <a:r>
              <a:rPr lang="en-US" dirty="0" smtClean="0"/>
              <a:t>Studies focused on the mental processes that facilitate symbol connection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mtClean="0"/>
              <a:t>Cognitivism</a:t>
            </a:r>
          </a:p>
        </p:txBody>
      </p:sp>
      <p:sp>
        <p:nvSpPr>
          <p:cNvPr id="48131" name="Rectangle 3"/>
          <p:cNvSpPr>
            <a:spLocks noGrp="1" noChangeArrowheads="1"/>
          </p:cNvSpPr>
          <p:nvPr>
            <p:ph type="body" idx="1"/>
          </p:nvPr>
        </p:nvSpPr>
        <p:spPr>
          <a:xfrm>
            <a:off x="457200" y="2066925"/>
            <a:ext cx="8382000" cy="4530725"/>
          </a:xfrm>
        </p:spPr>
        <p:txBody>
          <a:bodyPr/>
          <a:lstStyle/>
          <a:p>
            <a:r>
              <a:rPr lang="en-US" dirty="0" smtClean="0"/>
              <a:t>Cognitive growth involves an interaction between basic human capabilities and "culturally invented technologies that serve as amplifiers of these capabilities.“</a:t>
            </a:r>
          </a:p>
          <a:p>
            <a:pPr lvl="1"/>
            <a:r>
              <a:rPr lang="en-US" dirty="0" smtClean="0"/>
              <a:t>These culturally invented technologies include not just obvious things such as computers and television, but also more abstract notions such as the way a culture categorizes phenomena, and language itself.</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Cognitive Learning Theory</a:t>
            </a:r>
          </a:p>
        </p:txBody>
      </p:sp>
      <p:sp>
        <p:nvSpPr>
          <p:cNvPr id="55299" name="Rectangle 3"/>
          <p:cNvSpPr>
            <a:spLocks noGrp="1" noChangeArrowheads="1"/>
          </p:cNvSpPr>
          <p:nvPr>
            <p:ph type="body" idx="1"/>
          </p:nvPr>
        </p:nvSpPr>
        <p:spPr>
          <a:xfrm>
            <a:off x="533400" y="2278063"/>
            <a:ext cx="7848600" cy="3665537"/>
          </a:xfrm>
        </p:spPr>
        <p:txBody>
          <a:bodyPr/>
          <a:lstStyle/>
          <a:p>
            <a:pPr>
              <a:buFont typeface="Wingdings" pitchFamily="2" charset="2"/>
              <a:buChar char="§"/>
            </a:pPr>
            <a:r>
              <a:rPr lang="en-US" dirty="0" smtClean="0"/>
              <a:t>Discovery Learning - Jerome Bruner</a:t>
            </a:r>
          </a:p>
          <a:p>
            <a:pPr>
              <a:buFont typeface="Wingdings" pitchFamily="2" charset="2"/>
              <a:buChar char="§"/>
            </a:pPr>
            <a:endParaRPr lang="en-US" dirty="0" smtClean="0"/>
          </a:p>
          <a:p>
            <a:pPr>
              <a:buFont typeface="Wingdings" pitchFamily="2" charset="2"/>
              <a:buChar char="§"/>
            </a:pPr>
            <a:r>
              <a:rPr lang="en-US" dirty="0" smtClean="0"/>
              <a:t>Meaningful Verbal Learning – David </a:t>
            </a:r>
            <a:r>
              <a:rPr lang="en-US" dirty="0" err="1" smtClean="0"/>
              <a:t>Ausubel</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298"/>
                                        </p:tgtEl>
                                        <p:attrNameLst>
                                          <p:attrName>style.visibility</p:attrName>
                                        </p:attrNameLst>
                                      </p:cBhvr>
                                      <p:to>
                                        <p:strVal val="visible"/>
                                      </p:to>
                                    </p:set>
                                    <p:anim calcmode="lin" valueType="num">
                                      <p:cBhvr additive="base">
                                        <p:cTn id="7" dur="500" fill="hold"/>
                                        <p:tgtEl>
                                          <p:spTgt spid="55298"/>
                                        </p:tgtEl>
                                        <p:attrNameLst>
                                          <p:attrName>ppt_x</p:attrName>
                                        </p:attrNameLst>
                                      </p:cBhvr>
                                      <p:tavLst>
                                        <p:tav tm="0">
                                          <p:val>
                                            <p:strVal val="#ppt_x"/>
                                          </p:val>
                                        </p:tav>
                                        <p:tav tm="100000">
                                          <p:val>
                                            <p:strVal val="#ppt_x"/>
                                          </p:val>
                                        </p:tav>
                                      </p:tavLst>
                                    </p:anim>
                                    <p:anim calcmode="lin" valueType="num">
                                      <p:cBhvr additive="base">
                                        <p:cTn id="8" dur="500" fill="hold"/>
                                        <p:tgtEl>
                                          <p:spTgt spid="55298"/>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 calcmode="lin" valueType="num">
                                      <p:cBhvr additive="base">
                                        <p:cTn id="13" dur="500" fill="hold"/>
                                        <p:tgtEl>
                                          <p:spTgt spid="5529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52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5299">
                                            <p:txEl>
                                              <p:pRg st="2" end="2"/>
                                            </p:txEl>
                                          </p:spTgt>
                                        </p:tgtEl>
                                        <p:attrNameLst>
                                          <p:attrName>style.visibility</p:attrName>
                                        </p:attrNameLst>
                                      </p:cBhvr>
                                      <p:to>
                                        <p:strVal val="visible"/>
                                      </p:to>
                                    </p:set>
                                    <p:anim calcmode="lin" valueType="num">
                                      <p:cBhvr additive="base">
                                        <p:cTn id="19" dur="500" fill="hold"/>
                                        <p:tgtEl>
                                          <p:spTgt spid="552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529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autoUpdateAnimBg="0"/>
      <p:bldP spid="55299"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5"/>
          <p:cNvSpPr>
            <a:spLocks noGrp="1" noChangeArrowheads="1"/>
          </p:cNvSpPr>
          <p:nvPr>
            <p:ph type="title"/>
          </p:nvPr>
        </p:nvSpPr>
        <p:spPr/>
        <p:txBody>
          <a:bodyPr/>
          <a:lstStyle/>
          <a:p>
            <a:r>
              <a:rPr lang="en-US" smtClean="0"/>
              <a:t>Cognitive Learning Theory</a:t>
            </a:r>
          </a:p>
        </p:txBody>
      </p:sp>
      <p:sp>
        <p:nvSpPr>
          <p:cNvPr id="57350" name="Rectangle 6"/>
          <p:cNvSpPr>
            <a:spLocks noGrp="1" noChangeArrowheads="1"/>
          </p:cNvSpPr>
          <p:nvPr>
            <p:ph type="body" idx="1"/>
          </p:nvPr>
        </p:nvSpPr>
        <p:spPr>
          <a:xfrm>
            <a:off x="533400" y="1828800"/>
            <a:ext cx="8153400" cy="449263"/>
          </a:xfrm>
        </p:spPr>
        <p:txBody>
          <a:bodyPr/>
          <a:lstStyle/>
          <a:p>
            <a:pPr>
              <a:lnSpc>
                <a:spcPct val="90000"/>
              </a:lnSpc>
              <a:buFont typeface="Wingdings" pitchFamily="2" charset="2"/>
              <a:buChar char="§"/>
            </a:pPr>
            <a:r>
              <a:rPr lang="en-US" sz="2700" smtClean="0"/>
              <a:t>Discovery Learning </a:t>
            </a:r>
          </a:p>
        </p:txBody>
      </p:sp>
      <p:sp>
        <p:nvSpPr>
          <p:cNvPr id="57351" name="Text Box 7"/>
          <p:cNvSpPr txBox="1">
            <a:spLocks noChangeArrowheads="1"/>
          </p:cNvSpPr>
          <p:nvPr/>
        </p:nvSpPr>
        <p:spPr bwMode="auto">
          <a:xfrm>
            <a:off x="1295400" y="2514600"/>
            <a:ext cx="7315200" cy="1325563"/>
          </a:xfrm>
          <a:prstGeom prst="rect">
            <a:avLst/>
          </a:prstGeom>
          <a:noFill/>
          <a:ln w="38100">
            <a:noFill/>
            <a:miter lim="800000"/>
            <a:headEnd/>
            <a:tailEnd type="none" w="lg" len="med"/>
          </a:ln>
        </p:spPr>
        <p:txBody>
          <a:bodyPr>
            <a:spAutoFit/>
          </a:bodyPr>
          <a:lstStyle/>
          <a:p>
            <a:pPr eaLnBrk="0" hangingPunct="0">
              <a:lnSpc>
                <a:spcPct val="90000"/>
              </a:lnSpc>
            </a:pPr>
            <a:r>
              <a:rPr lang="en-US" sz="3000">
                <a:latin typeface="Times New Roman" pitchFamily="18" charset="0"/>
              </a:rPr>
              <a:t>1. Bruner said anybody can learn anything at 	any age, provided it is stated in terms 	they can understand.</a:t>
            </a:r>
            <a:endParaRPr lang="en-US" sz="28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7350">
                                            <p:txEl>
                                              <p:pRg st="0" end="0"/>
                                            </p:txEl>
                                          </p:spTgt>
                                        </p:tgtEl>
                                        <p:attrNameLst>
                                          <p:attrName>style.visibility</p:attrName>
                                        </p:attrNameLst>
                                      </p:cBhvr>
                                      <p:to>
                                        <p:strVal val="visible"/>
                                      </p:to>
                                    </p:set>
                                    <p:anim calcmode="lin" valueType="num">
                                      <p:cBhvr additive="base">
                                        <p:cTn id="7" dur="500" fill="hold"/>
                                        <p:tgtEl>
                                          <p:spTgt spid="57350">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735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7351">
                                            <p:txEl>
                                              <p:pRg st="0" end="0"/>
                                            </p:txEl>
                                          </p:spTgt>
                                        </p:tgtEl>
                                        <p:attrNameLst>
                                          <p:attrName>style.visibility</p:attrName>
                                        </p:attrNameLst>
                                      </p:cBhvr>
                                      <p:to>
                                        <p:strVal val="visible"/>
                                      </p:to>
                                    </p:set>
                                    <p:anim calcmode="lin" valueType="num">
                                      <p:cBhvr additive="base">
                                        <p:cTn id="13" dur="500" fill="hold"/>
                                        <p:tgtEl>
                                          <p:spTgt spid="57351">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7351">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50" grpId="0" build="p" bldLvl="3" autoUpdateAnimBg="0" advAuto="0"/>
      <p:bldP spid="57351"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Cognitive Learning Theory</a:t>
            </a:r>
          </a:p>
        </p:txBody>
      </p:sp>
      <p:sp>
        <p:nvSpPr>
          <p:cNvPr id="51203" name="Rectangle 3"/>
          <p:cNvSpPr>
            <a:spLocks noGrp="1" noChangeArrowheads="1"/>
          </p:cNvSpPr>
          <p:nvPr>
            <p:ph type="body" idx="1"/>
          </p:nvPr>
        </p:nvSpPr>
        <p:spPr>
          <a:xfrm>
            <a:off x="533400" y="1828800"/>
            <a:ext cx="8153400" cy="449263"/>
          </a:xfrm>
        </p:spPr>
        <p:txBody>
          <a:bodyPr/>
          <a:lstStyle/>
          <a:p>
            <a:pPr>
              <a:lnSpc>
                <a:spcPct val="90000"/>
              </a:lnSpc>
              <a:buFont typeface="Wingdings" pitchFamily="2" charset="2"/>
              <a:buChar char="§"/>
            </a:pPr>
            <a:r>
              <a:rPr lang="en-US" sz="2700" smtClean="0"/>
              <a:t>Discovery Learning </a:t>
            </a:r>
          </a:p>
        </p:txBody>
      </p:sp>
      <p:sp>
        <p:nvSpPr>
          <p:cNvPr id="59396" name="Text Box 4"/>
          <p:cNvSpPr txBox="1">
            <a:spLocks noChangeArrowheads="1"/>
          </p:cNvSpPr>
          <p:nvPr/>
        </p:nvSpPr>
        <p:spPr bwMode="auto">
          <a:xfrm>
            <a:off x="1295400" y="2514600"/>
            <a:ext cx="7315200" cy="1279525"/>
          </a:xfrm>
          <a:prstGeom prst="rect">
            <a:avLst/>
          </a:prstGeom>
          <a:noFill/>
          <a:ln w="38100">
            <a:noFill/>
            <a:miter lim="800000"/>
            <a:headEnd/>
            <a:tailEnd type="none" w="lg" len="med"/>
          </a:ln>
        </p:spPr>
        <p:txBody>
          <a:bodyPr>
            <a:spAutoFit/>
          </a:bodyPr>
          <a:lstStyle/>
          <a:p>
            <a:pPr eaLnBrk="0" hangingPunct="0">
              <a:lnSpc>
                <a:spcPct val="90000"/>
              </a:lnSpc>
            </a:pPr>
            <a:r>
              <a:rPr lang="en-US" sz="3000">
                <a:latin typeface="Times New Roman" pitchFamily="18" charset="0"/>
              </a:rPr>
              <a:t>2. Powerful Concepts (not isolated facts) </a:t>
            </a:r>
          </a:p>
          <a:p>
            <a:pPr eaLnBrk="0" hangingPunct="0">
              <a:lnSpc>
                <a:spcPct val="90000"/>
              </a:lnSpc>
            </a:pPr>
            <a:endParaRPr lang="en-US" sz="3000">
              <a:latin typeface="Times New Roman" pitchFamily="18" charset="0"/>
            </a:endParaRPr>
          </a:p>
          <a:p>
            <a:pPr eaLnBrk="0" hangingPunct="0"/>
            <a:endParaRPr lang="en-US" sz="2400">
              <a:latin typeface="Times New Roman" pitchFamily="18" charset="0"/>
            </a:endParaRPr>
          </a:p>
        </p:txBody>
      </p:sp>
      <p:sp>
        <p:nvSpPr>
          <p:cNvPr id="59397" name="Text Box 5"/>
          <p:cNvSpPr txBox="1">
            <a:spLocks noChangeArrowheads="1"/>
          </p:cNvSpPr>
          <p:nvPr/>
        </p:nvSpPr>
        <p:spPr bwMode="auto">
          <a:xfrm>
            <a:off x="1295400" y="2362200"/>
            <a:ext cx="7315200" cy="3200400"/>
          </a:xfrm>
          <a:prstGeom prst="rect">
            <a:avLst/>
          </a:prstGeom>
          <a:noFill/>
          <a:ln w="38100">
            <a:noFill/>
            <a:miter lim="800000"/>
            <a:headEnd/>
            <a:tailEnd type="none" w="lg" len="med"/>
          </a:ln>
        </p:spPr>
        <p:txBody>
          <a:bodyPr>
            <a:spAutoFit/>
          </a:bodyPr>
          <a:lstStyle/>
          <a:p>
            <a:pPr eaLnBrk="0" hangingPunct="0">
              <a:lnSpc>
                <a:spcPct val="90000"/>
              </a:lnSpc>
            </a:pPr>
            <a:endParaRPr lang="en-US" sz="3000" dirty="0">
              <a:latin typeface="Times New Roman" pitchFamily="18" charset="0"/>
            </a:endParaRPr>
          </a:p>
          <a:p>
            <a:pPr eaLnBrk="0" hangingPunct="0">
              <a:lnSpc>
                <a:spcPct val="90000"/>
              </a:lnSpc>
            </a:pPr>
            <a:endParaRPr lang="en-US" sz="3000" dirty="0">
              <a:latin typeface="Times New Roman" pitchFamily="18" charset="0"/>
            </a:endParaRPr>
          </a:p>
          <a:p>
            <a:pPr marL="514350" indent="-514350" eaLnBrk="0" hangingPunct="0">
              <a:lnSpc>
                <a:spcPct val="90000"/>
              </a:lnSpc>
              <a:buAutoNum type="alphaLcPeriod"/>
            </a:pPr>
            <a:r>
              <a:rPr lang="en-US" sz="2800" dirty="0" smtClean="0">
                <a:latin typeface="Times New Roman" pitchFamily="18" charset="0"/>
              </a:rPr>
              <a:t>Transfer </a:t>
            </a:r>
            <a:r>
              <a:rPr lang="en-US" sz="2800" dirty="0">
                <a:latin typeface="Times New Roman" pitchFamily="18" charset="0"/>
              </a:rPr>
              <a:t>to many different </a:t>
            </a:r>
            <a:r>
              <a:rPr lang="en-US" sz="2800" dirty="0" smtClean="0">
                <a:latin typeface="Times New Roman" pitchFamily="18" charset="0"/>
              </a:rPr>
              <a:t>situations</a:t>
            </a:r>
          </a:p>
          <a:p>
            <a:pPr marL="514350" indent="-514350" eaLnBrk="0" hangingPunct="0">
              <a:lnSpc>
                <a:spcPct val="90000"/>
              </a:lnSpc>
              <a:buAutoNum type="alphaLcPeriod"/>
            </a:pPr>
            <a:r>
              <a:rPr lang="en-US" sz="2800" dirty="0" smtClean="0">
                <a:latin typeface="Times New Roman" pitchFamily="18" charset="0"/>
              </a:rPr>
              <a:t>Only </a:t>
            </a:r>
            <a:r>
              <a:rPr lang="en-US" sz="2800" dirty="0">
                <a:latin typeface="Times New Roman" pitchFamily="18" charset="0"/>
              </a:rPr>
              <a:t>possible through Discovery </a:t>
            </a:r>
            <a:r>
              <a:rPr lang="en-US" sz="2800" dirty="0" smtClean="0">
                <a:latin typeface="Times New Roman" pitchFamily="18" charset="0"/>
              </a:rPr>
              <a:t>Learning</a:t>
            </a:r>
          </a:p>
          <a:p>
            <a:pPr marL="514350" indent="-514350" eaLnBrk="0" hangingPunct="0">
              <a:lnSpc>
                <a:spcPct val="90000"/>
              </a:lnSpc>
              <a:buAutoNum type="alphaLcPeriod"/>
            </a:pPr>
            <a:r>
              <a:rPr lang="en-US" sz="2800" dirty="0" smtClean="0">
                <a:latin typeface="Times New Roman" pitchFamily="18" charset="0"/>
              </a:rPr>
              <a:t>Confront </a:t>
            </a:r>
            <a:r>
              <a:rPr lang="en-US" sz="2800" dirty="0">
                <a:latin typeface="Times New Roman" pitchFamily="18" charset="0"/>
              </a:rPr>
              <a:t>the learner with problems and </a:t>
            </a:r>
            <a:r>
              <a:rPr lang="en-US" sz="2800" dirty="0" smtClean="0">
                <a:latin typeface="Times New Roman" pitchFamily="18" charset="0"/>
              </a:rPr>
              <a:t>help them </a:t>
            </a:r>
            <a:r>
              <a:rPr lang="en-US" sz="2800" dirty="0">
                <a:latin typeface="Times New Roman" pitchFamily="18" charset="0"/>
              </a:rPr>
              <a:t>find solutions.  </a:t>
            </a:r>
            <a:endParaRPr lang="en-US" sz="2800" dirty="0" smtClean="0">
              <a:latin typeface="Times New Roman" pitchFamily="18" charset="0"/>
            </a:endParaRPr>
          </a:p>
          <a:p>
            <a:pPr marL="514350" indent="-514350" eaLnBrk="0" hangingPunct="0">
              <a:lnSpc>
                <a:spcPct val="90000"/>
              </a:lnSpc>
              <a:buAutoNum type="alphaLcPeriod"/>
            </a:pPr>
            <a:r>
              <a:rPr lang="en-US" sz="2800" dirty="0" smtClean="0">
                <a:latin typeface="Times New Roman" pitchFamily="18" charset="0"/>
              </a:rPr>
              <a:t>Do </a:t>
            </a:r>
            <a:r>
              <a:rPr lang="en-US" sz="2800" dirty="0">
                <a:latin typeface="Times New Roman" pitchFamily="18" charset="0"/>
              </a:rPr>
              <a:t>not present </a:t>
            </a:r>
            <a:r>
              <a:rPr lang="en-US" sz="2800" dirty="0" smtClean="0">
                <a:latin typeface="Times New Roman" pitchFamily="18" charset="0"/>
              </a:rPr>
              <a:t>sequenced </a:t>
            </a:r>
            <a:r>
              <a:rPr lang="en-US" sz="2800" dirty="0">
                <a:latin typeface="Times New Roman" pitchFamily="18" charset="0"/>
              </a:rPr>
              <a:t>materials.</a:t>
            </a:r>
            <a:endParaRPr lang="en-US" sz="2400" dirty="0">
              <a:latin typeface="Times New Roman" pitchFamily="18" charset="0"/>
            </a:endParaRPr>
          </a:p>
          <a:p>
            <a:pPr eaLnBrk="0" hangingPunct="0"/>
            <a:endParaRPr lang="en-US" sz="24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 calcmode="lin" valueType="num">
                                      <p:cBhvr additive="base">
                                        <p:cTn id="7" dur="500" fill="hold"/>
                                        <p:tgtEl>
                                          <p:spTgt spid="5939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939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9397">
                                            <p:txEl>
                                              <p:pRg st="2" end="2"/>
                                            </p:txEl>
                                          </p:spTgt>
                                        </p:tgtEl>
                                        <p:attrNameLst>
                                          <p:attrName>style.visibility</p:attrName>
                                        </p:attrNameLst>
                                      </p:cBhvr>
                                      <p:to>
                                        <p:strVal val="visible"/>
                                      </p:to>
                                    </p:set>
                                    <p:anim calcmode="lin" valueType="num">
                                      <p:cBhvr additive="base">
                                        <p:cTn id="13" dur="500" fill="hold"/>
                                        <p:tgtEl>
                                          <p:spTgt spid="59397">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939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9397">
                                            <p:txEl>
                                              <p:pRg st="3" end="3"/>
                                            </p:txEl>
                                          </p:spTgt>
                                        </p:tgtEl>
                                        <p:attrNameLst>
                                          <p:attrName>style.visibility</p:attrName>
                                        </p:attrNameLst>
                                      </p:cBhvr>
                                      <p:to>
                                        <p:strVal val="visible"/>
                                      </p:to>
                                    </p:set>
                                    <p:anim calcmode="lin" valueType="num">
                                      <p:cBhvr additive="base">
                                        <p:cTn id="19" dur="500" fill="hold"/>
                                        <p:tgtEl>
                                          <p:spTgt spid="5939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939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9397">
                                            <p:txEl>
                                              <p:pRg st="4" end="4"/>
                                            </p:txEl>
                                          </p:spTgt>
                                        </p:tgtEl>
                                        <p:attrNameLst>
                                          <p:attrName>style.visibility</p:attrName>
                                        </p:attrNameLst>
                                      </p:cBhvr>
                                      <p:to>
                                        <p:strVal val="visible"/>
                                      </p:to>
                                    </p:set>
                                    <p:anim calcmode="lin" valueType="num">
                                      <p:cBhvr additive="base">
                                        <p:cTn id="25" dur="500" fill="hold"/>
                                        <p:tgtEl>
                                          <p:spTgt spid="5939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939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59397">
                                            <p:txEl>
                                              <p:pRg st="5" end="5"/>
                                            </p:txEl>
                                          </p:spTgt>
                                        </p:tgtEl>
                                        <p:attrNameLst>
                                          <p:attrName>style.visibility</p:attrName>
                                        </p:attrNameLst>
                                      </p:cBhvr>
                                      <p:to>
                                        <p:strVal val="visible"/>
                                      </p:to>
                                    </p:set>
                                    <p:anim calcmode="lin" valueType="num">
                                      <p:cBhvr additive="base">
                                        <p:cTn id="31" dur="500" fill="hold"/>
                                        <p:tgtEl>
                                          <p:spTgt spid="59397">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59397">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build="p" bldLvl="3" autoUpdateAnimBg="0"/>
      <p:bldP spid="59397"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smtClean="0"/>
              <a:t>Discovery Learning </a:t>
            </a:r>
            <a:br>
              <a:rPr lang="en-US" dirty="0" smtClean="0"/>
            </a:br>
            <a:endParaRPr lang="en-US" dirty="0" smtClean="0"/>
          </a:p>
        </p:txBody>
      </p:sp>
      <p:sp>
        <p:nvSpPr>
          <p:cNvPr id="51203" name="Rectangle 3"/>
          <p:cNvSpPr>
            <a:spLocks noGrp="1" noChangeArrowheads="1"/>
          </p:cNvSpPr>
          <p:nvPr>
            <p:ph type="body" idx="1"/>
          </p:nvPr>
        </p:nvSpPr>
        <p:spPr>
          <a:xfrm>
            <a:off x="533400" y="1143000"/>
            <a:ext cx="8153400" cy="4876800"/>
          </a:xfrm>
          <a:noFill/>
          <a:ln w="9525">
            <a:no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dirty="0" smtClean="0"/>
              <a:t>Discovery learning is an </a:t>
            </a:r>
            <a:r>
              <a:rPr lang="en-US" dirty="0" err="1" smtClean="0"/>
              <a:t>inquiry­based</a:t>
            </a:r>
            <a:r>
              <a:rPr lang="en-US" dirty="0" smtClean="0"/>
              <a:t>, constructivist learning theory that takes place in problem solving situations where the learner draws on his or her own past experience and existing knowledge to discover facts and relationships and new truths to be learned. </a:t>
            </a:r>
          </a:p>
          <a:p>
            <a:pPr>
              <a:lnSpc>
                <a:spcPct val="90000"/>
              </a:lnSpc>
            </a:pPr>
            <a:r>
              <a:rPr lang="en-US" dirty="0" smtClean="0"/>
              <a:t>Students interact with the world by exploring and manipulating objects, wrestling with questions and controversies, or performing experiments.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dirty="0" smtClean="0"/>
              <a:t>Discovery Learning </a:t>
            </a:r>
            <a:br>
              <a:rPr lang="en-US" dirty="0" smtClean="0"/>
            </a:br>
            <a:endParaRPr lang="en-US" dirty="0" smtClean="0"/>
          </a:p>
        </p:txBody>
      </p:sp>
      <p:sp>
        <p:nvSpPr>
          <p:cNvPr id="51203" name="Rectangle 3"/>
          <p:cNvSpPr>
            <a:spLocks noGrp="1" noChangeArrowheads="1"/>
          </p:cNvSpPr>
          <p:nvPr>
            <p:ph type="body" idx="1"/>
          </p:nvPr>
        </p:nvSpPr>
        <p:spPr>
          <a:xfrm>
            <a:off x="533400" y="1143000"/>
            <a:ext cx="8153400" cy="4876800"/>
          </a:xfrm>
          <a:noFill/>
          <a:ln w="9525">
            <a:no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dirty="0" smtClean="0"/>
              <a:t>Result: students may be more likely to remember concepts and knowledge discovered on their own (in contrast to a </a:t>
            </a:r>
            <a:r>
              <a:rPr lang="en-US" dirty="0" err="1" smtClean="0"/>
              <a:t>transmissionist</a:t>
            </a:r>
            <a:r>
              <a:rPr lang="en-US" dirty="0" smtClean="0"/>
              <a:t> model). </a:t>
            </a:r>
          </a:p>
          <a:p>
            <a:pPr>
              <a:lnSpc>
                <a:spcPct val="90000"/>
              </a:lnSpc>
            </a:pPr>
            <a:r>
              <a:rPr lang="en-US" dirty="0" smtClean="0"/>
              <a:t>Models that are based upon discovery learning model include: guided discovery, </a:t>
            </a:r>
            <a:r>
              <a:rPr lang="en-US" dirty="0" err="1" smtClean="0"/>
              <a:t>problem­based</a:t>
            </a:r>
            <a:r>
              <a:rPr lang="en-US" dirty="0" smtClean="0"/>
              <a:t> learning, </a:t>
            </a:r>
            <a:r>
              <a:rPr lang="en-US" dirty="0" err="1" smtClean="0"/>
              <a:t>simulation­based</a:t>
            </a:r>
            <a:r>
              <a:rPr lang="en-US" dirty="0" smtClean="0"/>
              <a:t> learning, </a:t>
            </a:r>
            <a:r>
              <a:rPr lang="en-US" dirty="0" err="1" smtClean="0"/>
              <a:t>case­based</a:t>
            </a:r>
            <a:r>
              <a:rPr lang="en-US" dirty="0" smtClean="0"/>
              <a:t> learning, incidental learning, among others.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smtClean="0"/>
              <a:t>Cognitive Learning Theory</a:t>
            </a:r>
          </a:p>
        </p:txBody>
      </p:sp>
      <p:sp>
        <p:nvSpPr>
          <p:cNvPr id="61443" name="Rectangle 3"/>
          <p:cNvSpPr>
            <a:spLocks noGrp="1" noChangeArrowheads="1"/>
          </p:cNvSpPr>
          <p:nvPr>
            <p:ph type="body" idx="1"/>
          </p:nvPr>
        </p:nvSpPr>
        <p:spPr>
          <a:xfrm>
            <a:off x="990600" y="1828800"/>
            <a:ext cx="7772400" cy="685800"/>
          </a:xfrm>
        </p:spPr>
        <p:txBody>
          <a:bodyPr/>
          <a:lstStyle/>
          <a:p>
            <a:pPr>
              <a:lnSpc>
                <a:spcPct val="90000"/>
              </a:lnSpc>
              <a:buFont typeface="Wingdings" pitchFamily="2" charset="2"/>
              <a:buChar char="§"/>
            </a:pPr>
            <a:r>
              <a:rPr lang="en-US" smtClean="0"/>
              <a:t>Meaningful Verbal Learning </a:t>
            </a:r>
            <a:endParaRPr lang="en-US" sz="3500" smtClean="0"/>
          </a:p>
          <a:p>
            <a:pPr lvl="1">
              <a:lnSpc>
                <a:spcPct val="90000"/>
              </a:lnSpc>
              <a:buFont typeface="Wingdings" pitchFamily="2" charset="2"/>
              <a:buNone/>
            </a:pPr>
            <a:r>
              <a:rPr lang="en-US" smtClean="0"/>
              <a:t>	</a:t>
            </a:r>
          </a:p>
        </p:txBody>
      </p:sp>
      <p:sp>
        <p:nvSpPr>
          <p:cNvPr id="61445" name="Text Box 5"/>
          <p:cNvSpPr txBox="1">
            <a:spLocks noChangeArrowheads="1"/>
          </p:cNvSpPr>
          <p:nvPr/>
        </p:nvSpPr>
        <p:spPr bwMode="auto">
          <a:xfrm>
            <a:off x="1258888" y="2355850"/>
            <a:ext cx="6589712" cy="2216150"/>
          </a:xfrm>
          <a:prstGeom prst="rect">
            <a:avLst/>
          </a:prstGeom>
          <a:noFill/>
          <a:ln w="38100">
            <a:noFill/>
            <a:miter lim="800000"/>
            <a:headEnd/>
            <a:tailEnd type="none" w="lg" len="med"/>
          </a:ln>
        </p:spPr>
        <p:txBody>
          <a:bodyPr>
            <a:spAutoFit/>
          </a:bodyPr>
          <a:lstStyle/>
          <a:p>
            <a:pPr eaLnBrk="0" hangingPunct="0"/>
            <a:r>
              <a:rPr lang="en-US" sz="2800">
                <a:latin typeface="Times New Roman" pitchFamily="18" charset="0"/>
              </a:rPr>
              <a:t>Advance Organizers: </a:t>
            </a:r>
          </a:p>
          <a:p>
            <a:pPr eaLnBrk="0" hangingPunct="0"/>
            <a:endParaRPr lang="en-US" sz="2600">
              <a:latin typeface="Times New Roman" pitchFamily="18" charset="0"/>
            </a:endParaRPr>
          </a:p>
          <a:p>
            <a:pPr algn="r" eaLnBrk="0" hangingPunct="0"/>
            <a:r>
              <a:rPr lang="en-US" sz="2800">
                <a:latin typeface="Times New Roman" pitchFamily="18" charset="0"/>
              </a:rPr>
              <a:t>New material is presented in a systematic way, and is connected to existing cognitive structures in a meaningful way</a:t>
            </a:r>
            <a:r>
              <a:rPr lang="en-US" sz="260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 calcmode="lin" valueType="num">
                                      <p:cBhvr additive="base">
                                        <p:cTn id="7" dur="500" fill="hold"/>
                                        <p:tgtEl>
                                          <p:spTgt spid="614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4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anim calcmode="lin" valueType="num">
                                      <p:cBhvr additive="base">
                                        <p:cTn id="11" dur="500" fill="hold"/>
                                        <p:tgtEl>
                                          <p:spTgt spid="6144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614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61445">
                                            <p:txEl>
                                              <p:pRg st="0" end="0"/>
                                            </p:txEl>
                                          </p:spTgt>
                                        </p:tgtEl>
                                        <p:attrNameLst>
                                          <p:attrName>style.visibility</p:attrName>
                                        </p:attrNameLst>
                                      </p:cBhvr>
                                      <p:to>
                                        <p:strVal val="visible"/>
                                      </p:to>
                                    </p:set>
                                    <p:anim calcmode="lin" valueType="num">
                                      <p:cBhvr additive="base">
                                        <p:cTn id="17" dur="500" fill="hold"/>
                                        <p:tgtEl>
                                          <p:spTgt spid="61445">
                                            <p:txEl>
                                              <p:pRg st="0" end="0"/>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6144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61445">
                                            <p:txEl>
                                              <p:pRg st="2" end="2"/>
                                            </p:txEl>
                                          </p:spTgt>
                                        </p:tgtEl>
                                        <p:attrNameLst>
                                          <p:attrName>style.visibility</p:attrName>
                                        </p:attrNameLst>
                                      </p:cBhvr>
                                      <p:to>
                                        <p:strVal val="visible"/>
                                      </p:to>
                                    </p:set>
                                    <p:anim calcmode="lin" valueType="num">
                                      <p:cBhvr additive="base">
                                        <p:cTn id="23" dur="500" fill="hold"/>
                                        <p:tgtEl>
                                          <p:spTgt spid="61445">
                                            <p:txEl>
                                              <p:pRg st="2" end="2"/>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6144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P spid="6144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body" idx="1"/>
          </p:nvPr>
        </p:nvSpPr>
        <p:spPr>
          <a:xfrm>
            <a:off x="533400" y="1828800"/>
            <a:ext cx="8153400" cy="747713"/>
          </a:xfrm>
        </p:spPr>
        <p:txBody>
          <a:bodyPr/>
          <a:lstStyle/>
          <a:p>
            <a:pPr>
              <a:lnSpc>
                <a:spcPct val="90000"/>
              </a:lnSpc>
              <a:buFont typeface="Wingdings" pitchFamily="2" charset="2"/>
              <a:buChar char="§"/>
            </a:pPr>
            <a:r>
              <a:rPr lang="en-US" sz="2700" dirty="0" smtClean="0"/>
              <a:t>Meaningful Verbal Learning </a:t>
            </a:r>
            <a:endParaRPr lang="en-US" dirty="0" smtClean="0"/>
          </a:p>
          <a:p>
            <a:pPr lvl="1">
              <a:lnSpc>
                <a:spcPct val="90000"/>
              </a:lnSpc>
              <a:buFont typeface="Wingdings" pitchFamily="2" charset="2"/>
              <a:buNone/>
            </a:pPr>
            <a:r>
              <a:rPr lang="en-US" sz="2200" dirty="0" smtClean="0"/>
              <a:t>	</a:t>
            </a:r>
          </a:p>
        </p:txBody>
      </p:sp>
      <p:sp>
        <p:nvSpPr>
          <p:cNvPr id="53251" name="Rectangle 3"/>
          <p:cNvSpPr>
            <a:spLocks noGrp="1" noChangeArrowheads="1"/>
          </p:cNvSpPr>
          <p:nvPr>
            <p:ph type="title"/>
          </p:nvPr>
        </p:nvSpPr>
        <p:spPr/>
        <p:txBody>
          <a:bodyPr/>
          <a:lstStyle/>
          <a:p>
            <a:r>
              <a:rPr lang="en-US" smtClean="0"/>
              <a:t>Cognitive Learning Theory</a:t>
            </a:r>
          </a:p>
        </p:txBody>
      </p:sp>
      <p:sp>
        <p:nvSpPr>
          <p:cNvPr id="63493" name="Text Box 5"/>
          <p:cNvSpPr txBox="1">
            <a:spLocks noChangeArrowheads="1"/>
          </p:cNvSpPr>
          <p:nvPr/>
        </p:nvSpPr>
        <p:spPr bwMode="auto">
          <a:xfrm>
            <a:off x="755650" y="2451100"/>
            <a:ext cx="6864350" cy="1816100"/>
          </a:xfrm>
          <a:prstGeom prst="rect">
            <a:avLst/>
          </a:prstGeom>
          <a:noFill/>
          <a:ln w="38100">
            <a:noFill/>
            <a:miter lim="800000"/>
            <a:headEnd/>
            <a:tailEnd type="none" w="lg" len="med"/>
          </a:ln>
        </p:spPr>
        <p:txBody>
          <a:bodyPr>
            <a:spAutoFit/>
          </a:bodyPr>
          <a:lstStyle/>
          <a:p>
            <a:pPr algn="r" eaLnBrk="0" hangingPunct="0"/>
            <a:r>
              <a:rPr lang="en-US" sz="2800">
                <a:latin typeface="Times New Roman" pitchFamily="18" charset="0"/>
              </a:rPr>
              <a:t>When learners have difficulty with new material, go back to the concrete anchors (Advance Organizers).  Provide a Discovery approach, and they’ll learn.</a:t>
            </a:r>
            <a:endParaRPr lang="en-U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3"/>
                                        </p:tgtEl>
                                        <p:attrNameLst>
                                          <p:attrName>style.visibility</p:attrName>
                                        </p:attrNameLst>
                                      </p:cBhvr>
                                      <p:to>
                                        <p:strVal val="visible"/>
                                      </p:to>
                                    </p:set>
                                    <p:anim calcmode="lin" valueType="num">
                                      <p:cBhvr additive="base">
                                        <p:cTn id="7" dur="500" fill="hold"/>
                                        <p:tgtEl>
                                          <p:spTgt spid="63493"/>
                                        </p:tgtEl>
                                        <p:attrNameLst>
                                          <p:attrName>ppt_x</p:attrName>
                                        </p:attrNameLst>
                                      </p:cBhvr>
                                      <p:tavLst>
                                        <p:tav tm="0">
                                          <p:val>
                                            <p:strVal val="0-#ppt_w/2"/>
                                          </p:val>
                                        </p:tav>
                                        <p:tav tm="100000">
                                          <p:val>
                                            <p:strVal val="#ppt_x"/>
                                          </p:val>
                                        </p:tav>
                                      </p:tavLst>
                                    </p:anim>
                                    <p:anim calcmode="lin" valueType="num">
                                      <p:cBhvr additive="base">
                                        <p:cTn id="8" dur="500" fill="hold"/>
                                        <p:tgtEl>
                                          <p:spTgt spid="634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a:lnSpc>
                <a:spcPct val="90000"/>
              </a:lnSpc>
            </a:pPr>
            <a:r>
              <a:rPr lang="en-US" dirty="0" smtClean="0"/>
              <a:t>Meaningful Verbal Learning </a:t>
            </a:r>
          </a:p>
        </p:txBody>
      </p:sp>
      <p:sp>
        <p:nvSpPr>
          <p:cNvPr id="51203" name="Rectangle 3"/>
          <p:cNvSpPr>
            <a:spLocks noGrp="1" noChangeArrowheads="1"/>
          </p:cNvSpPr>
          <p:nvPr>
            <p:ph type="body" idx="1"/>
          </p:nvPr>
        </p:nvSpPr>
        <p:spPr>
          <a:xfrm>
            <a:off x="533400" y="1295400"/>
            <a:ext cx="8153400" cy="4876800"/>
          </a:xfrm>
          <a:noFill/>
          <a:ln w="9525">
            <a:noFill/>
            <a:miter lim="800000"/>
            <a:headEnd/>
            <a:tailEnd/>
          </a:ln>
        </p:spPr>
        <p:txBody>
          <a:bodyPr vert="horz" wrap="square" lIns="91440" tIns="45720" rIns="91440" bIns="45720" numCol="1" anchor="t" anchorCtr="0" compatLnSpc="1">
            <a:prstTxWarp prst="textNoShape">
              <a:avLst/>
            </a:prstTxWarp>
          </a:bodyPr>
          <a:lstStyle/>
          <a:p>
            <a:pPr>
              <a:lnSpc>
                <a:spcPct val="90000"/>
              </a:lnSpc>
            </a:pPr>
            <a:r>
              <a:rPr lang="en-US" dirty="0" smtClean="0"/>
              <a:t>The key concept for </a:t>
            </a:r>
            <a:r>
              <a:rPr lang="en-US" dirty="0" err="1" smtClean="0"/>
              <a:t>Ausubel</a:t>
            </a:r>
            <a:r>
              <a:rPr lang="en-US" dirty="0" smtClean="0"/>
              <a:t> is the cognitive structure. He sees this as the sum of all the knowledge we have acquired as well as the relationships among the facts, concepts and principles that make up that knowledge. Learning for </a:t>
            </a:r>
            <a:r>
              <a:rPr lang="en-US" dirty="0" err="1" smtClean="0"/>
              <a:t>Ausubel</a:t>
            </a:r>
            <a:r>
              <a:rPr lang="en-US" dirty="0" smtClean="0"/>
              <a:t> is bringing something new into our cognitive structure and attaching it to our existing knowledge that is located there.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mtClean="0"/>
              <a:t>Cognitivism in the Classroom</a:t>
            </a:r>
          </a:p>
        </p:txBody>
      </p:sp>
      <p:sp>
        <p:nvSpPr>
          <p:cNvPr id="54275" name="Rectangle 3"/>
          <p:cNvSpPr>
            <a:spLocks noGrp="1" noChangeArrowheads="1"/>
          </p:cNvSpPr>
          <p:nvPr>
            <p:ph type="body" idx="1"/>
          </p:nvPr>
        </p:nvSpPr>
        <p:spPr>
          <a:xfrm>
            <a:off x="533400" y="1828800"/>
            <a:ext cx="7772400" cy="4038600"/>
          </a:xfrm>
        </p:spPr>
        <p:txBody>
          <a:bodyPr/>
          <a:lstStyle/>
          <a:p>
            <a:r>
              <a:rPr lang="en-US" dirty="0" smtClean="0"/>
              <a:t>Inquiry-oriented projects</a:t>
            </a:r>
          </a:p>
          <a:p>
            <a:endParaRPr lang="en-US" sz="1100" dirty="0" smtClean="0"/>
          </a:p>
          <a:p>
            <a:r>
              <a:rPr lang="en-US" dirty="0" smtClean="0"/>
              <a:t>Opportunities for the testing of hypotheses</a:t>
            </a:r>
          </a:p>
          <a:p>
            <a:endParaRPr lang="en-US" sz="1100" dirty="0" smtClean="0"/>
          </a:p>
          <a:p>
            <a:r>
              <a:rPr lang="en-US" dirty="0" smtClean="0"/>
              <a:t>Curiosity encouraged</a:t>
            </a:r>
          </a:p>
          <a:p>
            <a:endParaRPr lang="en-US" sz="1100" dirty="0" smtClean="0"/>
          </a:p>
          <a:p>
            <a:r>
              <a:rPr lang="en-US" dirty="0" smtClean="0"/>
              <a:t>Staged scaffolding</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r>
              <a:rPr lang="en-US" sz="5400" dirty="0" err="1" smtClean="0"/>
              <a:t>Cognitivism</a:t>
            </a:r>
            <a:r>
              <a:rPr lang="en-US" sz="5400" dirty="0" smtClean="0"/>
              <a:t> and Practice</a:t>
            </a:r>
          </a:p>
        </p:txBody>
      </p:sp>
      <p:sp>
        <p:nvSpPr>
          <p:cNvPr id="82948" name="Rectangle 4"/>
          <p:cNvSpPr>
            <a:spLocks noGrp="1" noChangeArrowheads="1"/>
          </p:cNvSpPr>
          <p:nvPr>
            <p:ph type="body" sz="half" idx="1"/>
          </p:nvPr>
        </p:nvSpPr>
        <p:spPr>
          <a:xfrm>
            <a:off x="152400" y="1719263"/>
            <a:ext cx="8763000" cy="5138737"/>
          </a:xfrm>
        </p:spPr>
        <p:txBody>
          <a:bodyPr/>
          <a:lstStyle/>
          <a:p>
            <a:pPr eaLnBrk="1" hangingPunct="1"/>
            <a:r>
              <a:rPr lang="en-US" sz="2400" b="1" dirty="0" smtClean="0"/>
              <a:t>Information Processing </a:t>
            </a:r>
            <a:r>
              <a:rPr lang="en-US" sz="2400" dirty="0" smtClean="0"/>
              <a:t>looks at how information is stored and retrieved.</a:t>
            </a:r>
          </a:p>
          <a:p>
            <a:pPr eaLnBrk="1" hangingPunct="1"/>
            <a:r>
              <a:rPr lang="en-US" sz="2400" dirty="0" smtClean="0"/>
              <a:t>Learning is attained through rehearsal and consistent use of the information. </a:t>
            </a:r>
          </a:p>
          <a:p>
            <a:pPr lvl="1" eaLnBrk="1" hangingPunct="1"/>
            <a:r>
              <a:rPr lang="en-US" sz="2400" dirty="0" smtClean="0"/>
              <a:t>Retention strategies such as breaking down information and comparing the information to long term storage are great techniques.</a:t>
            </a:r>
            <a:endParaRPr lang="en-US" sz="2000" dirty="0" smtClean="0"/>
          </a:p>
        </p:txBody>
      </p:sp>
      <p:pic>
        <p:nvPicPr>
          <p:cNvPr id="82950" name="Picture 6"/>
          <p:cNvPicPr>
            <a:picLocks noChangeAspect="1" noChangeArrowheads="1"/>
          </p:cNvPicPr>
          <p:nvPr/>
        </p:nvPicPr>
        <p:blipFill>
          <a:blip r:embed="rId2" cstate="print"/>
          <a:srcRect/>
          <a:stretch>
            <a:fillRect/>
          </a:stretch>
        </p:blipFill>
        <p:spPr bwMode="auto">
          <a:xfrm>
            <a:off x="3524250" y="4267200"/>
            <a:ext cx="4857750" cy="2438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82946"/>
                                        </p:tgtEl>
                                        <p:attrNameLst>
                                          <p:attrName>style.visibility</p:attrName>
                                        </p:attrNameLst>
                                      </p:cBhvr>
                                      <p:to>
                                        <p:strVal val="visible"/>
                                      </p:to>
                                    </p:set>
                                    <p:anim calcmode="lin" valueType="num">
                                      <p:cBhvr>
                                        <p:cTn id="7" dur="1000" fill="hold"/>
                                        <p:tgtEl>
                                          <p:spTgt spid="82946"/>
                                        </p:tgtEl>
                                        <p:attrNameLst>
                                          <p:attrName>ppt_w</p:attrName>
                                        </p:attrNameLst>
                                      </p:cBhvr>
                                      <p:tavLst>
                                        <p:tav tm="0">
                                          <p:val>
                                            <p:strVal val="#ppt_w+.3"/>
                                          </p:val>
                                        </p:tav>
                                        <p:tav tm="100000">
                                          <p:val>
                                            <p:strVal val="#ppt_w"/>
                                          </p:val>
                                        </p:tav>
                                      </p:tavLst>
                                    </p:anim>
                                    <p:anim calcmode="lin" valueType="num">
                                      <p:cBhvr>
                                        <p:cTn id="8" dur="1000" fill="hold"/>
                                        <p:tgtEl>
                                          <p:spTgt spid="82946"/>
                                        </p:tgtEl>
                                        <p:attrNameLst>
                                          <p:attrName>ppt_h</p:attrName>
                                        </p:attrNameLst>
                                      </p:cBhvr>
                                      <p:tavLst>
                                        <p:tav tm="0">
                                          <p:val>
                                            <p:strVal val="#ppt_h"/>
                                          </p:val>
                                        </p:tav>
                                        <p:tav tm="100000">
                                          <p:val>
                                            <p:strVal val="#ppt_h"/>
                                          </p:val>
                                        </p:tav>
                                      </p:tavLst>
                                    </p:anim>
                                    <p:animEffect transition="in" filter="fade">
                                      <p:cBhvr>
                                        <p:cTn id="9" dur="1000"/>
                                        <p:tgtEl>
                                          <p:spTgt spid="8294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2950"/>
                                        </p:tgtEl>
                                        <p:attrNameLst>
                                          <p:attrName>style.visibility</p:attrName>
                                        </p:attrNameLst>
                                      </p:cBhvr>
                                      <p:to>
                                        <p:strVal val="visible"/>
                                      </p:to>
                                    </p:set>
                                    <p:animEffect transition="in" filter="fade">
                                      <p:cBhvr>
                                        <p:cTn id="14" dur="2000"/>
                                        <p:tgtEl>
                                          <p:spTgt spid="82950"/>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2948">
                                            <p:txEl>
                                              <p:pRg st="0" end="0"/>
                                            </p:txEl>
                                          </p:spTgt>
                                        </p:tgtEl>
                                        <p:attrNameLst>
                                          <p:attrName>style.visibility</p:attrName>
                                        </p:attrNameLst>
                                      </p:cBhvr>
                                      <p:to>
                                        <p:strVal val="visible"/>
                                      </p:to>
                                    </p:set>
                                    <p:anim calcmode="lin" valueType="num">
                                      <p:cBhvr additive="base">
                                        <p:cTn id="19" dur="500" fill="hold"/>
                                        <p:tgtEl>
                                          <p:spTgt spid="8294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294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2948">
                                            <p:txEl>
                                              <p:pRg st="1" end="1"/>
                                            </p:txEl>
                                          </p:spTgt>
                                        </p:tgtEl>
                                        <p:attrNameLst>
                                          <p:attrName>style.visibility</p:attrName>
                                        </p:attrNameLst>
                                      </p:cBhvr>
                                      <p:to>
                                        <p:strVal val="visible"/>
                                      </p:to>
                                    </p:set>
                                    <p:anim calcmode="lin" valueType="num">
                                      <p:cBhvr additive="base">
                                        <p:cTn id="25" dur="500" fill="hold"/>
                                        <p:tgtEl>
                                          <p:spTgt spid="8294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2948">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2948">
                                            <p:txEl>
                                              <p:pRg st="2" end="2"/>
                                            </p:txEl>
                                          </p:spTgt>
                                        </p:tgtEl>
                                        <p:attrNameLst>
                                          <p:attrName>style.visibility</p:attrName>
                                        </p:attrNameLst>
                                      </p:cBhvr>
                                      <p:to>
                                        <p:strVal val="visible"/>
                                      </p:to>
                                    </p:set>
                                    <p:anim calcmode="lin" valueType="num">
                                      <p:cBhvr additive="base">
                                        <p:cTn id="29" dur="500" fill="hold"/>
                                        <p:tgtEl>
                                          <p:spTgt spid="82948">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294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P spid="82948"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Critiques of Cognitivism</a:t>
            </a:r>
          </a:p>
        </p:txBody>
      </p:sp>
      <p:sp>
        <p:nvSpPr>
          <p:cNvPr id="55299" name="Rectangle 3"/>
          <p:cNvSpPr>
            <a:spLocks noGrp="1" noChangeArrowheads="1"/>
          </p:cNvSpPr>
          <p:nvPr>
            <p:ph type="body" idx="1"/>
          </p:nvPr>
        </p:nvSpPr>
        <p:spPr/>
        <p:txBody>
          <a:bodyPr/>
          <a:lstStyle/>
          <a:p>
            <a:r>
              <a:rPr lang="en-US" dirty="0" smtClean="0"/>
              <a:t>Like Behaviorism, knowledge itself is given and absolute </a:t>
            </a:r>
          </a:p>
          <a:p>
            <a:pPr>
              <a:buFont typeface="Wingdings" pitchFamily="2" charset="2"/>
              <a:buNone/>
            </a:pPr>
            <a:endParaRPr lang="en-US" sz="1100" dirty="0" smtClean="0"/>
          </a:p>
          <a:p>
            <a:r>
              <a:rPr lang="en-US" dirty="0" smtClean="0"/>
              <a:t>Input – Process – Output model is mechanistic and deterministic</a:t>
            </a:r>
          </a:p>
          <a:p>
            <a:pPr>
              <a:buFont typeface="Wingdings" pitchFamily="2" charset="2"/>
              <a:buNone/>
            </a:pPr>
            <a:endParaRPr lang="en-US" sz="1100" dirty="0" smtClean="0"/>
          </a:p>
          <a:p>
            <a:r>
              <a:rPr lang="en-US" dirty="0" smtClean="0"/>
              <a:t>Does not account enough for individuality</a:t>
            </a:r>
          </a:p>
          <a:p>
            <a:pPr>
              <a:buFont typeface="Wingdings" pitchFamily="2" charset="2"/>
              <a:buNone/>
            </a:pPr>
            <a:endParaRPr lang="en-US" sz="1100" dirty="0" smtClean="0"/>
          </a:p>
          <a:p>
            <a:r>
              <a:rPr lang="en-US" dirty="0" smtClean="0"/>
              <a:t>Little emphasis on affective characteristics, especially motivation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2143125"/>
            <a:ext cx="8229600" cy="1143000"/>
          </a:xfrm>
        </p:spPr>
        <p:txBody>
          <a:bodyPr/>
          <a:lstStyle/>
          <a:p>
            <a:r>
              <a:rPr lang="en-US" smtClean="0"/>
              <a:t>Social Learning Theory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mtClean="0"/>
              <a:t>Social Learning Theory (SLT)</a:t>
            </a:r>
          </a:p>
        </p:txBody>
      </p:sp>
      <p:sp>
        <p:nvSpPr>
          <p:cNvPr id="57347" name="Rectangle 3"/>
          <p:cNvSpPr>
            <a:spLocks noGrp="1" noChangeArrowheads="1"/>
          </p:cNvSpPr>
          <p:nvPr>
            <p:ph type="body" idx="1"/>
          </p:nvPr>
        </p:nvSpPr>
        <p:spPr/>
        <p:txBody>
          <a:bodyPr/>
          <a:lstStyle/>
          <a:p>
            <a:pPr>
              <a:lnSpc>
                <a:spcPct val="90000"/>
              </a:lnSpc>
            </a:pPr>
            <a:r>
              <a:rPr lang="en-US" dirty="0" smtClean="0"/>
              <a:t>Grew out of </a:t>
            </a:r>
            <a:r>
              <a:rPr lang="en-US" dirty="0" err="1" smtClean="0"/>
              <a:t>Cognitivism</a:t>
            </a:r>
            <a:endParaRPr lang="en-US" dirty="0" smtClean="0"/>
          </a:p>
          <a:p>
            <a:pPr>
              <a:lnSpc>
                <a:spcPct val="90000"/>
              </a:lnSpc>
              <a:buFont typeface="Wingdings" pitchFamily="2" charset="2"/>
              <a:buNone/>
            </a:pPr>
            <a:endParaRPr lang="en-US" sz="1300" dirty="0" smtClean="0"/>
          </a:p>
          <a:p>
            <a:pPr>
              <a:lnSpc>
                <a:spcPct val="90000"/>
              </a:lnSpc>
            </a:pPr>
            <a:r>
              <a:rPr lang="en-US" dirty="0" err="1" smtClean="0"/>
              <a:t>Alferd</a:t>
            </a:r>
            <a:r>
              <a:rPr lang="en-US" dirty="0" smtClean="0"/>
              <a:t> </a:t>
            </a:r>
            <a:r>
              <a:rPr lang="en-US" dirty="0" err="1" smtClean="0"/>
              <a:t>Bandura</a:t>
            </a:r>
            <a:r>
              <a:rPr lang="en-US" dirty="0" smtClean="0"/>
              <a:t> (1973)</a:t>
            </a:r>
          </a:p>
          <a:p>
            <a:pPr>
              <a:lnSpc>
                <a:spcPct val="90000"/>
              </a:lnSpc>
              <a:buFont typeface="Wingdings" pitchFamily="2" charset="2"/>
              <a:buNone/>
            </a:pPr>
            <a:endParaRPr lang="en-US" sz="1300" dirty="0" smtClean="0"/>
          </a:p>
          <a:p>
            <a:pPr>
              <a:lnSpc>
                <a:spcPct val="90000"/>
              </a:lnSpc>
            </a:pPr>
            <a:r>
              <a:rPr lang="en-US" dirty="0" smtClean="0"/>
              <a:t>Learning takes place through observation and sensorial experiences</a:t>
            </a:r>
          </a:p>
          <a:p>
            <a:pPr>
              <a:lnSpc>
                <a:spcPct val="90000"/>
              </a:lnSpc>
              <a:buFont typeface="Wingdings" pitchFamily="2" charset="2"/>
              <a:buNone/>
            </a:pPr>
            <a:endParaRPr lang="en-US" sz="1300" dirty="0" smtClean="0"/>
          </a:p>
          <a:p>
            <a:pPr>
              <a:lnSpc>
                <a:spcPct val="90000"/>
              </a:lnSpc>
            </a:pPr>
            <a:r>
              <a:rPr lang="en-US" dirty="0" smtClean="0"/>
              <a:t>Imitation is the sincerest form of flattery</a:t>
            </a:r>
          </a:p>
          <a:p>
            <a:pPr>
              <a:lnSpc>
                <a:spcPct val="90000"/>
              </a:lnSpc>
              <a:buFont typeface="Wingdings" pitchFamily="2" charset="2"/>
              <a:buNone/>
            </a:pPr>
            <a:endParaRPr lang="en-US" sz="1300" dirty="0" smtClean="0"/>
          </a:p>
          <a:p>
            <a:pPr>
              <a:lnSpc>
                <a:spcPct val="90000"/>
              </a:lnSpc>
            </a:pPr>
            <a:r>
              <a:rPr lang="en-US" dirty="0" err="1" smtClean="0"/>
              <a:t>SLT</a:t>
            </a:r>
            <a:r>
              <a:rPr lang="en-US" dirty="0" smtClean="0"/>
              <a:t> is the basis of the movement against violence in media &amp; video games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mtClean="0"/>
              <a:t>Social Learning Theory (SLT)</a:t>
            </a:r>
          </a:p>
        </p:txBody>
      </p:sp>
      <p:sp>
        <p:nvSpPr>
          <p:cNvPr id="57347" name="Rectangle 3"/>
          <p:cNvSpPr>
            <a:spLocks noGrp="1" noChangeArrowheads="1"/>
          </p:cNvSpPr>
          <p:nvPr>
            <p:ph type="body" idx="1"/>
          </p:nvPr>
        </p:nvSpPr>
        <p:spPr/>
        <p:txBody>
          <a:bodyPr/>
          <a:lstStyle/>
          <a:p>
            <a:pPr>
              <a:lnSpc>
                <a:spcPct val="90000"/>
              </a:lnSpc>
            </a:pPr>
            <a:r>
              <a:rPr lang="en-US" dirty="0" err="1" smtClean="0"/>
              <a:t>Bandura’s</a:t>
            </a:r>
            <a:r>
              <a:rPr lang="en-US" dirty="0" smtClean="0"/>
              <a:t> Social Learning Theory posits that people learn from one another, via observation, imitation, and modeling. </a:t>
            </a:r>
          </a:p>
          <a:p>
            <a:pPr>
              <a:lnSpc>
                <a:spcPct val="90000"/>
              </a:lnSpc>
            </a:pPr>
            <a:endParaRPr lang="en-US" dirty="0" smtClean="0"/>
          </a:p>
          <a:p>
            <a:pPr>
              <a:lnSpc>
                <a:spcPct val="90000"/>
              </a:lnSpc>
            </a:pPr>
            <a:r>
              <a:rPr lang="en-US" dirty="0" smtClean="0"/>
              <a:t>The theory has often been called a bridge between behaviorist and cognitive learning theories because it encompasses attention, memory, and motivation.</a:t>
            </a:r>
          </a:p>
          <a:p>
            <a:pPr>
              <a:lnSpc>
                <a:spcPct val="90000"/>
              </a:lnSpc>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mtClean="0"/>
              <a:t>Social Learning Theory</a:t>
            </a:r>
          </a:p>
        </p:txBody>
      </p:sp>
      <p:sp>
        <p:nvSpPr>
          <p:cNvPr id="40963" name="Rectangle 3"/>
          <p:cNvSpPr>
            <a:spLocks noGrp="1" noChangeArrowheads="1"/>
          </p:cNvSpPr>
          <p:nvPr>
            <p:ph type="body" idx="1"/>
          </p:nvPr>
        </p:nvSpPr>
        <p:spPr>
          <a:xfrm>
            <a:off x="533400" y="1828800"/>
            <a:ext cx="7239000" cy="4267200"/>
          </a:xfrm>
        </p:spPr>
        <p:txBody>
          <a:bodyPr/>
          <a:lstStyle/>
          <a:p>
            <a:pPr>
              <a:lnSpc>
                <a:spcPct val="90000"/>
              </a:lnSpc>
              <a:buFont typeface="Wingdings" pitchFamily="2" charset="2"/>
              <a:buNone/>
            </a:pPr>
            <a:r>
              <a:rPr lang="en-US" sz="2700" dirty="0" smtClean="0"/>
              <a:t>Necessary Conditions for effective modeling:</a:t>
            </a:r>
          </a:p>
          <a:p>
            <a:pPr>
              <a:lnSpc>
                <a:spcPct val="150000"/>
              </a:lnSpc>
              <a:buFont typeface="Wingdings" pitchFamily="2" charset="2"/>
              <a:buNone/>
            </a:pPr>
            <a:r>
              <a:rPr lang="en-US" sz="2400" dirty="0" smtClean="0"/>
              <a:t>1. Attention to pertinent clues</a:t>
            </a:r>
          </a:p>
          <a:p>
            <a:pPr>
              <a:lnSpc>
                <a:spcPct val="150000"/>
              </a:lnSpc>
              <a:buFont typeface="Wingdings" pitchFamily="2" charset="2"/>
              <a:buNone/>
            </a:pPr>
            <a:r>
              <a:rPr lang="en-US" sz="2400" dirty="0" smtClean="0"/>
              <a:t>2. Code for memory (store a visual image) retention</a:t>
            </a:r>
          </a:p>
          <a:p>
            <a:pPr>
              <a:lnSpc>
                <a:spcPct val="150000"/>
              </a:lnSpc>
              <a:buFont typeface="Wingdings" pitchFamily="2" charset="2"/>
              <a:buNone/>
            </a:pPr>
            <a:r>
              <a:rPr lang="en-US" sz="2400" dirty="0" smtClean="0"/>
              <a:t>3. Accurately reproduce the observed activity</a:t>
            </a:r>
          </a:p>
          <a:p>
            <a:pPr>
              <a:lnSpc>
                <a:spcPct val="150000"/>
              </a:lnSpc>
              <a:buFont typeface="Wingdings" pitchFamily="2" charset="2"/>
              <a:buNone/>
            </a:pPr>
            <a:r>
              <a:rPr lang="en-US" sz="2400" dirty="0" smtClean="0"/>
              <a:t>4. Possess sufficient motivation to apply new learning</a:t>
            </a:r>
            <a:endParaRPr lang="en-US" sz="27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ppt_x"/>
                                          </p:val>
                                        </p:tav>
                                        <p:tav tm="100000">
                                          <p:val>
                                            <p:strVal val="#ppt_x"/>
                                          </p:val>
                                        </p:tav>
                                      </p:tavLst>
                                    </p:anim>
                                    <p:anim calcmode="lin" valueType="num">
                                      <p:cBhvr additive="base">
                                        <p:cTn id="8" dur="500" fill="hold"/>
                                        <p:tgtEl>
                                          <p:spTgt spid="4096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0963">
                                            <p:txEl>
                                              <p:pRg st="0" end="0"/>
                                            </p:txEl>
                                          </p:spTgt>
                                        </p:tgtEl>
                                        <p:attrNameLst>
                                          <p:attrName>style.visibility</p:attrName>
                                        </p:attrNameLst>
                                      </p:cBhvr>
                                      <p:to>
                                        <p:strVal val="visible"/>
                                      </p:to>
                                    </p:set>
                                    <p:anim calcmode="lin" valueType="num">
                                      <p:cBhvr additive="base">
                                        <p:cTn id="13" dur="500" fill="hold"/>
                                        <p:tgtEl>
                                          <p:spTgt spid="4096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09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0963">
                                            <p:txEl>
                                              <p:pRg st="1" end="1"/>
                                            </p:txEl>
                                          </p:spTgt>
                                        </p:tgtEl>
                                        <p:attrNameLst>
                                          <p:attrName>style.visibility</p:attrName>
                                        </p:attrNameLst>
                                      </p:cBhvr>
                                      <p:to>
                                        <p:strVal val="visible"/>
                                      </p:to>
                                    </p:set>
                                    <p:anim calcmode="lin" valueType="num">
                                      <p:cBhvr additive="base">
                                        <p:cTn id="19" dur="500" fill="hold"/>
                                        <p:tgtEl>
                                          <p:spTgt spid="4096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09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0963">
                                            <p:txEl>
                                              <p:pRg st="2" end="2"/>
                                            </p:txEl>
                                          </p:spTgt>
                                        </p:tgtEl>
                                        <p:attrNameLst>
                                          <p:attrName>style.visibility</p:attrName>
                                        </p:attrNameLst>
                                      </p:cBhvr>
                                      <p:to>
                                        <p:strVal val="visible"/>
                                      </p:to>
                                    </p:set>
                                    <p:anim calcmode="lin" valueType="num">
                                      <p:cBhvr additive="base">
                                        <p:cTn id="25" dur="500" fill="hold"/>
                                        <p:tgtEl>
                                          <p:spTgt spid="4096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09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0963">
                                            <p:txEl>
                                              <p:pRg st="3" end="3"/>
                                            </p:txEl>
                                          </p:spTgt>
                                        </p:tgtEl>
                                        <p:attrNameLst>
                                          <p:attrName>style.visibility</p:attrName>
                                        </p:attrNameLst>
                                      </p:cBhvr>
                                      <p:to>
                                        <p:strVal val="visible"/>
                                      </p:to>
                                    </p:set>
                                    <p:anim calcmode="lin" valueType="num">
                                      <p:cBhvr additive="base">
                                        <p:cTn id="31" dur="500" fill="hold"/>
                                        <p:tgtEl>
                                          <p:spTgt spid="4096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09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0963">
                                            <p:txEl>
                                              <p:pRg st="4" end="4"/>
                                            </p:txEl>
                                          </p:spTgt>
                                        </p:tgtEl>
                                        <p:attrNameLst>
                                          <p:attrName>style.visibility</p:attrName>
                                        </p:attrNameLst>
                                      </p:cBhvr>
                                      <p:to>
                                        <p:strVal val="visible"/>
                                      </p:to>
                                    </p:set>
                                    <p:anim calcmode="lin" valueType="num">
                                      <p:cBhvr additive="base">
                                        <p:cTn id="37" dur="500" fill="hold"/>
                                        <p:tgtEl>
                                          <p:spTgt spid="4096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096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Social Learning Theory</a:t>
            </a:r>
          </a:p>
        </p:txBody>
      </p:sp>
      <p:sp>
        <p:nvSpPr>
          <p:cNvPr id="43011" name="Rectangle 3"/>
          <p:cNvSpPr>
            <a:spLocks noGrp="1" noChangeArrowheads="1"/>
          </p:cNvSpPr>
          <p:nvPr>
            <p:ph type="body" idx="1"/>
          </p:nvPr>
        </p:nvSpPr>
        <p:spPr/>
        <p:txBody>
          <a:bodyPr/>
          <a:lstStyle/>
          <a:p>
            <a:pPr>
              <a:lnSpc>
                <a:spcPct val="90000"/>
              </a:lnSpc>
              <a:buFont typeface="Wingdings" pitchFamily="2" charset="2"/>
              <a:buNone/>
            </a:pPr>
            <a:r>
              <a:rPr lang="en-US" sz="2700" smtClean="0"/>
              <a:t>Research indicates that the following factors influence the strength of learning from models:</a:t>
            </a:r>
          </a:p>
          <a:p>
            <a:pPr>
              <a:lnSpc>
                <a:spcPct val="90000"/>
              </a:lnSpc>
              <a:buFont typeface="Wingdings" pitchFamily="2" charset="2"/>
              <a:buNone/>
            </a:pPr>
            <a:endParaRPr lang="en-US" sz="2700" smtClean="0"/>
          </a:p>
        </p:txBody>
      </p:sp>
      <p:sp>
        <p:nvSpPr>
          <p:cNvPr id="43012" name="Rectangle 4"/>
          <p:cNvSpPr>
            <a:spLocks noChangeArrowheads="1"/>
          </p:cNvSpPr>
          <p:nvPr/>
        </p:nvSpPr>
        <p:spPr bwMode="auto">
          <a:xfrm>
            <a:off x="1371600" y="2743200"/>
            <a:ext cx="7772400" cy="4114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75000"/>
              <a:buFont typeface="Wingdings" pitchFamily="2" charset="2"/>
              <a:buNone/>
            </a:pPr>
            <a:endParaRPr lang="en-US" sz="2700"/>
          </a:p>
          <a:p>
            <a:pPr marL="342900" indent="-342900">
              <a:lnSpc>
                <a:spcPct val="90000"/>
              </a:lnSpc>
              <a:spcBef>
                <a:spcPct val="20000"/>
              </a:spcBef>
              <a:buClr>
                <a:schemeClr val="accent2"/>
              </a:buClr>
              <a:buSzPct val="75000"/>
              <a:buFont typeface="Wingdings" pitchFamily="2" charset="2"/>
              <a:buNone/>
            </a:pPr>
            <a:r>
              <a:rPr lang="en-US" sz="2700"/>
              <a:t>1. How much power the model seems to have</a:t>
            </a:r>
          </a:p>
          <a:p>
            <a:pPr marL="342900" indent="-342900">
              <a:lnSpc>
                <a:spcPct val="90000"/>
              </a:lnSpc>
              <a:spcBef>
                <a:spcPct val="20000"/>
              </a:spcBef>
              <a:buClr>
                <a:schemeClr val="accent2"/>
              </a:buClr>
              <a:buSzPct val="75000"/>
              <a:buFont typeface="Wingdings" pitchFamily="2" charset="2"/>
              <a:buNone/>
            </a:pPr>
            <a:r>
              <a:rPr lang="en-US" sz="2700"/>
              <a:t>2. How capable the model seems to be</a:t>
            </a:r>
          </a:p>
          <a:p>
            <a:pPr marL="342900" indent="-342900">
              <a:lnSpc>
                <a:spcPct val="90000"/>
              </a:lnSpc>
              <a:spcBef>
                <a:spcPct val="20000"/>
              </a:spcBef>
              <a:buClr>
                <a:schemeClr val="accent2"/>
              </a:buClr>
              <a:buSzPct val="75000"/>
              <a:buFont typeface="Wingdings" pitchFamily="2" charset="2"/>
              <a:buNone/>
            </a:pPr>
            <a:r>
              <a:rPr lang="en-US" sz="2700"/>
              <a:t>3. How nurturing (caring) the model seems to be</a:t>
            </a:r>
          </a:p>
          <a:p>
            <a:pPr marL="342900" indent="-342900">
              <a:lnSpc>
                <a:spcPct val="90000"/>
              </a:lnSpc>
              <a:spcBef>
                <a:spcPct val="20000"/>
              </a:spcBef>
              <a:buClr>
                <a:schemeClr val="accent2"/>
              </a:buClr>
              <a:buSzPct val="75000"/>
              <a:buFont typeface="Wingdings" pitchFamily="2" charset="2"/>
              <a:buNone/>
            </a:pPr>
            <a:r>
              <a:rPr lang="en-US" sz="2700"/>
              <a:t>4. How similar the learner perceives self and model </a:t>
            </a:r>
          </a:p>
          <a:p>
            <a:pPr marL="342900" indent="-342900">
              <a:lnSpc>
                <a:spcPct val="90000"/>
              </a:lnSpc>
              <a:spcBef>
                <a:spcPct val="20000"/>
              </a:spcBef>
              <a:buClr>
                <a:schemeClr val="accent2"/>
              </a:buClr>
              <a:buSzPct val="75000"/>
              <a:buFont typeface="Wingdings" pitchFamily="2" charset="2"/>
              <a:buNone/>
            </a:pPr>
            <a:r>
              <a:rPr lang="en-US" sz="2700"/>
              <a:t>5. How many models the learner observes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3012">
                                            <p:txEl>
                                              <p:pRg st="1" end="1"/>
                                            </p:txEl>
                                          </p:spTgt>
                                        </p:tgtEl>
                                        <p:attrNameLst>
                                          <p:attrName>style.visibility</p:attrName>
                                        </p:attrNameLst>
                                      </p:cBhvr>
                                      <p:to>
                                        <p:strVal val="visible"/>
                                      </p:to>
                                    </p:set>
                                    <p:anim calcmode="lin" valueType="num">
                                      <p:cBhvr additive="base">
                                        <p:cTn id="13" dur="500" fill="hold"/>
                                        <p:tgtEl>
                                          <p:spTgt spid="4301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301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3012">
                                            <p:txEl>
                                              <p:pRg st="2" end="2"/>
                                            </p:txEl>
                                          </p:spTgt>
                                        </p:tgtEl>
                                        <p:attrNameLst>
                                          <p:attrName>style.visibility</p:attrName>
                                        </p:attrNameLst>
                                      </p:cBhvr>
                                      <p:to>
                                        <p:strVal val="visible"/>
                                      </p:to>
                                    </p:set>
                                    <p:anim calcmode="lin" valueType="num">
                                      <p:cBhvr additive="base">
                                        <p:cTn id="19" dur="500" fill="hold"/>
                                        <p:tgtEl>
                                          <p:spTgt spid="43012">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301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3012">
                                            <p:txEl>
                                              <p:pRg st="3" end="3"/>
                                            </p:txEl>
                                          </p:spTgt>
                                        </p:tgtEl>
                                        <p:attrNameLst>
                                          <p:attrName>style.visibility</p:attrName>
                                        </p:attrNameLst>
                                      </p:cBhvr>
                                      <p:to>
                                        <p:strVal val="visible"/>
                                      </p:to>
                                    </p:set>
                                    <p:anim calcmode="lin" valueType="num">
                                      <p:cBhvr additive="base">
                                        <p:cTn id="25" dur="500" fill="hold"/>
                                        <p:tgtEl>
                                          <p:spTgt spid="43012">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301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3012">
                                            <p:txEl>
                                              <p:pRg st="4" end="4"/>
                                            </p:txEl>
                                          </p:spTgt>
                                        </p:tgtEl>
                                        <p:attrNameLst>
                                          <p:attrName>style.visibility</p:attrName>
                                        </p:attrNameLst>
                                      </p:cBhvr>
                                      <p:to>
                                        <p:strVal val="visible"/>
                                      </p:to>
                                    </p:set>
                                    <p:anim calcmode="lin" valueType="num">
                                      <p:cBhvr additive="base">
                                        <p:cTn id="31" dur="500" fill="hold"/>
                                        <p:tgtEl>
                                          <p:spTgt spid="43012">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301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3012">
                                            <p:txEl>
                                              <p:pRg st="5" end="5"/>
                                            </p:txEl>
                                          </p:spTgt>
                                        </p:tgtEl>
                                        <p:attrNameLst>
                                          <p:attrName>style.visibility</p:attrName>
                                        </p:attrNameLst>
                                      </p:cBhvr>
                                      <p:to>
                                        <p:strVal val="visible"/>
                                      </p:to>
                                    </p:set>
                                    <p:anim calcmode="lin" valueType="num">
                                      <p:cBhvr additive="base">
                                        <p:cTn id="37" dur="500" fill="hold"/>
                                        <p:tgtEl>
                                          <p:spTgt spid="43012">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301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P spid="43012"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Rectangle 3"/>
          <p:cNvSpPr>
            <a:spLocks noGrp="1" noChangeArrowheads="1"/>
          </p:cNvSpPr>
          <p:nvPr>
            <p:ph type="title"/>
          </p:nvPr>
        </p:nvSpPr>
        <p:spPr/>
        <p:txBody>
          <a:bodyPr/>
          <a:lstStyle/>
          <a:p>
            <a:r>
              <a:rPr lang="en-US" smtClean="0"/>
              <a:t>Social Learning Theory</a:t>
            </a:r>
          </a:p>
        </p:txBody>
      </p:sp>
      <p:sp>
        <p:nvSpPr>
          <p:cNvPr id="45060" name="Rectangle 4"/>
          <p:cNvSpPr>
            <a:spLocks noGrp="1" noChangeArrowheads="1"/>
          </p:cNvSpPr>
          <p:nvPr>
            <p:ph type="body" idx="1"/>
          </p:nvPr>
        </p:nvSpPr>
        <p:spPr>
          <a:xfrm>
            <a:off x="533400" y="1903413"/>
            <a:ext cx="7242175" cy="3963987"/>
          </a:xfrm>
        </p:spPr>
        <p:txBody>
          <a:bodyPr/>
          <a:lstStyle/>
          <a:p>
            <a:pPr>
              <a:lnSpc>
                <a:spcPct val="90000"/>
              </a:lnSpc>
              <a:buFont typeface="Wingdings" pitchFamily="2" charset="2"/>
              <a:buNone/>
            </a:pPr>
            <a:r>
              <a:rPr lang="en-US" sz="2700" smtClean="0"/>
              <a:t>Four interrelated processes establish and strengthen identification with the model:</a:t>
            </a:r>
          </a:p>
          <a:p>
            <a:pPr>
              <a:lnSpc>
                <a:spcPct val="90000"/>
              </a:lnSpc>
              <a:buFont typeface="Wingdings" pitchFamily="2" charset="2"/>
              <a:buNone/>
            </a:pPr>
            <a:endParaRPr lang="en-US" sz="2200" smtClean="0"/>
          </a:p>
        </p:txBody>
      </p:sp>
      <p:sp>
        <p:nvSpPr>
          <p:cNvPr id="45061" name="Rectangle 5"/>
          <p:cNvSpPr>
            <a:spLocks noChangeArrowheads="1"/>
          </p:cNvSpPr>
          <p:nvPr/>
        </p:nvSpPr>
        <p:spPr bwMode="auto">
          <a:xfrm>
            <a:off x="990600" y="3352800"/>
            <a:ext cx="5791200" cy="4114800"/>
          </a:xfrm>
          <a:prstGeom prst="rect">
            <a:avLst/>
          </a:prstGeom>
          <a:noFill/>
          <a:ln w="9525">
            <a:noFill/>
            <a:miter lim="800000"/>
            <a:headEnd/>
            <a:tailEnd/>
          </a:ln>
        </p:spPr>
        <p:txBody>
          <a:bodyPr/>
          <a:lstStyle/>
          <a:p>
            <a:pPr marL="342900" indent="-342900">
              <a:lnSpc>
                <a:spcPct val="90000"/>
              </a:lnSpc>
              <a:spcBef>
                <a:spcPct val="20000"/>
              </a:spcBef>
              <a:buClr>
                <a:schemeClr val="accent2"/>
              </a:buClr>
              <a:buSzPct val="75000"/>
              <a:buFont typeface="Wingdings" pitchFamily="2" charset="2"/>
              <a:buNone/>
            </a:pPr>
            <a:r>
              <a:rPr lang="en-US" sz="2700"/>
              <a:t>1. Children want to be like the model</a:t>
            </a:r>
          </a:p>
          <a:p>
            <a:pPr marL="342900" indent="-342900">
              <a:lnSpc>
                <a:spcPct val="90000"/>
              </a:lnSpc>
              <a:spcBef>
                <a:spcPct val="20000"/>
              </a:spcBef>
              <a:buClr>
                <a:schemeClr val="accent2"/>
              </a:buClr>
              <a:buSzPct val="75000"/>
              <a:buFont typeface="Wingdings" pitchFamily="2" charset="2"/>
              <a:buNone/>
            </a:pPr>
            <a:r>
              <a:rPr lang="en-US" sz="2700"/>
              <a:t>2. Children believe they are like the model</a:t>
            </a:r>
          </a:p>
          <a:p>
            <a:pPr marL="342900" indent="-342900">
              <a:lnSpc>
                <a:spcPct val="90000"/>
              </a:lnSpc>
              <a:spcBef>
                <a:spcPct val="20000"/>
              </a:spcBef>
              <a:buClr>
                <a:schemeClr val="accent2"/>
              </a:buClr>
              <a:buSzPct val="75000"/>
              <a:buFont typeface="Wingdings" pitchFamily="2" charset="2"/>
              <a:buNone/>
            </a:pPr>
            <a:r>
              <a:rPr lang="en-US" sz="2700"/>
              <a:t>3. Children experience emotions like those the model is feeling.</a:t>
            </a:r>
          </a:p>
          <a:p>
            <a:pPr marL="342900" indent="-342900">
              <a:lnSpc>
                <a:spcPct val="90000"/>
              </a:lnSpc>
              <a:spcBef>
                <a:spcPct val="20000"/>
              </a:spcBef>
              <a:buClr>
                <a:schemeClr val="accent2"/>
              </a:buClr>
              <a:buSzPct val="75000"/>
              <a:buFont typeface="Wingdings" pitchFamily="2" charset="2"/>
              <a:buNone/>
            </a:pPr>
            <a:r>
              <a:rPr lang="en-US" sz="2700"/>
              <a:t>4. Children act like the model.</a:t>
            </a:r>
            <a:endParaRPr lang="en-US" sz="2200"/>
          </a:p>
          <a:p>
            <a:pPr marL="342900" indent="-342900">
              <a:lnSpc>
                <a:spcPct val="90000"/>
              </a:lnSpc>
              <a:spcBef>
                <a:spcPct val="20000"/>
              </a:spcBef>
              <a:buClr>
                <a:schemeClr val="accent2"/>
              </a:buClr>
              <a:buSzPct val="75000"/>
              <a:buFont typeface="Wingdings" pitchFamily="2" charset="2"/>
              <a:buNone/>
            </a:pPr>
            <a:endParaRPr lang="en-US"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60">
                                            <p:txEl>
                                              <p:pRg st="0" end="0"/>
                                            </p:txEl>
                                          </p:spTgt>
                                        </p:tgtEl>
                                        <p:attrNameLst>
                                          <p:attrName>style.visibility</p:attrName>
                                        </p:attrNameLst>
                                      </p:cBhvr>
                                      <p:to>
                                        <p:strVal val="visible"/>
                                      </p:to>
                                    </p:set>
                                    <p:anim calcmode="lin" valueType="num">
                                      <p:cBhvr additive="base">
                                        <p:cTn id="7" dur="500" fill="hold"/>
                                        <p:tgtEl>
                                          <p:spTgt spid="4506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6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61">
                                            <p:txEl>
                                              <p:pRg st="0" end="0"/>
                                            </p:txEl>
                                          </p:spTgt>
                                        </p:tgtEl>
                                        <p:attrNameLst>
                                          <p:attrName>style.visibility</p:attrName>
                                        </p:attrNameLst>
                                      </p:cBhvr>
                                      <p:to>
                                        <p:strVal val="visible"/>
                                      </p:to>
                                    </p:set>
                                    <p:anim calcmode="lin" valueType="num">
                                      <p:cBhvr additive="base">
                                        <p:cTn id="13" dur="500" fill="hold"/>
                                        <p:tgtEl>
                                          <p:spTgt spid="4506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6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61">
                                            <p:txEl>
                                              <p:pRg st="1" end="1"/>
                                            </p:txEl>
                                          </p:spTgt>
                                        </p:tgtEl>
                                        <p:attrNameLst>
                                          <p:attrName>style.visibility</p:attrName>
                                        </p:attrNameLst>
                                      </p:cBhvr>
                                      <p:to>
                                        <p:strVal val="visible"/>
                                      </p:to>
                                    </p:set>
                                    <p:anim calcmode="lin" valueType="num">
                                      <p:cBhvr additive="base">
                                        <p:cTn id="19" dur="500" fill="hold"/>
                                        <p:tgtEl>
                                          <p:spTgt spid="4506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6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61">
                                            <p:txEl>
                                              <p:pRg st="2" end="2"/>
                                            </p:txEl>
                                          </p:spTgt>
                                        </p:tgtEl>
                                        <p:attrNameLst>
                                          <p:attrName>style.visibility</p:attrName>
                                        </p:attrNameLst>
                                      </p:cBhvr>
                                      <p:to>
                                        <p:strVal val="visible"/>
                                      </p:to>
                                    </p:set>
                                    <p:anim calcmode="lin" valueType="num">
                                      <p:cBhvr additive="base">
                                        <p:cTn id="25" dur="500" fill="hold"/>
                                        <p:tgtEl>
                                          <p:spTgt spid="45061">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6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61">
                                            <p:txEl>
                                              <p:pRg st="3" end="3"/>
                                            </p:txEl>
                                          </p:spTgt>
                                        </p:tgtEl>
                                        <p:attrNameLst>
                                          <p:attrName>style.visibility</p:attrName>
                                        </p:attrNameLst>
                                      </p:cBhvr>
                                      <p:to>
                                        <p:strVal val="visible"/>
                                      </p:to>
                                    </p:set>
                                    <p:anim calcmode="lin" valueType="num">
                                      <p:cBhvr additive="base">
                                        <p:cTn id="31" dur="500" fill="hold"/>
                                        <p:tgtEl>
                                          <p:spTgt spid="45061">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6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build="p" autoUpdateAnimBg="0"/>
      <p:bldP spid="45061"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mtClean="0"/>
              <a:t>Social Learning Theory</a:t>
            </a:r>
          </a:p>
        </p:txBody>
      </p:sp>
      <p:sp>
        <p:nvSpPr>
          <p:cNvPr id="47107" name="Rectangle 3"/>
          <p:cNvSpPr>
            <a:spLocks noGrp="1" noChangeArrowheads="1"/>
          </p:cNvSpPr>
          <p:nvPr>
            <p:ph type="body" idx="1"/>
          </p:nvPr>
        </p:nvSpPr>
        <p:spPr>
          <a:xfrm>
            <a:off x="1143000" y="1905000"/>
            <a:ext cx="7772400" cy="4114800"/>
          </a:xfrm>
        </p:spPr>
        <p:txBody>
          <a:bodyPr/>
          <a:lstStyle/>
          <a:p>
            <a:pPr>
              <a:buFont typeface="Wingdings" pitchFamily="2" charset="2"/>
              <a:buNone/>
            </a:pPr>
            <a:r>
              <a:rPr lang="en-US" smtClean="0"/>
              <a:t>Through identification, children come to believe they have the same characteristics as the model.  </a:t>
            </a:r>
          </a:p>
        </p:txBody>
      </p:sp>
      <p:sp>
        <p:nvSpPr>
          <p:cNvPr id="47108" name="Rectangle 4"/>
          <p:cNvSpPr>
            <a:spLocks noChangeArrowheads="1"/>
          </p:cNvSpPr>
          <p:nvPr/>
        </p:nvSpPr>
        <p:spPr bwMode="auto">
          <a:xfrm>
            <a:off x="1066800" y="3657600"/>
            <a:ext cx="7772400" cy="4114800"/>
          </a:xfrm>
          <a:prstGeom prst="rect">
            <a:avLst/>
          </a:prstGeom>
          <a:noFill/>
          <a:ln w="9525">
            <a:noFill/>
            <a:miter lim="800000"/>
            <a:headEnd/>
            <a:tailEnd/>
          </a:ln>
        </p:spPr>
        <p:txBody>
          <a:bodyPr/>
          <a:lstStyle/>
          <a:p>
            <a:pPr marL="342900" indent="-342900">
              <a:spcBef>
                <a:spcPct val="20000"/>
              </a:spcBef>
              <a:buClr>
                <a:schemeClr val="accent2"/>
              </a:buClr>
              <a:buSzPct val="75000"/>
              <a:buFont typeface="Wingdings" pitchFamily="2" charset="2"/>
              <a:buNone/>
            </a:pPr>
            <a:r>
              <a:rPr lang="en-US" sz="2700"/>
              <a:t>When they identify with a nurturant and competent model, children feel pleased and proud.</a:t>
            </a:r>
          </a:p>
          <a:p>
            <a:pPr marL="342900" indent="-342900">
              <a:spcBef>
                <a:spcPct val="20000"/>
              </a:spcBef>
              <a:buClr>
                <a:schemeClr val="accent2"/>
              </a:buClr>
              <a:buSzPct val="75000"/>
              <a:buFont typeface="Wingdings" pitchFamily="2" charset="2"/>
              <a:buNone/>
            </a:pPr>
            <a:r>
              <a:rPr lang="en-US" sz="2700"/>
              <a:t>When they identify with an inadequate model, children feel unhappy and insecure.</a:t>
            </a:r>
            <a:endParaRPr lang="en-US"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7108">
                                            <p:txEl>
                                              <p:pRg st="0" end="0"/>
                                            </p:txEl>
                                          </p:spTgt>
                                        </p:tgtEl>
                                        <p:attrNameLst>
                                          <p:attrName>style.visibility</p:attrName>
                                        </p:attrNameLst>
                                      </p:cBhvr>
                                      <p:to>
                                        <p:strVal val="visible"/>
                                      </p:to>
                                    </p:set>
                                    <p:anim calcmode="lin" valueType="num">
                                      <p:cBhvr additive="base">
                                        <p:cTn id="13" dur="500" fill="hold"/>
                                        <p:tgtEl>
                                          <p:spTgt spid="47108">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710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7108">
                                            <p:txEl>
                                              <p:pRg st="1" end="1"/>
                                            </p:txEl>
                                          </p:spTgt>
                                        </p:tgtEl>
                                        <p:attrNameLst>
                                          <p:attrName>style.visibility</p:attrName>
                                        </p:attrNameLst>
                                      </p:cBhvr>
                                      <p:to>
                                        <p:strVal val="visible"/>
                                      </p:to>
                                    </p:set>
                                    <p:anim calcmode="lin" valueType="num">
                                      <p:cBhvr additive="base">
                                        <p:cTn id="19" dur="500" fill="hold"/>
                                        <p:tgtEl>
                                          <p:spTgt spid="47108">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7108">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P spid="47108"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mtClean="0"/>
              <a:t>SLT in the Classroom</a:t>
            </a:r>
          </a:p>
        </p:txBody>
      </p:sp>
      <p:sp>
        <p:nvSpPr>
          <p:cNvPr id="62467" name="Rectangle 3"/>
          <p:cNvSpPr>
            <a:spLocks noGrp="1" noChangeArrowheads="1"/>
          </p:cNvSpPr>
          <p:nvPr>
            <p:ph type="body" idx="1"/>
          </p:nvPr>
        </p:nvSpPr>
        <p:spPr>
          <a:xfrm>
            <a:off x="533400" y="1700213"/>
            <a:ext cx="4076700" cy="4038600"/>
          </a:xfrm>
        </p:spPr>
        <p:txBody>
          <a:bodyPr/>
          <a:lstStyle/>
          <a:p>
            <a:r>
              <a:rPr lang="en-US" smtClean="0"/>
              <a:t>Collaborative learning and group work</a:t>
            </a:r>
          </a:p>
          <a:p>
            <a:pPr>
              <a:buFont typeface="Wingdings" pitchFamily="2" charset="2"/>
              <a:buNone/>
            </a:pPr>
            <a:endParaRPr lang="en-US" sz="1100" smtClean="0"/>
          </a:p>
          <a:p>
            <a:r>
              <a:rPr lang="en-US" smtClean="0"/>
              <a:t>Modeling responses and expectations</a:t>
            </a:r>
          </a:p>
          <a:p>
            <a:pPr>
              <a:buFont typeface="Wingdings" pitchFamily="2" charset="2"/>
              <a:buNone/>
            </a:pPr>
            <a:endParaRPr lang="en-US" sz="1100" smtClean="0"/>
          </a:p>
          <a:p>
            <a:r>
              <a:rPr lang="en-US" smtClean="0"/>
              <a:t>Opportunities to observe experts in action</a:t>
            </a:r>
          </a:p>
          <a:p>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mtClean="0"/>
              <a:t>Critiques of Social Learning Theory </a:t>
            </a:r>
          </a:p>
        </p:txBody>
      </p:sp>
      <p:sp>
        <p:nvSpPr>
          <p:cNvPr id="63491" name="Rectangle 3"/>
          <p:cNvSpPr>
            <a:spLocks noGrp="1" noChangeArrowheads="1"/>
          </p:cNvSpPr>
          <p:nvPr>
            <p:ph type="body" idx="1"/>
          </p:nvPr>
        </p:nvSpPr>
        <p:spPr>
          <a:xfrm>
            <a:off x="533400" y="1700213"/>
            <a:ext cx="8153400" cy="4038600"/>
          </a:xfrm>
        </p:spPr>
        <p:txBody>
          <a:bodyPr/>
          <a:lstStyle/>
          <a:p>
            <a:r>
              <a:rPr lang="en-US" smtClean="0"/>
              <a:t>Does not take into account individuality, context, and experience as mediating factors</a:t>
            </a:r>
          </a:p>
          <a:p>
            <a:pPr>
              <a:buFont typeface="Wingdings" pitchFamily="2" charset="2"/>
              <a:buNone/>
            </a:pPr>
            <a:endParaRPr lang="en-US" sz="1100" smtClean="0"/>
          </a:p>
          <a:p>
            <a:r>
              <a:rPr lang="en-US" smtClean="0"/>
              <a:t>Suggests students learn best as passive receivers of sensory stimuli, as opposed to being active learners</a:t>
            </a:r>
          </a:p>
          <a:p>
            <a:pPr>
              <a:buFont typeface="Wingdings" pitchFamily="2" charset="2"/>
              <a:buNone/>
            </a:pPr>
            <a:endParaRPr lang="en-US" sz="1100" smtClean="0"/>
          </a:p>
          <a:p>
            <a:r>
              <a:rPr lang="en-US" smtClean="0"/>
              <a:t>Emotions and motivation not considered important or connected to learning</a:t>
            </a:r>
          </a:p>
          <a:p>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1231</TotalTime>
  <Words>1296</Words>
  <Application>Microsoft Office PowerPoint</Application>
  <PresentationFormat>On-screen Show (4:3)</PresentationFormat>
  <Paragraphs>195</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Consultancy Project Experiential Learning</vt:lpstr>
      <vt:lpstr>Lecture 3</vt:lpstr>
      <vt:lpstr>Cognitivism</vt:lpstr>
      <vt:lpstr>Cognitivism</vt:lpstr>
      <vt:lpstr>Cognitivism</vt:lpstr>
      <vt:lpstr>Cognitivism</vt:lpstr>
      <vt:lpstr>Cognitivism</vt:lpstr>
      <vt:lpstr>Cognitivism</vt:lpstr>
      <vt:lpstr>Cognitive Learning Theory</vt:lpstr>
      <vt:lpstr>Cognitive Learning Theory</vt:lpstr>
      <vt:lpstr>Cognitive Learning Theory</vt:lpstr>
      <vt:lpstr>Discovery Learning  </vt:lpstr>
      <vt:lpstr>Discovery Learning  </vt:lpstr>
      <vt:lpstr>Cognitive Learning Theory</vt:lpstr>
      <vt:lpstr>Cognitive Learning Theory</vt:lpstr>
      <vt:lpstr>Meaningful Verbal Learning </vt:lpstr>
      <vt:lpstr>Cognitivism in the Classroom</vt:lpstr>
      <vt:lpstr>Cognitivism and Practice</vt:lpstr>
      <vt:lpstr>Critiques of Cognitivism</vt:lpstr>
      <vt:lpstr>Social Learning Theory</vt:lpstr>
      <vt:lpstr>Social Learning Theory (SLT)</vt:lpstr>
      <vt:lpstr>Social Learning Theory (SLT)</vt:lpstr>
      <vt:lpstr>Social Learning Theory</vt:lpstr>
      <vt:lpstr>Social Learning Theory</vt:lpstr>
      <vt:lpstr>Social Learning Theory</vt:lpstr>
      <vt:lpstr>Social Learning Theory</vt:lpstr>
      <vt:lpstr>SLT in the Classroom</vt:lpstr>
      <vt:lpstr>Critiques of Social Learning Theory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Based Learning Project</dc:title>
  <dc:creator>DELL</dc:creator>
  <cp:lastModifiedBy>NTS</cp:lastModifiedBy>
  <cp:revision>72</cp:revision>
  <dcterms:created xsi:type="dcterms:W3CDTF">2014-09-19T03:26:39Z</dcterms:created>
  <dcterms:modified xsi:type="dcterms:W3CDTF">2014-12-26T10:41:08Z</dcterms:modified>
</cp:coreProperties>
</file>