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96" r:id="rId2"/>
    <p:sldId id="397" r:id="rId3"/>
    <p:sldId id="398" r:id="rId4"/>
    <p:sldId id="325" r:id="rId5"/>
    <p:sldId id="326" r:id="rId6"/>
    <p:sldId id="327" r:id="rId7"/>
    <p:sldId id="331" r:id="rId8"/>
    <p:sldId id="339" r:id="rId9"/>
    <p:sldId id="338" r:id="rId10"/>
    <p:sldId id="332" r:id="rId11"/>
    <p:sldId id="333" r:id="rId12"/>
    <p:sldId id="334" r:id="rId13"/>
    <p:sldId id="335" r:id="rId14"/>
    <p:sldId id="336" r:id="rId15"/>
    <p:sldId id="337" r:id="rId16"/>
    <p:sldId id="340" r:id="rId17"/>
    <p:sldId id="341" r:id="rId18"/>
    <p:sldId id="342" r:id="rId19"/>
    <p:sldId id="343" r:id="rId20"/>
    <p:sldId id="344" r:id="rId21"/>
    <p:sldId id="357" r:id="rId22"/>
    <p:sldId id="358" r:id="rId23"/>
    <p:sldId id="346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29" autoAdjust="0"/>
    <p:restoredTop sz="91167" autoAdjust="0"/>
  </p:normalViewPr>
  <p:slideViewPr>
    <p:cSldViewPr>
      <p:cViewPr varScale="1">
        <p:scale>
          <a:sx n="64" d="100"/>
          <a:sy n="64" d="100"/>
        </p:scale>
        <p:origin x="-15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33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5AF2957-2B58-4BF4-B229-09CAFC3B8CEF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3CF9968-5254-4A55-A73C-BADE5B00AB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FC71811-A942-40DE-A654-FEE9384DA851}" type="slidenum">
              <a:rPr lang="es-ES" smtClean="0"/>
              <a:pPr/>
              <a:t>3</a:t>
            </a:fld>
            <a:endParaRPr lang="es-E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9C5581C-1DBB-4F9B-88B3-F7F51B24611A}" type="slidenum">
              <a:rPr lang="es-ES" smtClean="0"/>
              <a:pPr/>
              <a:t>22</a:t>
            </a:fld>
            <a:endParaRPr lang="es-E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50427E-D9A3-495C-8421-3A8CC83F0C58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A7328-A7DE-4B56-AB25-77A0D31E9D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3DC6F-E41D-4683-B580-675CA3BDB9FF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C1448-B63F-4E79-8480-CC9A833EE1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DB9AD-E3CC-4958-9277-89CE24EFC5A8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39725-F723-4CD6-A647-A68116FE4B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BD444-D0D4-439B-85E3-F360659EE932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9CDA2-3BE8-4983-BD55-C134AEC9E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E3F3-5485-4781-8B94-E81950BD4769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E7FBC-6AAA-49C2-989C-7166F2466B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D030B-2BF3-4F58-8F19-DDA99F14E1AD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55DBA-2A04-49C7-8193-D4DC1179D1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83F82-266E-4B40-8C8E-15F4673372FB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69626-B94C-435F-AE90-FDD145F240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A7E81-8967-43AA-A2C4-5AF0AF617273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278FD-C333-4425-A597-A66EA91609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4C461-6C0F-44B7-85C0-AADF0AA6902F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307C8-078E-4F0A-8BB1-EEF5BB31A6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E4AB-909C-4FD1-B328-FE5CCC260ABC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2830E-BA76-4244-B953-B29E3ABEC0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976031-9D20-499B-A51F-C140F2DCA2EC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F7721-BB12-4995-BB93-C510EDBCA3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C865BD-7244-4361-8B40-3CD5B5A5DACB}" type="datetimeFigureOut">
              <a:rPr lang="en-US"/>
              <a:pPr>
                <a:defRPr/>
              </a:pPr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2C04B94-3480-4FFE-8DE8-361D0200EE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8382000" cy="1470025"/>
          </a:xfrm>
        </p:spPr>
        <p:txBody>
          <a:bodyPr/>
          <a:lstStyle/>
          <a:p>
            <a:pPr eaLnBrk="1" hangingPunct="1"/>
            <a:r>
              <a:rPr lang="en-US" sz="3800" smtClean="0"/>
              <a:t>Consultancy Project Experiential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err="1" smtClean="0"/>
              <a:t>MGT529</a:t>
            </a: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Dr. </a:t>
            </a:r>
            <a:r>
              <a:rPr lang="en-US" dirty="0" err="1" smtClean="0"/>
              <a:t>Khurrum</a:t>
            </a:r>
            <a:r>
              <a:rPr lang="en-US" dirty="0" smtClean="0"/>
              <a:t> S. Mughal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Lecture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652463"/>
          </a:xfrm>
        </p:spPr>
        <p:txBody>
          <a:bodyPr/>
          <a:lstStyle/>
          <a:p>
            <a:r>
              <a:rPr lang="en-US" smtClean="0"/>
              <a:t>Learning Theory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90625"/>
            <a:ext cx="8153400" cy="195103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mtClean="0"/>
              <a:t>Q: How do people learn?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A: Nobody really knows.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But there are 6 main theories:</a:t>
            </a:r>
          </a:p>
        </p:txBody>
      </p:sp>
      <p:sp>
        <p:nvSpPr>
          <p:cNvPr id="22532" name="Rectangle 6"/>
          <p:cNvSpPr>
            <a:spLocks noChangeArrowheads="1"/>
          </p:cNvSpPr>
          <p:nvPr/>
        </p:nvSpPr>
        <p:spPr bwMode="auto">
          <a:xfrm>
            <a:off x="1403350" y="4149725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Char char="n"/>
            </a:pPr>
            <a:endParaRPr lang="en-US" sz="3100"/>
          </a:p>
        </p:txBody>
      </p:sp>
      <p:sp>
        <p:nvSpPr>
          <p:cNvPr id="22533" name="Rectangle 7"/>
          <p:cNvSpPr>
            <a:spLocks noChangeArrowheads="1"/>
          </p:cNvSpPr>
          <p:nvPr/>
        </p:nvSpPr>
        <p:spPr bwMode="auto">
          <a:xfrm>
            <a:off x="1331913" y="2924175"/>
            <a:ext cx="5761037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/>
              <a:t>Behaviorism</a:t>
            </a:r>
          </a:p>
          <a:p>
            <a:endParaRPr lang="en-US" dirty="0"/>
          </a:p>
          <a:p>
            <a:r>
              <a:rPr lang="en-US" dirty="0" err="1"/>
              <a:t>Cognitivism</a:t>
            </a:r>
            <a:endParaRPr lang="en-US" dirty="0"/>
          </a:p>
          <a:p>
            <a:endParaRPr lang="en-US" dirty="0"/>
          </a:p>
          <a:p>
            <a:r>
              <a:rPr lang="en-US" dirty="0"/>
              <a:t>Social Learning Theory</a:t>
            </a:r>
          </a:p>
          <a:p>
            <a:endParaRPr lang="en-US" dirty="0"/>
          </a:p>
          <a:p>
            <a:r>
              <a:rPr lang="en-US" dirty="0"/>
              <a:t>Social Constructivism</a:t>
            </a:r>
          </a:p>
          <a:p>
            <a:endParaRPr lang="en-US" dirty="0"/>
          </a:p>
          <a:p>
            <a:r>
              <a:rPr lang="en-US" dirty="0"/>
              <a:t>Multiple Intelligences</a:t>
            </a:r>
          </a:p>
          <a:p>
            <a:endParaRPr lang="en-US" dirty="0"/>
          </a:p>
          <a:p>
            <a:r>
              <a:rPr lang="en-US" dirty="0"/>
              <a:t>Brain-Based Learning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smtClean="0"/>
              <a:t>   Behaviorism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9101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/>
              <a:t>The learner is Passive eventually responding to the environmental stimuli.</a:t>
            </a:r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The theory originates from the works of Ivan Pavlov’s, classical conditioning, and B. F. Skinner’s, operant conditioning.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90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Classical Conditioning</a:t>
            </a:r>
            <a:endParaRPr lang="en-US" sz="2300" smtClean="0"/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90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/>
              <a:t>Operant Conditioning</a:t>
            </a:r>
            <a:endParaRPr lang="en-US" sz="9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88987"/>
          </a:xfrm>
        </p:spPr>
        <p:txBody>
          <a:bodyPr/>
          <a:lstStyle/>
          <a:p>
            <a:r>
              <a:rPr lang="en-US" sz="4000" smtClean="0"/>
              <a:t>Changing Behavior via Learning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43000"/>
            <a:ext cx="8610600" cy="54864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b="1" smtClean="0"/>
              <a:t>Associative learning -</a:t>
            </a:r>
            <a:r>
              <a:rPr lang="en-US" smtClean="0"/>
              <a:t> learning that occurs by making a connection or association between two events.  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b="1" smtClean="0"/>
              <a:t>Classical conditioning</a:t>
            </a:r>
            <a:r>
              <a:rPr lang="en-US" smtClean="0"/>
              <a:t> – </a:t>
            </a:r>
            <a:r>
              <a:rPr lang="en-US" sz="2400" smtClean="0"/>
              <a:t>association between stimuli in the environment and involuntary reflexive behaviors.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en-US" smtClean="0"/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en-US" b="1" smtClean="0"/>
              <a:t>Operant conditioning</a:t>
            </a:r>
            <a:r>
              <a:rPr lang="en-US" smtClean="0"/>
              <a:t> – </a:t>
            </a:r>
            <a:r>
              <a:rPr lang="en-US" sz="2400" smtClean="0"/>
              <a:t>association between the consequences of our behaviors and our voluntary actions.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</p:spPr>
        <p:txBody>
          <a:bodyPr/>
          <a:lstStyle/>
          <a:p>
            <a:pPr algn="ctr">
              <a:defRPr/>
            </a:pPr>
            <a:r>
              <a:rPr lang="en-US" smtClean="0">
                <a:latin typeface="Arial" pitchFamily="34" charset="0"/>
              </a:rPr>
              <a:t>2</a:t>
            </a:r>
            <a:r>
              <a:rPr lang="en-US" smtClean="0">
                <a:latin typeface="Arial" pitchFamily="34" charset="0"/>
                <a:cs typeface="Arial" pitchFamily="34" charset="0"/>
              </a:rPr>
              <a:t>–</a:t>
            </a:r>
            <a:fld id="{8C7E145A-2905-4F1B-9905-400D51678808}" type="slidenum">
              <a:rPr lang="en-US" smtClean="0">
                <a:latin typeface="Arial" pitchFamily="34" charset="0"/>
              </a:rPr>
              <a:pPr algn="ctr">
                <a:defRPr/>
              </a:pPr>
              <a:t>6</a:t>
            </a:fld>
            <a:endParaRPr lang="en-US" smtClean="0">
              <a:latin typeface="Arial" pitchFamily="34" charset="0"/>
            </a:endParaRPr>
          </a:p>
        </p:txBody>
      </p:sp>
      <p:pic>
        <p:nvPicPr>
          <p:cNvPr id="2560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462088"/>
            <a:ext cx="5381625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Classical Conditioning Theory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 unconditioned stimulus (US) is one that unconditionally, naturally, and automatically triggers a response</a:t>
            </a:r>
          </a:p>
          <a:p>
            <a:endParaRPr lang="en-US" smtClean="0"/>
          </a:p>
          <a:p>
            <a:r>
              <a:rPr lang="en-US" smtClean="0"/>
              <a:t>the conditioned stimulus is a previously neutral stimulus</a:t>
            </a:r>
          </a:p>
          <a:p>
            <a:endParaRPr lang="en-US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Classical Conditioning Theory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Learning a conditioned response involves building up an association between the unconditioned stimuli and the conditioned stimuli.</a:t>
            </a:r>
          </a:p>
          <a:p>
            <a:r>
              <a:rPr lang="en-US" smtClean="0"/>
              <a:t>When unconditioned and conditioned stimuli are paired, the conditioned stimuli takes on the properties of the unconditioned stimuli and generates a conditioned response.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Classical Conditioning Theory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In </a:t>
            </a:r>
            <a:r>
              <a:rPr lang="en-US" u="sng" smtClean="0"/>
              <a:t>classical conditioning</a:t>
            </a:r>
            <a:r>
              <a:rPr lang="en-US" smtClean="0"/>
              <a:t>, the conditioned stimulus is a previously neutral stimulus that, after becoming associated with the </a:t>
            </a:r>
            <a:r>
              <a:rPr lang="en-US" u="sng" smtClean="0"/>
              <a:t>unconditioned stimulus</a:t>
            </a:r>
            <a:r>
              <a:rPr lang="en-US" smtClean="0"/>
              <a:t>, eventually comes to trigger a </a:t>
            </a:r>
            <a:r>
              <a:rPr lang="en-US" u="sng" smtClean="0"/>
              <a:t>conditioned response</a:t>
            </a:r>
            <a:r>
              <a:rPr lang="en-US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/>
              <a:t>Pavlovian Model of Classical Conditioning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65200" y="2184400"/>
            <a:ext cx="2870200" cy="800100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F0FF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/>
              <a:t>Unconditioned Stimulus</a:t>
            </a:r>
          </a:p>
          <a:p>
            <a:r>
              <a:rPr lang="en-US" sz="2000"/>
              <a:t>Meat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965200" y="3441700"/>
            <a:ext cx="2870200" cy="800100"/>
          </a:xfrm>
          <a:prstGeom prst="rect">
            <a:avLst/>
          </a:prstGeom>
          <a:gradFill rotWithShape="0">
            <a:gsLst>
              <a:gs pos="0">
                <a:srgbClr val="FFFFCC"/>
              </a:gs>
              <a:gs pos="100000">
                <a:srgbClr val="FFFFEE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/>
              <a:t>Conditioned Stimulus</a:t>
            </a:r>
          </a:p>
          <a:p>
            <a:r>
              <a:rPr lang="en-US" sz="2000"/>
              <a:t>Bell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5638800" y="2794000"/>
            <a:ext cx="2870200" cy="800100"/>
          </a:xfrm>
          <a:prstGeom prst="rect">
            <a:avLst/>
          </a:prstGeom>
          <a:gradFill rotWithShape="0">
            <a:gsLst>
              <a:gs pos="0">
                <a:srgbClr val="A7FFA7"/>
              </a:gs>
              <a:gs pos="100000">
                <a:srgbClr val="EFFFE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/>
              <a:t>Unconditioned Response</a:t>
            </a:r>
          </a:p>
          <a:p>
            <a:r>
              <a:rPr lang="en-US" sz="2000"/>
              <a:t>Salivation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965200" y="5080000"/>
            <a:ext cx="2870200" cy="800100"/>
          </a:xfrm>
          <a:prstGeom prst="rect">
            <a:avLst/>
          </a:prstGeom>
          <a:gradFill rotWithShape="0">
            <a:gsLst>
              <a:gs pos="0">
                <a:srgbClr val="FF95FF"/>
              </a:gs>
              <a:gs pos="100000">
                <a:srgbClr val="FFF7FF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/>
              <a:t>Conditioned Stimulus</a:t>
            </a:r>
          </a:p>
          <a:p>
            <a:r>
              <a:rPr lang="en-US" sz="2000"/>
              <a:t>Bell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5638800" y="5080000"/>
            <a:ext cx="2870200" cy="800100"/>
          </a:xfrm>
          <a:prstGeom prst="rect">
            <a:avLst/>
          </a:prstGeom>
          <a:gradFill rotWithShape="0">
            <a:gsLst>
              <a:gs pos="0">
                <a:srgbClr val="75DFDD"/>
              </a:gs>
              <a:gs pos="100000">
                <a:srgbClr val="E2F8F8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/>
              <a:t>Conditioned Response</a:t>
            </a:r>
          </a:p>
          <a:p>
            <a:r>
              <a:rPr lang="en-US" sz="2000"/>
              <a:t>Salivation</a:t>
            </a:r>
          </a:p>
        </p:txBody>
      </p:sp>
      <p:cxnSp>
        <p:nvCxnSpPr>
          <p:cNvPr id="29704" name="AutoShape 8"/>
          <p:cNvCxnSpPr>
            <a:cxnSpLocks noChangeShapeType="1"/>
            <a:stCxn id="29699" idx="3"/>
            <a:endCxn id="29700" idx="3"/>
          </p:cNvCxnSpPr>
          <p:nvPr/>
        </p:nvCxnSpPr>
        <p:spPr bwMode="auto">
          <a:xfrm>
            <a:off x="3835400" y="2584450"/>
            <a:ext cx="1588" cy="1257300"/>
          </a:xfrm>
          <a:prstGeom prst="bentConnector3">
            <a:avLst>
              <a:gd name="adj1" fmla="val 14400005"/>
            </a:avLst>
          </a:prstGeom>
          <a:noFill/>
          <a:ln w="31750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29705" name="AutoShape 9"/>
          <p:cNvCxnSpPr>
            <a:cxnSpLocks noChangeShapeType="1"/>
            <a:stCxn id="29702" idx="3"/>
            <a:endCxn id="29703" idx="1"/>
          </p:cNvCxnSpPr>
          <p:nvPr/>
        </p:nvCxnSpPr>
        <p:spPr bwMode="auto">
          <a:xfrm>
            <a:off x="3835400" y="5480050"/>
            <a:ext cx="1803400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9706" name="AutoShape 10"/>
          <p:cNvCxnSpPr>
            <a:cxnSpLocks noChangeShapeType="1"/>
            <a:stCxn id="29701" idx="2"/>
            <a:endCxn id="29703" idx="0"/>
          </p:cNvCxnSpPr>
          <p:nvPr/>
        </p:nvCxnSpPr>
        <p:spPr bwMode="auto">
          <a:xfrm>
            <a:off x="7073900" y="3594100"/>
            <a:ext cx="0" cy="148590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9707" name="AutoShape 11"/>
          <p:cNvCxnSpPr>
            <a:cxnSpLocks noChangeShapeType="1"/>
            <a:endCxn id="29701" idx="1"/>
          </p:cNvCxnSpPr>
          <p:nvPr/>
        </p:nvCxnSpPr>
        <p:spPr bwMode="auto">
          <a:xfrm>
            <a:off x="4064000" y="3194050"/>
            <a:ext cx="1574800" cy="0"/>
          </a:xfrm>
          <a:prstGeom prst="straightConnector1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873125" y="4699000"/>
            <a:ext cx="3382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AFTER REPEATED PAIRINGS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Visit from head office and cleaning of windowpanes.</a:t>
            </a:r>
          </a:p>
          <a:p>
            <a:endParaRPr lang="en-US" sz="2800" smtClean="0"/>
          </a:p>
          <a:p>
            <a:r>
              <a:rPr lang="en-US" sz="2800" smtClean="0"/>
              <a:t>First of each month and getting salary.</a:t>
            </a:r>
          </a:p>
          <a:p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2000250"/>
            <a:ext cx="8229600" cy="1143000"/>
          </a:xfrm>
        </p:spPr>
        <p:txBody>
          <a:bodyPr/>
          <a:lstStyle/>
          <a:p>
            <a:r>
              <a:rPr lang="en-US" smtClean="0"/>
              <a:t>Operant Conditioning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6096000" cy="762000"/>
          </a:xfrm>
        </p:spPr>
        <p:txBody>
          <a:bodyPr lIns="90488" tIns="44450" rIns="90488" bIns="44450" anchor="b"/>
          <a:lstStyle/>
          <a:p>
            <a:r>
              <a:rPr lang="en-US" sz="4000" b="1" smtClean="0"/>
              <a:t>Operant Conditioning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924800" cy="4419600"/>
          </a:xfrm>
        </p:spPr>
        <p:txBody>
          <a:bodyPr/>
          <a:lstStyle/>
          <a:p>
            <a:r>
              <a:rPr lang="en-US" sz="2800" smtClean="0"/>
              <a:t>Learning that takes place when the learner recognizes the connection between a behavior and its consequences.</a:t>
            </a:r>
            <a:endParaRPr lang="en-US" smtClean="0"/>
          </a:p>
          <a:p>
            <a:pPr lvl="1"/>
            <a:endParaRPr lang="en-US" smtClean="0"/>
          </a:p>
          <a:p>
            <a:pPr lvl="1"/>
            <a:r>
              <a:rPr lang="en-US" smtClean="0"/>
              <a:t>Individuals learn to behave in certain ways to achieve desirable consequences or avoid undesirable consequences.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Operant conditioning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Law of effect</a:t>
            </a:r>
          </a:p>
          <a:p>
            <a:pPr lvl="1"/>
            <a:r>
              <a:rPr lang="en-US" sz="2400" smtClean="0"/>
              <a:t>Behaviors that are reinforced will increase in likelihood.</a:t>
            </a:r>
          </a:p>
          <a:p>
            <a:pPr lvl="1"/>
            <a:r>
              <a:rPr lang="en-US" sz="2400" smtClean="0"/>
              <a:t>Behaviors that are punished will decrease in likelihood.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Reinforcer vs. Punisher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Reinforcer</a:t>
            </a:r>
          </a:p>
          <a:p>
            <a:pPr lvl="1"/>
            <a:r>
              <a:rPr lang="en-US" smtClean="0"/>
              <a:t>Something that tends to increase the likelihood of the behavior</a:t>
            </a:r>
          </a:p>
          <a:p>
            <a:r>
              <a:rPr lang="en-US" smtClean="0"/>
              <a:t>Punishers</a:t>
            </a:r>
          </a:p>
          <a:p>
            <a:pPr lvl="1"/>
            <a:r>
              <a:rPr lang="en-US" smtClean="0"/>
              <a:t>Something that tends to decrease the likelihood of the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Changing behavior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smtClean="0"/>
              <a:t>Addition</a:t>
            </a:r>
          </a:p>
          <a:p>
            <a:pPr lvl="1"/>
            <a:r>
              <a:rPr lang="en-US" smtClean="0"/>
              <a:t>Positive reinforcement</a:t>
            </a:r>
          </a:p>
          <a:p>
            <a:pPr lvl="1"/>
            <a:r>
              <a:rPr lang="en-US" smtClean="0"/>
              <a:t>Punishment</a:t>
            </a:r>
          </a:p>
          <a:p>
            <a:r>
              <a:rPr lang="en-US" b="1" smtClean="0"/>
              <a:t>Subtraction</a:t>
            </a:r>
          </a:p>
          <a:p>
            <a:pPr lvl="1"/>
            <a:r>
              <a:rPr lang="en-US" smtClean="0"/>
              <a:t>Negative reinforcement</a:t>
            </a:r>
          </a:p>
          <a:p>
            <a:pPr lvl="1"/>
            <a:r>
              <a:rPr lang="en-US" smtClean="0"/>
              <a:t>Extinction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Positive reinforcement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Addition of anything positive that increases the likelihood of good responses.</a:t>
            </a:r>
          </a:p>
          <a:p>
            <a:r>
              <a:rPr lang="en-US" sz="2800" dirty="0" smtClean="0"/>
              <a:t>Example:</a:t>
            </a:r>
          </a:p>
          <a:p>
            <a:pPr lvl="1"/>
            <a:r>
              <a:rPr lang="en-US" sz="2400" dirty="0" smtClean="0"/>
              <a:t>A person remains punctual for getting praise, (any reward)</a:t>
            </a:r>
          </a:p>
          <a:p>
            <a:pPr lvl="1"/>
            <a:r>
              <a:rPr lang="en-US" sz="2400" dirty="0" smtClean="0"/>
              <a:t>A child studies regularly to get first position</a:t>
            </a:r>
          </a:p>
          <a:p>
            <a:pPr lvl="1"/>
            <a:r>
              <a:rPr lang="en-US" sz="2400" dirty="0" smtClean="0"/>
              <a:t>A manager works hard to get timely promoted</a:t>
            </a:r>
          </a:p>
          <a:p>
            <a:pPr lvl="1"/>
            <a:r>
              <a:rPr lang="en-US" sz="2400" dirty="0" smtClean="0"/>
              <a:t>A racer drives fast to win the race</a:t>
            </a:r>
          </a:p>
          <a:p>
            <a:pPr lvl="1"/>
            <a:r>
              <a:rPr lang="en-US" sz="2400" dirty="0" smtClean="0"/>
              <a:t>Positive reinforces include pay, promotion, interesting work, praise, awards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Punishment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Addition of something unpleasant resulting in in decrease in repeat “bad behavior”.</a:t>
            </a:r>
          </a:p>
          <a:p>
            <a:r>
              <a:rPr lang="en-US" smtClean="0"/>
              <a:t>Example:</a:t>
            </a:r>
          </a:p>
          <a:p>
            <a:pPr lvl="1"/>
            <a:r>
              <a:rPr lang="en-US" smtClean="0"/>
              <a:t>Additional hours to work for </a:t>
            </a:r>
            <a:r>
              <a:rPr lang="en-US" b="1" smtClean="0"/>
              <a:t>coming late</a:t>
            </a:r>
            <a:r>
              <a:rPr lang="en-US" smtClean="0"/>
              <a:t>.</a:t>
            </a:r>
          </a:p>
          <a:p>
            <a:pPr lvl="1"/>
            <a:r>
              <a:rPr lang="en-US" smtClean="0"/>
              <a:t>Putting a fine for </a:t>
            </a:r>
            <a:r>
              <a:rPr lang="en-US" b="1" smtClean="0"/>
              <a:t>parking at wrong place.</a:t>
            </a:r>
          </a:p>
          <a:p>
            <a:pPr lvl="1"/>
            <a:r>
              <a:rPr lang="en-US" smtClean="0"/>
              <a:t>Slapping a child for </a:t>
            </a:r>
            <a:r>
              <a:rPr lang="en-US" b="1" smtClean="0"/>
              <a:t>doing something wrong.</a:t>
            </a:r>
          </a:p>
          <a:p>
            <a:pPr lvl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Negative reinforcement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Removal of an unpleasant stimulus increases the likelihood of repeat ‘good’ behavior</a:t>
            </a:r>
          </a:p>
          <a:p>
            <a:r>
              <a:rPr lang="en-US" sz="2800" dirty="0" smtClean="0"/>
              <a:t>Remove negative stimulus to increase positive/good behavior.</a:t>
            </a:r>
          </a:p>
          <a:p>
            <a:r>
              <a:rPr lang="en-US" sz="2800" dirty="0" smtClean="0"/>
              <a:t>Remove criticism, pay cuts, etc. upon having punctuality from a person.</a:t>
            </a:r>
          </a:p>
          <a:p>
            <a:endParaRPr lang="en-US" sz="2800" dirty="0" smtClean="0"/>
          </a:p>
          <a:p>
            <a:r>
              <a:rPr lang="en-US" sz="1600" dirty="0" smtClean="0"/>
              <a:t>[you have imposed punishments for negative behavior </a:t>
            </a:r>
            <a:r>
              <a:rPr lang="en-US" sz="1600" dirty="0" err="1" smtClean="0"/>
              <a:t>i.e</a:t>
            </a:r>
            <a:r>
              <a:rPr lang="en-US" sz="1600" dirty="0" smtClean="0"/>
              <a:t> coming late. Now the behavior has </a:t>
            </a:r>
            <a:r>
              <a:rPr lang="en-US" sz="1600" dirty="0" err="1" smtClean="0"/>
              <a:t>beeen</a:t>
            </a:r>
            <a:r>
              <a:rPr lang="en-US" sz="1600" dirty="0" smtClean="0"/>
              <a:t> reverted back to desired so removal of those negative things]</a:t>
            </a:r>
          </a:p>
          <a:p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Extinction 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800" smtClean="0"/>
              <a:t>Removal of a pleasant stimulus decreases the likelihood of repeat “bad” behavior.</a:t>
            </a:r>
          </a:p>
          <a:p>
            <a:pPr>
              <a:defRPr/>
            </a:pPr>
            <a:r>
              <a:rPr lang="en-US" sz="2800" smtClean="0"/>
              <a:t>Removing whatever is currently reinforcing the behavior</a:t>
            </a:r>
          </a:p>
          <a:p>
            <a:pPr>
              <a:defRPr/>
            </a:pPr>
            <a:r>
              <a:rPr lang="en-US" sz="2800" smtClean="0"/>
              <a:t>When you remove something in order to decrease a bad behavior.</a:t>
            </a:r>
          </a:p>
          <a:p>
            <a:pPr>
              <a:defRPr/>
            </a:pPr>
            <a:r>
              <a:rPr lang="en-US" sz="2800" smtClean="0"/>
              <a:t>Example</a:t>
            </a:r>
          </a:p>
          <a:p>
            <a:pPr>
              <a:buFontTx/>
              <a:buNone/>
              <a:defRPr/>
            </a:pPr>
            <a:endParaRPr lang="en-US" sz="2800" smtClean="0"/>
          </a:p>
          <a:p>
            <a:pPr>
              <a:buFontTx/>
              <a:buNone/>
              <a:defRPr/>
            </a:pPr>
            <a:r>
              <a:rPr lang="en-US" sz="1800" smtClean="0"/>
              <a:t>[if someone at the workplace tells jokes for getting the attention of workers. And if workers stop paying attention to him. This negative behavior of telling the jokes will stop].</a:t>
            </a:r>
            <a:endParaRPr lang="en-US" sz="1600" smtClean="0"/>
          </a:p>
          <a:p>
            <a:pPr>
              <a:defRPr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Behaviorism in the Classroom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3657600" cy="4648200"/>
          </a:xfrm>
        </p:spPr>
        <p:txBody>
          <a:bodyPr/>
          <a:lstStyle/>
          <a:p>
            <a:r>
              <a:rPr lang="en-US" smtClean="0"/>
              <a:t>Rewards and punishments</a:t>
            </a:r>
          </a:p>
          <a:p>
            <a:pPr>
              <a:buFont typeface="Wingdings" pitchFamily="2" charset="2"/>
              <a:buNone/>
            </a:pPr>
            <a:endParaRPr lang="en-US" sz="1100" smtClean="0"/>
          </a:p>
          <a:p>
            <a:r>
              <a:rPr lang="en-US" smtClean="0"/>
              <a:t>Responsibility for student learning rests squarely with the teacher</a:t>
            </a:r>
          </a:p>
          <a:p>
            <a:pPr>
              <a:buFont typeface="Wingdings" pitchFamily="2" charset="2"/>
              <a:buNone/>
            </a:pPr>
            <a:endParaRPr lang="en-US" sz="1100" smtClean="0"/>
          </a:p>
          <a:p>
            <a:r>
              <a:rPr lang="en-US" smtClean="0"/>
              <a:t>Lecture-based, highly structured</a:t>
            </a:r>
          </a:p>
        </p:txBody>
      </p:sp>
      <p:pic>
        <p:nvPicPr>
          <p:cNvPr id="40964" name="Picture 4" descr="classro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1676400"/>
            <a:ext cx="4572000" cy="328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4450"/>
            <a:ext cx="8153400" cy="1143000"/>
          </a:xfrm>
        </p:spPr>
        <p:txBody>
          <a:bodyPr/>
          <a:lstStyle/>
          <a:p>
            <a:r>
              <a:rPr lang="en-US" smtClean="0"/>
              <a:t>Critiques of Behaviorism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84313"/>
            <a:ext cx="8370887" cy="4349750"/>
          </a:xfrm>
        </p:spPr>
        <p:txBody>
          <a:bodyPr/>
          <a:lstStyle/>
          <a:p>
            <a:r>
              <a:rPr lang="en-US" smtClean="0"/>
              <a:t>Does not account for processes taking place in the mind that cannot be observed</a:t>
            </a:r>
          </a:p>
          <a:p>
            <a:pPr>
              <a:buFont typeface="Wingdings" pitchFamily="2" charset="2"/>
              <a:buNone/>
            </a:pPr>
            <a:endParaRPr lang="en-US" sz="1100" smtClean="0"/>
          </a:p>
          <a:p>
            <a:r>
              <a:rPr lang="en-US" smtClean="0"/>
              <a:t>Advocates for passive student learning in a teacher-centric environment</a:t>
            </a:r>
          </a:p>
          <a:p>
            <a:pPr>
              <a:buFont typeface="Wingdings" pitchFamily="2" charset="2"/>
              <a:buNone/>
            </a:pPr>
            <a:endParaRPr lang="en-US" sz="1300" smtClean="0"/>
          </a:p>
          <a:p>
            <a:r>
              <a:rPr lang="en-US" smtClean="0"/>
              <a:t>One size fits all</a:t>
            </a:r>
          </a:p>
          <a:p>
            <a:pPr>
              <a:buFont typeface="Wingdings" pitchFamily="2" charset="2"/>
              <a:buNone/>
            </a:pPr>
            <a:endParaRPr lang="en-US" sz="1300" smtClean="0"/>
          </a:p>
          <a:p>
            <a:r>
              <a:rPr lang="en-US" smtClean="0"/>
              <a:t>Knowledge itself is given and absolute</a:t>
            </a:r>
          </a:p>
          <a:p>
            <a:endParaRPr lang="en-US" sz="1300" smtClean="0"/>
          </a:p>
          <a:p>
            <a:r>
              <a:rPr lang="en-US" smtClean="0"/>
              <a:t>Programmed instruction &amp; teacher-proofing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Why organizations use reinforcement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To increase productivity</a:t>
            </a:r>
          </a:p>
          <a:p>
            <a:r>
              <a:rPr lang="en-US" smtClean="0"/>
              <a:t>To reduce absenteeism</a:t>
            </a:r>
          </a:p>
          <a:p>
            <a:r>
              <a:rPr lang="en-US" smtClean="0"/>
              <a:t>To increase safety behaviors</a:t>
            </a:r>
          </a:p>
          <a:p>
            <a:r>
              <a:rPr lang="en-US" smtClean="0"/>
              <a:t>To reduce time wastage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679</Words>
  <Application>Microsoft Office PowerPoint</Application>
  <PresentationFormat>On-screen Show (4:3)</PresentationFormat>
  <Paragraphs>132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Consultancy Project Experiential Learning</vt:lpstr>
      <vt:lpstr>Lecture 2</vt:lpstr>
      <vt:lpstr>Learning Theory</vt:lpstr>
      <vt:lpstr>   Behaviorism</vt:lpstr>
      <vt:lpstr>Changing Behavior via Learning</vt:lpstr>
      <vt:lpstr>Slide 6</vt:lpstr>
      <vt:lpstr>Classical Conditioning Theory</vt:lpstr>
      <vt:lpstr>Classical Conditioning Theory</vt:lpstr>
      <vt:lpstr>Classical Conditioning Theory</vt:lpstr>
      <vt:lpstr>Slide 10</vt:lpstr>
      <vt:lpstr>Example </vt:lpstr>
      <vt:lpstr>Operant Conditioning Theory</vt:lpstr>
      <vt:lpstr>Operant Conditioning</vt:lpstr>
      <vt:lpstr>Operant conditioning</vt:lpstr>
      <vt:lpstr>Reinforcer vs. Punisher</vt:lpstr>
      <vt:lpstr>Changing behavior</vt:lpstr>
      <vt:lpstr>Positive reinforcement</vt:lpstr>
      <vt:lpstr>Punishment</vt:lpstr>
      <vt:lpstr>Negative reinforcement</vt:lpstr>
      <vt:lpstr>Extinction </vt:lpstr>
      <vt:lpstr>Behaviorism in the Classroom</vt:lpstr>
      <vt:lpstr>Critiques of Behaviorism</vt:lpstr>
      <vt:lpstr>Why organizations use reinforcement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 Based Learning Project</dc:title>
  <dc:creator>DELL</dc:creator>
  <cp:lastModifiedBy>Administrator</cp:lastModifiedBy>
  <cp:revision>55</cp:revision>
  <dcterms:created xsi:type="dcterms:W3CDTF">2014-09-19T03:26:39Z</dcterms:created>
  <dcterms:modified xsi:type="dcterms:W3CDTF">2014-12-25T12:33:35Z</dcterms:modified>
</cp:coreProperties>
</file>