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8" r:id="rId3"/>
    <p:sldId id="259" r:id="rId4"/>
    <p:sldId id="281"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356"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29" autoAdjust="0"/>
    <p:restoredTop sz="91167" autoAdjust="0"/>
  </p:normalViewPr>
  <p:slideViewPr>
    <p:cSldViewPr>
      <p:cViewPr varScale="1">
        <p:scale>
          <a:sx n="64" d="100"/>
          <a:sy n="64" d="100"/>
        </p:scale>
        <p:origin x="-156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33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45AF2957-2B58-4BF4-B229-09CAFC3B8CEF}" type="datetimeFigureOut">
              <a:rPr lang="en-US"/>
              <a:pPr>
                <a:defRPr/>
              </a:pPr>
              <a:t>12/25/2014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73CF9968-5254-4A55-A73C-BADE5B00AB6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FC71811-A942-40DE-A654-FEE9384DA851}" type="slidenum">
              <a:rPr lang="es-ES" smtClean="0"/>
              <a:pPr/>
              <a:t>18</a:t>
            </a:fld>
            <a:endParaRPr lang="es-ES" smtClean="0"/>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806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050427E-D9A3-495C-8421-3A8CC83F0C58}" type="datetimeFigureOut">
              <a:rPr lang="en-US"/>
              <a:pPr>
                <a:defRPr/>
              </a:pPr>
              <a:t>12/25/2014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9A7328-A7DE-4B56-AB25-77A0D31E9DC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C93DC6F-E41D-4683-B580-675CA3BDB9FF}" type="datetimeFigureOut">
              <a:rPr lang="en-US"/>
              <a:pPr>
                <a:defRPr/>
              </a:pPr>
              <a:t>12/25/2014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7C1448-B63F-4E79-8480-CC9A833EE1F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1ADB9AD-E3CC-4958-9277-89CE24EFC5A8}" type="datetimeFigureOut">
              <a:rPr lang="en-US"/>
              <a:pPr>
                <a:defRPr/>
              </a:pPr>
              <a:t>12/25/2014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739725-F723-4CD6-A647-A68116FE4BD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2FBD444-D0D4-439B-85E3-F360659EE932}" type="datetimeFigureOut">
              <a:rPr lang="en-US"/>
              <a:pPr>
                <a:defRPr/>
              </a:pPr>
              <a:t>12/25/2014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39CDA2-3BE8-4983-BD55-C134AEC9E30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F10E3F3-5485-4781-8B94-E81950BD4769}" type="datetimeFigureOut">
              <a:rPr lang="en-US"/>
              <a:pPr>
                <a:defRPr/>
              </a:pPr>
              <a:t>12/25/2014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66E7FBC-6AAA-49C2-989C-7166F2466B3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8ED030B-2BF3-4F58-8F19-DDA99F14E1AD}" type="datetimeFigureOut">
              <a:rPr lang="en-US"/>
              <a:pPr>
                <a:defRPr/>
              </a:pPr>
              <a:t>12/25/2014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E355DBA-2A04-49C7-8193-D4DC1179D1C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1283F82-266E-4B40-8C8E-15F4673372FB}" type="datetimeFigureOut">
              <a:rPr lang="en-US"/>
              <a:pPr>
                <a:defRPr/>
              </a:pPr>
              <a:t>12/25/2014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9269626-B94C-435F-AE90-FDD145F2400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C7A7E81-8967-43AA-A2C4-5AF0AF617273}" type="datetimeFigureOut">
              <a:rPr lang="en-US"/>
              <a:pPr>
                <a:defRPr/>
              </a:pPr>
              <a:t>12/25/2014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6A278FD-C333-4425-A597-A66EA91609B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3D4C461-6C0F-44B7-85C0-AADF0AA6902F}" type="datetimeFigureOut">
              <a:rPr lang="en-US"/>
              <a:pPr>
                <a:defRPr/>
              </a:pPr>
              <a:t>12/25/2014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2307C8-078E-4F0A-8BB1-EEF5BB31A6C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22BE4AB-909C-4FD1-B328-FE5CCC260ABC}" type="datetimeFigureOut">
              <a:rPr lang="en-US"/>
              <a:pPr>
                <a:defRPr/>
              </a:pPr>
              <a:t>12/25/2014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E2830E-BA76-4244-B953-B29E3ABEC0E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7976031-9D20-499B-A51F-C140F2DCA2EC}" type="datetimeFigureOut">
              <a:rPr lang="en-US"/>
              <a:pPr>
                <a:defRPr/>
              </a:pPr>
              <a:t>12/25/2014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DF7721-BB12-4995-BB93-C510EDBCA3E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DC865BD-7244-4361-8B40-3CD5B5A5DACB}" type="datetimeFigureOut">
              <a:rPr lang="en-US"/>
              <a:pPr>
                <a:defRPr/>
              </a:pPr>
              <a:t>12/25/2014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2C04B94-3480-4FFE-8DE8-361D0200EED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381000" y="2130425"/>
            <a:ext cx="8382000" cy="1470025"/>
          </a:xfrm>
        </p:spPr>
        <p:txBody>
          <a:bodyPr/>
          <a:lstStyle/>
          <a:p>
            <a:pPr eaLnBrk="1" hangingPunct="1"/>
            <a:r>
              <a:rPr lang="en-US" sz="3800" smtClean="0"/>
              <a:t>Consultancy Project Experiential Learning</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err="1" smtClean="0"/>
              <a:t>MGT529</a:t>
            </a:r>
            <a:endParaRPr lang="en-US" dirty="0" smtClean="0"/>
          </a:p>
          <a:p>
            <a:pPr eaLnBrk="1" fontAlgn="auto" hangingPunct="1">
              <a:spcAft>
                <a:spcPts val="0"/>
              </a:spcAft>
              <a:buFont typeface="Arial" pitchFamily="34" charset="0"/>
              <a:buNone/>
              <a:defRPr/>
            </a:pPr>
            <a:r>
              <a:rPr lang="en-US" dirty="0" smtClean="0"/>
              <a:t>Dr. </a:t>
            </a:r>
            <a:r>
              <a:rPr lang="en-US" dirty="0" err="1" smtClean="0"/>
              <a:t>Khurrum</a:t>
            </a:r>
            <a:r>
              <a:rPr lang="en-US" dirty="0" smtClean="0"/>
              <a:t> S. Mughal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286000"/>
            <a:ext cx="8229600" cy="1143000"/>
          </a:xfrm>
        </p:spPr>
        <p:txBody>
          <a:bodyPr/>
          <a:lstStyle/>
          <a:p>
            <a:pPr eaLnBrk="1" hangingPunct="1"/>
            <a:r>
              <a:rPr lang="en-US" smtClean="0"/>
              <a:t>Lecture 1</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p:txBody>
          <a:bodyPr/>
          <a:lstStyle/>
          <a:p>
            <a:pPr eaLnBrk="1" hangingPunct="1"/>
            <a:r>
              <a:rPr lang="en-US" smtClean="0"/>
              <a:t>Definition: Learning is…</a:t>
            </a:r>
          </a:p>
        </p:txBody>
      </p:sp>
      <p:sp>
        <p:nvSpPr>
          <p:cNvPr id="7171" name="Content Placeholder 4"/>
          <p:cNvSpPr>
            <a:spLocks noGrp="1"/>
          </p:cNvSpPr>
          <p:nvPr>
            <p:ph sz="quarter" idx="1"/>
          </p:nvPr>
        </p:nvSpPr>
        <p:spPr>
          <a:xfrm>
            <a:off x="301625" y="1527175"/>
            <a:ext cx="8504238" cy="4572000"/>
          </a:xfrm>
        </p:spPr>
        <p:txBody>
          <a:bodyPr/>
          <a:lstStyle/>
          <a:p>
            <a:pPr eaLnBrk="1" hangingPunct="1"/>
            <a:r>
              <a:rPr lang="en-US" sz="2400" smtClean="0"/>
              <a:t>A change in behavior as a result of experience or practice.</a:t>
            </a:r>
          </a:p>
          <a:p>
            <a:pPr eaLnBrk="1" hangingPunct="1"/>
            <a:r>
              <a:rPr lang="en-US" sz="2400" smtClean="0"/>
              <a:t>The acquisition of knowledge.</a:t>
            </a:r>
          </a:p>
          <a:p>
            <a:pPr eaLnBrk="1" hangingPunct="1"/>
            <a:r>
              <a:rPr lang="en-US" sz="2400" smtClean="0"/>
              <a:t>Knowledge gained through study.</a:t>
            </a:r>
          </a:p>
          <a:p>
            <a:pPr eaLnBrk="1" hangingPunct="1"/>
            <a:r>
              <a:rPr lang="en-US" sz="2400" smtClean="0"/>
              <a:t>To gain knowledge of, or skill in, something through study, teaching, instruction or experience.</a:t>
            </a:r>
          </a:p>
          <a:p>
            <a:pPr eaLnBrk="1" hangingPunct="1"/>
            <a:r>
              <a:rPr lang="en-US" sz="2400" smtClean="0"/>
              <a:t>The process of gaining knowledge.</a:t>
            </a:r>
          </a:p>
          <a:p>
            <a:pPr eaLnBrk="1" hangingPunct="1"/>
            <a:r>
              <a:rPr lang="en-US" sz="2400" smtClean="0"/>
              <a:t>A process by which behavior is changed, shaped or controlled.</a:t>
            </a:r>
          </a:p>
          <a:p>
            <a:pPr eaLnBrk="1" hangingPunct="1"/>
            <a:r>
              <a:rPr lang="en-US" sz="2400" smtClean="0"/>
              <a:t>The individual process of constructing understanding based on experience from a wide range of sources.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143000" y="228600"/>
            <a:ext cx="7772400" cy="685800"/>
          </a:xfrm>
          <a:noFill/>
        </p:spPr>
        <p:txBody>
          <a:bodyPr lIns="92075" tIns="46038" rIns="92075" bIns="46038"/>
          <a:lstStyle/>
          <a:p>
            <a:r>
              <a:rPr lang="en-US" smtClean="0"/>
              <a:t>Definitions:  Learning is:</a:t>
            </a:r>
          </a:p>
        </p:txBody>
      </p:sp>
      <p:sp>
        <p:nvSpPr>
          <p:cNvPr id="8195" name="Rectangle 3"/>
          <p:cNvSpPr>
            <a:spLocks noGrp="1" noChangeArrowheads="1"/>
          </p:cNvSpPr>
          <p:nvPr>
            <p:ph type="body" idx="1"/>
          </p:nvPr>
        </p:nvSpPr>
        <p:spPr>
          <a:xfrm>
            <a:off x="381000" y="1066800"/>
            <a:ext cx="8534400" cy="5410200"/>
          </a:xfrm>
          <a:noFill/>
        </p:spPr>
        <p:txBody>
          <a:bodyPr lIns="92075" tIns="46038" rIns="92075" bIns="46038"/>
          <a:lstStyle/>
          <a:p>
            <a:pPr marL="0" indent="0">
              <a:buFont typeface="Wingdings" pitchFamily="2" charset="2"/>
              <a:buNone/>
              <a:tabLst>
                <a:tab pos="685800" algn="l"/>
              </a:tabLst>
            </a:pPr>
            <a:r>
              <a:rPr lang="en-US" sz="2800" smtClean="0"/>
              <a:t>1.	“a persisting </a:t>
            </a:r>
            <a:r>
              <a:rPr lang="en-US" sz="2800" i="1" smtClean="0">
                <a:solidFill>
                  <a:srgbClr val="FF9933"/>
                </a:solidFill>
              </a:rPr>
              <a:t>change</a:t>
            </a:r>
            <a:r>
              <a:rPr lang="en-US" sz="2800" smtClean="0"/>
              <a:t> in human performance 	or performance potential . . . (brought) about 	as a result of the learner’s interaction with the 	environment”  </a:t>
            </a:r>
            <a:r>
              <a:rPr lang="en-US" sz="1600" smtClean="0"/>
              <a:t>(Driscoll, 1994, pp. 8-9).</a:t>
            </a:r>
            <a:r>
              <a:rPr lang="en-US" sz="2800" smtClean="0"/>
              <a:t>   </a:t>
            </a:r>
          </a:p>
          <a:p>
            <a:pPr marL="0" indent="0">
              <a:buFont typeface="Wingdings" pitchFamily="2" charset="2"/>
              <a:buNone/>
              <a:tabLst>
                <a:tab pos="685800" algn="l"/>
              </a:tabLst>
            </a:pPr>
            <a:r>
              <a:rPr lang="en-US" sz="2800" smtClean="0"/>
              <a:t>2.	“the relatively permanent </a:t>
            </a:r>
            <a:r>
              <a:rPr lang="en-US" sz="2800" i="1" smtClean="0">
                <a:solidFill>
                  <a:srgbClr val="FF9933"/>
                </a:solidFill>
              </a:rPr>
              <a:t>change</a:t>
            </a:r>
            <a:r>
              <a:rPr lang="en-US" sz="2800" smtClean="0"/>
              <a:t> in a 	person’s knowledge or behavior due to 	experience”  </a:t>
            </a:r>
            <a:r>
              <a:rPr lang="en-US" sz="1600" smtClean="0"/>
              <a:t>(Mayer, 1982, p. 1040).</a:t>
            </a:r>
            <a:endParaRPr lang="en-US" sz="2800" smtClean="0"/>
          </a:p>
          <a:p>
            <a:pPr marL="0" indent="0">
              <a:buFont typeface="Wingdings" pitchFamily="2" charset="2"/>
              <a:buNone/>
              <a:tabLst>
                <a:tab pos="685800" algn="l"/>
              </a:tabLst>
            </a:pPr>
            <a:r>
              <a:rPr lang="en-US" sz="2800" smtClean="0"/>
              <a:t>3.  	“an enduring </a:t>
            </a:r>
            <a:r>
              <a:rPr lang="en-US" sz="2800" i="1" smtClean="0">
                <a:solidFill>
                  <a:srgbClr val="FF9933"/>
                </a:solidFill>
              </a:rPr>
              <a:t>change</a:t>
            </a:r>
            <a:r>
              <a:rPr lang="en-US" sz="2800" b="1" i="1" smtClean="0"/>
              <a:t> </a:t>
            </a:r>
            <a:r>
              <a:rPr lang="en-US" sz="2800" smtClean="0"/>
              <a:t>in behavior, or in the 	capacity to behave in a given fashion, which 	results from practice or other forms of 	experience”  </a:t>
            </a:r>
            <a:r>
              <a:rPr lang="en-US" sz="1600" smtClean="0"/>
              <a:t>(Shuell, 1986, p. 412).</a:t>
            </a:r>
            <a:endParaRPr lang="en-US" sz="280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mtClean="0"/>
              <a:t>Some First Principles</a:t>
            </a:r>
          </a:p>
        </p:txBody>
      </p:sp>
      <p:sp>
        <p:nvSpPr>
          <p:cNvPr id="9219" name="Rectangle 3"/>
          <p:cNvSpPr>
            <a:spLocks noGrp="1" noChangeArrowheads="1"/>
          </p:cNvSpPr>
          <p:nvPr>
            <p:ph type="body" idx="1"/>
          </p:nvPr>
        </p:nvSpPr>
        <p:spPr>
          <a:xfrm>
            <a:off x="301625" y="1527175"/>
            <a:ext cx="8504238" cy="4572000"/>
          </a:xfrm>
        </p:spPr>
        <p:txBody>
          <a:bodyPr/>
          <a:lstStyle/>
          <a:p>
            <a:pPr eaLnBrk="1" hangingPunct="1">
              <a:lnSpc>
                <a:spcPct val="90000"/>
              </a:lnSpc>
            </a:pPr>
            <a:r>
              <a:rPr lang="en-US" sz="2800" smtClean="0"/>
              <a:t>Learning is something all humans do </a:t>
            </a:r>
          </a:p>
          <a:p>
            <a:pPr lvl="1" eaLnBrk="1" hangingPunct="1">
              <a:lnSpc>
                <a:spcPct val="90000"/>
              </a:lnSpc>
            </a:pPr>
            <a:r>
              <a:rPr lang="en-US" sz="2400" smtClean="0"/>
              <a:t>Fetuses learn</a:t>
            </a:r>
          </a:p>
          <a:p>
            <a:pPr lvl="1" eaLnBrk="1" hangingPunct="1">
              <a:lnSpc>
                <a:spcPct val="90000"/>
              </a:lnSpc>
            </a:pPr>
            <a:r>
              <a:rPr lang="en-US" sz="2400" smtClean="0"/>
              <a:t>Infants learn</a:t>
            </a:r>
          </a:p>
          <a:p>
            <a:pPr lvl="1" eaLnBrk="1" hangingPunct="1">
              <a:lnSpc>
                <a:spcPct val="90000"/>
              </a:lnSpc>
            </a:pPr>
            <a:r>
              <a:rPr lang="en-US" sz="2400" smtClean="0"/>
              <a:t>Children learn</a:t>
            </a:r>
          </a:p>
          <a:p>
            <a:pPr lvl="1" eaLnBrk="1" hangingPunct="1">
              <a:lnSpc>
                <a:spcPct val="90000"/>
              </a:lnSpc>
            </a:pPr>
            <a:r>
              <a:rPr lang="en-US" sz="2400" smtClean="0"/>
              <a:t>Adults learn</a:t>
            </a:r>
          </a:p>
          <a:p>
            <a:pPr lvl="1" eaLnBrk="1" hangingPunct="1">
              <a:lnSpc>
                <a:spcPct val="90000"/>
              </a:lnSpc>
            </a:pPr>
            <a:endParaRPr lang="en-US" sz="900" smtClean="0"/>
          </a:p>
          <a:p>
            <a:pPr eaLnBrk="1" hangingPunct="1">
              <a:lnSpc>
                <a:spcPct val="90000"/>
              </a:lnSpc>
            </a:pPr>
            <a:r>
              <a:rPr lang="en-US" sz="2800" smtClean="0"/>
              <a:t>Learning is not uniquely human – all living things learn</a:t>
            </a:r>
          </a:p>
          <a:p>
            <a:pPr eaLnBrk="1" hangingPunct="1">
              <a:lnSpc>
                <a:spcPct val="90000"/>
              </a:lnSpc>
              <a:buFont typeface="Wingdings" pitchFamily="2" charset="2"/>
              <a:buNone/>
            </a:pPr>
            <a:endParaRPr lang="en-US" sz="1000" smtClean="0"/>
          </a:p>
          <a:p>
            <a:pPr eaLnBrk="1" hangingPunct="1">
              <a:lnSpc>
                <a:spcPct val="90000"/>
              </a:lnSpc>
            </a:pPr>
            <a:r>
              <a:rPr lang="en-US" sz="2800" smtClean="0"/>
              <a:t>Learning evolved as an adaptation for promoting survival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What is Learning?</a:t>
            </a:r>
          </a:p>
        </p:txBody>
      </p:sp>
      <p:sp>
        <p:nvSpPr>
          <p:cNvPr id="10243" name="Rectangle 3"/>
          <p:cNvSpPr>
            <a:spLocks noGrp="1" noChangeArrowheads="1"/>
          </p:cNvSpPr>
          <p:nvPr>
            <p:ph type="body" idx="1"/>
          </p:nvPr>
        </p:nvSpPr>
        <p:spPr>
          <a:xfrm>
            <a:off x="301625" y="1527175"/>
            <a:ext cx="8504238" cy="4572000"/>
          </a:xfrm>
        </p:spPr>
        <p:txBody>
          <a:bodyPr/>
          <a:lstStyle/>
          <a:p>
            <a:pPr eaLnBrk="1" hangingPunct="1">
              <a:buFont typeface="Wingdings 2" pitchFamily="18" charset="2"/>
              <a:buNone/>
            </a:pPr>
            <a:endParaRPr lang="en-US" sz="3600" smtClean="0"/>
          </a:p>
          <a:p>
            <a:pPr eaLnBrk="1" hangingPunct="1"/>
            <a:r>
              <a:rPr lang="en-US" sz="3600" smtClean="0"/>
              <a:t>Learning is a </a:t>
            </a:r>
            <a:r>
              <a:rPr lang="en-US" sz="3600" u="sng" smtClean="0"/>
              <a:t>process</a:t>
            </a:r>
          </a:p>
          <a:p>
            <a:pPr eaLnBrk="1" hangingPunct="1"/>
            <a:endParaRPr lang="en-US" sz="3600" u="sng" smtClean="0"/>
          </a:p>
          <a:p>
            <a:pPr eaLnBrk="1" hangingPunct="1">
              <a:buFont typeface="Wingdings 2" pitchFamily="18" charset="2"/>
              <a:buNone/>
            </a:pPr>
            <a:endParaRPr lang="en-US" smtClean="0"/>
          </a:p>
          <a:p>
            <a:pPr eaLnBrk="1" hangingPunct="1"/>
            <a:r>
              <a:rPr lang="en-US" sz="3600" smtClean="0"/>
              <a:t>Learning is a </a:t>
            </a:r>
            <a:r>
              <a:rPr lang="en-US" sz="3600" u="sng" smtClean="0"/>
              <a:t>product</a:t>
            </a:r>
          </a:p>
          <a:p>
            <a:pPr eaLnBrk="1" hangingPunct="1">
              <a:buFont typeface="Wingdings" pitchFamily="2" charset="2"/>
              <a:buNone/>
            </a:pPr>
            <a:endParaRPr lang="en-US" sz="3600"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Process of Learning</a:t>
            </a:r>
          </a:p>
        </p:txBody>
      </p:sp>
      <p:sp>
        <p:nvSpPr>
          <p:cNvPr id="11267" name="Rectangle 3"/>
          <p:cNvSpPr>
            <a:spLocks noGrp="1" noChangeArrowheads="1"/>
          </p:cNvSpPr>
          <p:nvPr>
            <p:ph type="body" idx="1"/>
          </p:nvPr>
        </p:nvSpPr>
        <p:spPr>
          <a:xfrm>
            <a:off x="457200" y="1447800"/>
            <a:ext cx="8229600" cy="4953000"/>
          </a:xfrm>
        </p:spPr>
        <p:txBody>
          <a:bodyPr/>
          <a:lstStyle/>
          <a:p>
            <a:pPr eaLnBrk="1" hangingPunct="1">
              <a:lnSpc>
                <a:spcPct val="90000"/>
              </a:lnSpc>
            </a:pPr>
            <a:r>
              <a:rPr lang="en-US" sz="2400" smtClean="0"/>
              <a:t> Learning involves the individual</a:t>
            </a:r>
          </a:p>
          <a:p>
            <a:pPr lvl="1" eaLnBrk="1" hangingPunct="1">
              <a:lnSpc>
                <a:spcPct val="90000"/>
              </a:lnSpc>
            </a:pPr>
            <a:r>
              <a:rPr lang="en-US" sz="2000" smtClean="0"/>
              <a:t>Brain</a:t>
            </a:r>
          </a:p>
          <a:p>
            <a:pPr lvl="1" eaLnBrk="1" hangingPunct="1">
              <a:lnSpc>
                <a:spcPct val="90000"/>
              </a:lnSpc>
            </a:pPr>
            <a:r>
              <a:rPr lang="en-US" sz="2000" smtClean="0"/>
              <a:t>Body</a:t>
            </a:r>
          </a:p>
          <a:p>
            <a:pPr eaLnBrk="1" hangingPunct="1">
              <a:lnSpc>
                <a:spcPct val="90000"/>
              </a:lnSpc>
            </a:pPr>
            <a:r>
              <a:rPr lang="en-US" sz="2400" smtClean="0"/>
              <a:t> Learning involves others</a:t>
            </a:r>
          </a:p>
          <a:p>
            <a:pPr lvl="1" eaLnBrk="1" hangingPunct="1">
              <a:lnSpc>
                <a:spcPct val="90000"/>
              </a:lnSpc>
            </a:pPr>
            <a:r>
              <a:rPr lang="en-US" sz="2000" smtClean="0"/>
              <a:t>Dyads</a:t>
            </a:r>
          </a:p>
          <a:p>
            <a:pPr lvl="1" eaLnBrk="1" hangingPunct="1">
              <a:lnSpc>
                <a:spcPct val="90000"/>
              </a:lnSpc>
            </a:pPr>
            <a:r>
              <a:rPr lang="en-US" sz="2000" smtClean="0"/>
              <a:t>Groups</a:t>
            </a:r>
          </a:p>
          <a:p>
            <a:pPr lvl="1" eaLnBrk="1" hangingPunct="1">
              <a:lnSpc>
                <a:spcPct val="90000"/>
              </a:lnSpc>
            </a:pPr>
            <a:r>
              <a:rPr lang="en-US" sz="2000" smtClean="0"/>
              <a:t>Organizations</a:t>
            </a:r>
          </a:p>
          <a:p>
            <a:pPr lvl="1" eaLnBrk="1" hangingPunct="1">
              <a:lnSpc>
                <a:spcPct val="90000"/>
              </a:lnSpc>
            </a:pPr>
            <a:r>
              <a:rPr lang="en-US" sz="2000" smtClean="0"/>
              <a:t>Communities</a:t>
            </a:r>
          </a:p>
          <a:p>
            <a:pPr lvl="1" eaLnBrk="1" hangingPunct="1">
              <a:lnSpc>
                <a:spcPct val="90000"/>
              </a:lnSpc>
            </a:pPr>
            <a:r>
              <a:rPr lang="en-US" sz="2000" smtClean="0"/>
              <a:t>Society</a:t>
            </a:r>
          </a:p>
          <a:p>
            <a:pPr eaLnBrk="1" hangingPunct="1">
              <a:lnSpc>
                <a:spcPct val="90000"/>
              </a:lnSpc>
            </a:pPr>
            <a:r>
              <a:rPr lang="en-US" sz="2400" smtClean="0"/>
              <a:t> Learning takes place somewhere</a:t>
            </a:r>
          </a:p>
          <a:p>
            <a:pPr lvl="1" eaLnBrk="1" hangingPunct="1">
              <a:lnSpc>
                <a:spcPct val="90000"/>
              </a:lnSpc>
            </a:pPr>
            <a:r>
              <a:rPr lang="en-US" sz="2000" smtClean="0"/>
              <a:t>In physical environment</a:t>
            </a:r>
          </a:p>
          <a:p>
            <a:pPr lvl="1" eaLnBrk="1" hangingPunct="1">
              <a:lnSpc>
                <a:spcPct val="90000"/>
              </a:lnSpc>
            </a:pPr>
            <a:r>
              <a:rPr lang="en-US" sz="2000" smtClean="0"/>
              <a:t>With things and tools</a:t>
            </a:r>
          </a:p>
          <a:p>
            <a:pPr eaLnBrk="1" hangingPunct="1">
              <a:lnSpc>
                <a:spcPct val="90000"/>
              </a:lnSpc>
            </a:pPr>
            <a:r>
              <a:rPr lang="en-US" sz="2400" smtClean="0"/>
              <a:t> Learning occurs over time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Products of Learning</a:t>
            </a:r>
          </a:p>
        </p:txBody>
      </p:sp>
      <p:sp>
        <p:nvSpPr>
          <p:cNvPr id="12291" name="Rectangle 3"/>
          <p:cNvSpPr>
            <a:spLocks noGrp="1" noChangeArrowheads="1"/>
          </p:cNvSpPr>
          <p:nvPr>
            <p:ph type="body" idx="1"/>
          </p:nvPr>
        </p:nvSpPr>
        <p:spPr>
          <a:xfrm>
            <a:off x="301625" y="1527175"/>
            <a:ext cx="8504238" cy="4572000"/>
          </a:xfrm>
        </p:spPr>
        <p:txBody>
          <a:bodyPr/>
          <a:lstStyle/>
          <a:p>
            <a:pPr eaLnBrk="1" hangingPunct="1"/>
            <a:r>
              <a:rPr lang="en-US" smtClean="0"/>
              <a:t> </a:t>
            </a:r>
            <a:r>
              <a:rPr lang="en-US" sz="3600" smtClean="0"/>
              <a:t>Learning is about </a:t>
            </a:r>
            <a:r>
              <a:rPr lang="en-US" sz="3600" u="sng" smtClean="0"/>
              <a:t>ideas and concepts</a:t>
            </a:r>
          </a:p>
          <a:p>
            <a:pPr eaLnBrk="1" hangingPunct="1">
              <a:buFont typeface="Wingdings" pitchFamily="2" charset="2"/>
              <a:buNone/>
            </a:pPr>
            <a:endParaRPr lang="en-US" sz="1800" smtClean="0"/>
          </a:p>
          <a:p>
            <a:pPr eaLnBrk="1" hangingPunct="1">
              <a:buFont typeface="Wingdings" pitchFamily="2" charset="2"/>
              <a:buNone/>
            </a:pPr>
            <a:endParaRPr lang="en-US" sz="1800" smtClean="0"/>
          </a:p>
          <a:p>
            <a:pPr eaLnBrk="1" hangingPunct="1"/>
            <a:r>
              <a:rPr lang="en-US" smtClean="0"/>
              <a:t> </a:t>
            </a:r>
            <a:r>
              <a:rPr lang="en-US" sz="3600" smtClean="0"/>
              <a:t>Learning is about </a:t>
            </a:r>
            <a:r>
              <a:rPr lang="en-US" sz="3600" u="sng" smtClean="0"/>
              <a:t>behaviors and skills</a:t>
            </a:r>
          </a:p>
          <a:p>
            <a:pPr eaLnBrk="1" hangingPunct="1">
              <a:buFont typeface="Wingdings" pitchFamily="2" charset="2"/>
              <a:buNone/>
            </a:pPr>
            <a:endParaRPr lang="en-US" sz="1800" smtClean="0"/>
          </a:p>
          <a:p>
            <a:pPr eaLnBrk="1" hangingPunct="1">
              <a:buFont typeface="Wingdings" pitchFamily="2" charset="2"/>
              <a:buNone/>
            </a:pPr>
            <a:endParaRPr lang="en-US" sz="1800" smtClean="0"/>
          </a:p>
          <a:p>
            <a:pPr eaLnBrk="1" hangingPunct="1"/>
            <a:r>
              <a:rPr lang="en-US" sz="3600" smtClean="0"/>
              <a:t> Learning is about </a:t>
            </a:r>
            <a:r>
              <a:rPr lang="en-US" sz="3600" u="sng" smtClean="0"/>
              <a:t>attitudes and values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Definition: Theories are…</a:t>
            </a:r>
          </a:p>
        </p:txBody>
      </p:sp>
      <p:sp>
        <p:nvSpPr>
          <p:cNvPr id="3" name="Content Placeholder 2"/>
          <p:cNvSpPr>
            <a:spLocks noGrp="1"/>
          </p:cNvSpPr>
          <p:nvPr>
            <p:ph sz="quarter" idx="1"/>
          </p:nvPr>
        </p:nvSpPr>
        <p:spPr>
          <a:xfrm>
            <a:off x="301625" y="1527175"/>
            <a:ext cx="8504238" cy="4572000"/>
          </a:xfrm>
        </p:spPr>
        <p:txBody>
          <a:bodyPr>
            <a:normAutofit fontScale="92500" lnSpcReduction="10000"/>
          </a:bodyPr>
          <a:lstStyle/>
          <a:p>
            <a:pPr marL="274320" indent="-274320" eaLnBrk="1" fontAlgn="auto" hangingPunct="1">
              <a:lnSpc>
                <a:spcPct val="90000"/>
              </a:lnSpc>
              <a:spcAft>
                <a:spcPts val="0"/>
              </a:spcAft>
              <a:buFont typeface="Wingdings 2"/>
              <a:buChar char=""/>
              <a:defRPr/>
            </a:pPr>
            <a:r>
              <a:rPr lang="en-US" sz="2800" dirty="0" smtClean="0"/>
              <a:t>What is a theory? </a:t>
            </a:r>
          </a:p>
          <a:p>
            <a:pPr marL="548640" lvl="1" indent="-274320" eaLnBrk="1" fontAlgn="auto" hangingPunct="1">
              <a:lnSpc>
                <a:spcPct val="90000"/>
              </a:lnSpc>
              <a:spcAft>
                <a:spcPts val="0"/>
              </a:spcAft>
              <a:buFont typeface="Wingdings"/>
              <a:buChar char=""/>
              <a:defRPr/>
            </a:pPr>
            <a:r>
              <a:rPr lang="en-US" sz="2400" dirty="0" smtClean="0"/>
              <a:t>A theory provides a general explanation for observations made over time.</a:t>
            </a:r>
          </a:p>
          <a:p>
            <a:pPr marL="548640" lvl="1" indent="-274320" eaLnBrk="1" fontAlgn="auto" hangingPunct="1">
              <a:lnSpc>
                <a:spcPct val="90000"/>
              </a:lnSpc>
              <a:spcAft>
                <a:spcPts val="0"/>
              </a:spcAft>
              <a:buFont typeface="Wingdings"/>
              <a:buChar char=""/>
              <a:defRPr/>
            </a:pPr>
            <a:endParaRPr lang="en-US" sz="2400" dirty="0" smtClean="0"/>
          </a:p>
          <a:p>
            <a:pPr marL="548640" lvl="1" indent="-274320" eaLnBrk="1" fontAlgn="auto" hangingPunct="1">
              <a:lnSpc>
                <a:spcPct val="90000"/>
              </a:lnSpc>
              <a:spcAft>
                <a:spcPts val="0"/>
              </a:spcAft>
              <a:buFont typeface="Wingdings"/>
              <a:buChar char=""/>
              <a:defRPr/>
            </a:pPr>
            <a:r>
              <a:rPr lang="en-US" sz="2400" dirty="0" smtClean="0"/>
              <a:t>A theory explains and predicts behavior.</a:t>
            </a:r>
          </a:p>
          <a:p>
            <a:pPr marL="548640" lvl="1" indent="-274320" eaLnBrk="1" fontAlgn="auto" hangingPunct="1">
              <a:lnSpc>
                <a:spcPct val="90000"/>
              </a:lnSpc>
              <a:spcAft>
                <a:spcPts val="0"/>
              </a:spcAft>
              <a:buFont typeface="Wingdings"/>
              <a:buChar char=""/>
              <a:defRPr/>
            </a:pPr>
            <a:endParaRPr lang="en-US" sz="2400" dirty="0" smtClean="0"/>
          </a:p>
          <a:p>
            <a:pPr marL="548640" lvl="1" indent="-274320" eaLnBrk="1" fontAlgn="auto" hangingPunct="1">
              <a:lnSpc>
                <a:spcPct val="90000"/>
              </a:lnSpc>
              <a:spcAft>
                <a:spcPts val="0"/>
              </a:spcAft>
              <a:buFont typeface="Wingdings"/>
              <a:buChar char=""/>
              <a:defRPr/>
            </a:pPr>
            <a:r>
              <a:rPr lang="en-US" sz="2400" dirty="0" smtClean="0"/>
              <a:t>A theory can never be established beyond all doubt.</a:t>
            </a:r>
          </a:p>
          <a:p>
            <a:pPr marL="548640" lvl="1" indent="-274320" eaLnBrk="1" fontAlgn="auto" hangingPunct="1">
              <a:lnSpc>
                <a:spcPct val="90000"/>
              </a:lnSpc>
              <a:spcAft>
                <a:spcPts val="0"/>
              </a:spcAft>
              <a:buFont typeface="Wingdings"/>
              <a:buChar char=""/>
              <a:defRPr/>
            </a:pPr>
            <a:endParaRPr lang="en-US" sz="2400" dirty="0" smtClean="0"/>
          </a:p>
          <a:p>
            <a:pPr marL="548640" lvl="1" indent="-274320" eaLnBrk="1" fontAlgn="auto" hangingPunct="1">
              <a:lnSpc>
                <a:spcPct val="90000"/>
              </a:lnSpc>
              <a:spcAft>
                <a:spcPts val="0"/>
              </a:spcAft>
              <a:buFont typeface="Wingdings"/>
              <a:buChar char=""/>
              <a:defRPr/>
            </a:pPr>
            <a:r>
              <a:rPr lang="en-US" sz="2400" dirty="0" smtClean="0"/>
              <a:t>A theory may be modified.</a:t>
            </a:r>
          </a:p>
          <a:p>
            <a:pPr marL="548640" lvl="1" indent="-274320" eaLnBrk="1" fontAlgn="auto" hangingPunct="1">
              <a:lnSpc>
                <a:spcPct val="90000"/>
              </a:lnSpc>
              <a:spcAft>
                <a:spcPts val="0"/>
              </a:spcAft>
              <a:buFont typeface="Wingdings"/>
              <a:buChar char=""/>
              <a:defRPr/>
            </a:pPr>
            <a:endParaRPr lang="en-US" sz="2400" dirty="0" smtClean="0"/>
          </a:p>
          <a:p>
            <a:pPr marL="548640" lvl="1" indent="-274320" eaLnBrk="1" fontAlgn="auto" hangingPunct="1">
              <a:lnSpc>
                <a:spcPct val="90000"/>
              </a:lnSpc>
              <a:spcAft>
                <a:spcPts val="0"/>
              </a:spcAft>
              <a:buFont typeface="Wingdings"/>
              <a:buChar char=""/>
              <a:defRPr/>
            </a:pPr>
            <a:r>
              <a:rPr lang="en-US" sz="2400" dirty="0" smtClean="0"/>
              <a:t>Theories seldom have to be thrown out completely if thoroughly tested but sometimes a theory may be widely accepted for a long time and later disproved.</a:t>
            </a:r>
          </a:p>
          <a:p>
            <a:pPr marL="274320" indent="-274320" eaLnBrk="1" fontAlgn="auto" hangingPunct="1">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So, how do people learn?</a:t>
            </a:r>
          </a:p>
        </p:txBody>
      </p:sp>
      <p:sp>
        <p:nvSpPr>
          <p:cNvPr id="3" name="Content Placeholder 2"/>
          <p:cNvSpPr>
            <a:spLocks noGrp="1"/>
          </p:cNvSpPr>
          <p:nvPr>
            <p:ph sz="quarter" idx="1"/>
          </p:nvPr>
        </p:nvSpPr>
        <p:spPr>
          <a:xfrm>
            <a:off x="301625" y="1527175"/>
            <a:ext cx="8504238" cy="4572000"/>
          </a:xfrm>
        </p:spPr>
        <p:txBody>
          <a:bodyPr/>
          <a:lstStyle/>
          <a:p>
            <a:pPr eaLnBrk="1" hangingPunct="1"/>
            <a:r>
              <a:rPr lang="en-US" u="sng" smtClean="0"/>
              <a:t>Easy answer</a:t>
            </a:r>
            <a:r>
              <a:rPr lang="en-US" smtClean="0"/>
              <a:t>: We don’t know for sure.</a:t>
            </a:r>
          </a:p>
          <a:p>
            <a:pPr eaLnBrk="1" hangingPunct="1"/>
            <a:endParaRPr lang="en-US" smtClean="0"/>
          </a:p>
          <a:p>
            <a:pPr eaLnBrk="1" hangingPunct="1"/>
            <a:r>
              <a:rPr lang="en-US" u="sng" smtClean="0"/>
              <a:t>Difficult answer</a:t>
            </a:r>
            <a:r>
              <a:rPr lang="en-US" smtClean="0"/>
              <a:t>:  We have multiple theories that provide glimpses of an answer  from many different perspectives.  These stem from psychologists, philosophers, sociologists, anthropologists, evolutionary biologists, linguists, neuroscientists…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mtClean="0"/>
              <a:t>Broad domains of theories</a:t>
            </a:r>
          </a:p>
        </p:txBody>
      </p:sp>
      <p:sp>
        <p:nvSpPr>
          <p:cNvPr id="3" name="Content Placeholder 2"/>
          <p:cNvSpPr>
            <a:spLocks noGrp="1"/>
          </p:cNvSpPr>
          <p:nvPr>
            <p:ph sz="quarter" idx="1"/>
          </p:nvPr>
        </p:nvSpPr>
        <p:spPr>
          <a:xfrm>
            <a:off x="301625" y="1527175"/>
            <a:ext cx="8504238" cy="4572000"/>
          </a:xfrm>
        </p:spPr>
        <p:txBody>
          <a:bodyPr>
            <a:normAutofit/>
          </a:bodyPr>
          <a:lstStyle/>
          <a:p>
            <a:pPr marL="274320" indent="-274320" eaLnBrk="1" fontAlgn="auto" hangingPunct="1">
              <a:spcAft>
                <a:spcPts val="0"/>
              </a:spcAft>
              <a:buFont typeface="Arial" charset="0"/>
              <a:buNone/>
              <a:defRPr/>
            </a:pPr>
            <a:endParaRPr lang="en-US" dirty="0" smtClean="0"/>
          </a:p>
          <a:p>
            <a:pPr marL="274320" indent="0" algn="ctr" eaLnBrk="1" fontAlgn="auto" hangingPunct="1">
              <a:spcAft>
                <a:spcPts val="0"/>
              </a:spcAft>
              <a:buFont typeface="Wingdings 2"/>
              <a:buNone/>
              <a:defRPr/>
            </a:pPr>
            <a:r>
              <a:rPr lang="en-US" i="1" dirty="0" smtClean="0"/>
              <a:t>I believe that (the) educational process has two sides—one psychological and one sociological. . . Profound differences in theory are never gratuitous or invented. They grow out of conflicting elements in a genuine problem.</a:t>
            </a:r>
          </a:p>
          <a:p>
            <a:pPr marL="274320" indent="0" algn="r" eaLnBrk="1" fontAlgn="auto" hangingPunct="1">
              <a:spcAft>
                <a:spcPts val="0"/>
              </a:spcAft>
              <a:buFont typeface="Wingdings 2"/>
              <a:buNone/>
              <a:defRPr/>
            </a:pPr>
            <a:r>
              <a:rPr lang="en-US" sz="2200" dirty="0" smtClean="0"/>
              <a:t>-John Dewey, In </a:t>
            </a:r>
            <a:r>
              <a:rPr lang="en-US" sz="2200" dirty="0" err="1" smtClean="0"/>
              <a:t>Dworkin</a:t>
            </a:r>
            <a:r>
              <a:rPr lang="en-US" sz="2200" dirty="0" smtClean="0"/>
              <a:t>, M. (1959) </a:t>
            </a:r>
            <a:r>
              <a:rPr lang="en-US" sz="2200" i="1" dirty="0" smtClean="0"/>
              <a:t>Dewey on Education</a:t>
            </a:r>
            <a:endParaRPr lang="en-US" sz="22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mtClean="0"/>
              <a:t>How did we get to this point?</a:t>
            </a:r>
          </a:p>
        </p:txBody>
      </p:sp>
      <p:sp>
        <p:nvSpPr>
          <p:cNvPr id="16387" name="Content Placeholder 2"/>
          <p:cNvSpPr>
            <a:spLocks noGrp="1"/>
          </p:cNvSpPr>
          <p:nvPr>
            <p:ph sz="quarter" idx="1"/>
          </p:nvPr>
        </p:nvSpPr>
        <p:spPr>
          <a:xfrm>
            <a:off x="301625" y="1527175"/>
            <a:ext cx="8504238" cy="4572000"/>
          </a:xfrm>
        </p:spPr>
        <p:txBody>
          <a:bodyPr/>
          <a:lstStyle/>
          <a:p>
            <a:pPr eaLnBrk="1" hangingPunct="1">
              <a:buFont typeface="Wingdings 2" pitchFamily="18" charset="2"/>
              <a:buNone/>
            </a:pPr>
            <a:endParaRPr lang="en-US" smtClean="0"/>
          </a:p>
          <a:p>
            <a:pPr eaLnBrk="1" hangingPunct="1">
              <a:buFont typeface="Wingdings 2" pitchFamily="18" charset="2"/>
              <a:buNone/>
            </a:pPr>
            <a:endParaRPr lang="en-US" smtClean="0"/>
          </a:p>
          <a:p>
            <a:pPr eaLnBrk="1" hangingPunct="1">
              <a:buFont typeface="Wingdings 2" pitchFamily="18" charset="2"/>
              <a:buNone/>
            </a:pPr>
            <a:endParaRPr lang="en-US" smtClean="0"/>
          </a:p>
          <a:p>
            <a:pPr algn="ctr" eaLnBrk="1" hangingPunct="1">
              <a:buFont typeface="Wingdings 2" pitchFamily="18" charset="2"/>
              <a:buNone/>
            </a:pPr>
            <a:r>
              <a:rPr lang="en-US" sz="6600" smtClean="0"/>
              <a:t>A bit of history…</a:t>
            </a:r>
          </a:p>
          <a:p>
            <a:pPr algn="ctr" eaLnBrk="1" hangingPunct="1">
              <a:buFont typeface="Wingdings 2" pitchFamily="18" charset="2"/>
              <a:buNone/>
            </a:pPr>
            <a:endParaRPr lang="en-US" sz="6600" smtClean="0"/>
          </a:p>
          <a:p>
            <a:pPr algn="ctr" eaLnBrk="1" hangingPunct="1">
              <a:buFont typeface="Wingdings 2" pitchFamily="18" charset="2"/>
              <a:buNone/>
            </a:pPr>
            <a:r>
              <a:rPr lang="en-US" sz="2800" smtClean="0"/>
              <a:t>Where can truth and knowledge be found?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t>Plato (428-347ish B.C.E.)</a:t>
            </a:r>
          </a:p>
        </p:txBody>
      </p:sp>
      <p:sp>
        <p:nvSpPr>
          <p:cNvPr id="3" name="Content Placeholder 2"/>
          <p:cNvSpPr>
            <a:spLocks noGrp="1"/>
          </p:cNvSpPr>
          <p:nvPr>
            <p:ph sz="quarter" idx="1"/>
          </p:nvPr>
        </p:nvSpPr>
        <p:spPr>
          <a:xfrm>
            <a:off x="301625" y="1527175"/>
            <a:ext cx="7242175" cy="4572000"/>
          </a:xfrm>
        </p:spPr>
        <p:txBody>
          <a:bodyPr>
            <a:normAutofit lnSpcReduction="10000"/>
          </a:bodyPr>
          <a:lstStyle/>
          <a:p>
            <a:pPr marL="274320" indent="-274320" eaLnBrk="1" fontAlgn="auto" hangingPunct="1">
              <a:spcAft>
                <a:spcPts val="0"/>
              </a:spcAft>
              <a:buFont typeface="Wingdings 2"/>
              <a:buChar char=""/>
              <a:defRPr/>
            </a:pPr>
            <a:r>
              <a:rPr lang="en-US" altLang="en-US" sz="2800" dirty="0" smtClean="0"/>
              <a:t>Truth is found </a:t>
            </a:r>
            <a:r>
              <a:rPr lang="en-US" altLang="en-US" sz="2800" u="sng" dirty="0" smtClean="0"/>
              <a:t>within ourselves </a:t>
            </a:r>
            <a:r>
              <a:rPr lang="en-US" altLang="en-US" sz="2800" dirty="0" smtClean="0"/>
              <a:t>(rationalist)</a:t>
            </a:r>
          </a:p>
          <a:p>
            <a:pPr marL="274320" indent="-274320" eaLnBrk="1" fontAlgn="auto" hangingPunct="1">
              <a:spcAft>
                <a:spcPts val="0"/>
              </a:spcAft>
              <a:buFont typeface="Wingdings 2"/>
              <a:buChar char=""/>
              <a:defRPr/>
            </a:pPr>
            <a:r>
              <a:rPr lang="en-US" altLang="en-US" sz="2800" dirty="0" smtClean="0"/>
              <a:t>Ideas do not belong to the actual world:  They are too perfect (e.g., one’s conception of triangles or circles).  They belong to the REAL world, in which ideas are eternal and flawless.  </a:t>
            </a:r>
          </a:p>
          <a:p>
            <a:pPr marL="274320" indent="-274320" eaLnBrk="1" fontAlgn="auto" hangingPunct="1">
              <a:spcAft>
                <a:spcPts val="0"/>
              </a:spcAft>
              <a:buFont typeface="Wingdings 2"/>
              <a:buChar char=""/>
              <a:defRPr/>
            </a:pPr>
            <a:r>
              <a:rPr lang="en-US" sz="2800" dirty="0" smtClean="0"/>
              <a:t>Knowledge innate—in place at birth</a:t>
            </a:r>
          </a:p>
          <a:p>
            <a:pPr marL="274320" indent="-274320" eaLnBrk="1" fontAlgn="auto" hangingPunct="1">
              <a:spcAft>
                <a:spcPts val="0"/>
              </a:spcAft>
              <a:buFont typeface="Wingdings 2"/>
              <a:buChar char=""/>
              <a:defRPr/>
            </a:pPr>
            <a:r>
              <a:rPr lang="en-US" sz="2800" dirty="0" smtClean="0"/>
              <a:t>Knowledge “drawn out” when teacher asks questions; help students recall fundamental insights they possess (self reflection)</a:t>
            </a:r>
          </a:p>
          <a:p>
            <a:pPr marL="274320" indent="-274320" eaLnBrk="1" fontAlgn="auto" hangingPunct="1">
              <a:spcAft>
                <a:spcPts val="0"/>
              </a:spcAft>
              <a:buFont typeface="Wingdings 2"/>
              <a:buChar char=""/>
              <a:defRPr/>
            </a:pPr>
            <a:r>
              <a:rPr lang="en-US" sz="2800" dirty="0" smtClean="0"/>
              <a:t>Learning </a:t>
            </a:r>
            <a:r>
              <a:rPr lang="en-US" sz="2800" u="sng" dirty="0" smtClean="0"/>
              <a:t>passive</a:t>
            </a:r>
            <a:r>
              <a:rPr lang="en-US" sz="2800" dirty="0" smtClean="0"/>
              <a:t> process</a:t>
            </a:r>
          </a:p>
          <a:p>
            <a:pPr marL="274320" indent="-274320" eaLnBrk="1" fontAlgn="auto" hangingPunct="1">
              <a:spcAft>
                <a:spcPts val="0"/>
              </a:spcAft>
              <a:buFont typeface="Wingdings 2"/>
              <a:buChar char=""/>
              <a:defRPr/>
            </a:pPr>
            <a:endParaRPr lang="en-US" dirty="0"/>
          </a:p>
        </p:txBody>
      </p:sp>
      <p:pic>
        <p:nvPicPr>
          <p:cNvPr id="17412" name="Picture 2" descr="http://t2.gstatic.com/images?q=tbn:ANd9GcRWRWPJMlsaGRjtLTrfXeITYnJ_ujYHglGWIbwCN0LOphSD7yajPA&amp;t=1"/>
          <p:cNvPicPr>
            <a:picLocks noChangeAspect="1" noChangeArrowheads="1"/>
          </p:cNvPicPr>
          <p:nvPr/>
        </p:nvPicPr>
        <p:blipFill>
          <a:blip r:embed="rId2" cstate="print"/>
          <a:srcRect/>
          <a:stretch>
            <a:fillRect/>
          </a:stretch>
        </p:blipFill>
        <p:spPr bwMode="auto">
          <a:xfrm>
            <a:off x="7924800" y="228600"/>
            <a:ext cx="1038225" cy="1060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smtClean="0"/>
              <a:t>Plato’s Allegory of the Cave</a:t>
            </a:r>
          </a:p>
        </p:txBody>
      </p:sp>
      <p:pic>
        <p:nvPicPr>
          <p:cNvPr id="18435" name="Picture 2" descr="http://2.bp.blogspot.com/_SqkFcytz7qE/SxczexsFRpI/AAAAAAAAAJw/-AaQYwUgdKA/s640/platosCave%2520copy.jpg"/>
          <p:cNvPicPr>
            <a:picLocks noChangeAspect="1" noChangeArrowheads="1"/>
          </p:cNvPicPr>
          <p:nvPr/>
        </p:nvPicPr>
        <p:blipFill>
          <a:blip r:embed="rId2" cstate="print"/>
          <a:srcRect/>
          <a:stretch>
            <a:fillRect/>
          </a:stretch>
        </p:blipFill>
        <p:spPr bwMode="auto">
          <a:xfrm>
            <a:off x="1371600" y="1600200"/>
            <a:ext cx="64008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sz="3600" smtClean="0">
                <a:latin typeface="Comic Sans MS" pitchFamily="66" charset="0"/>
              </a:rPr>
              <a:t>Aristotle (470–399 BCE)</a:t>
            </a:r>
            <a:endParaRPr lang="en-US" smtClean="0"/>
          </a:p>
        </p:txBody>
      </p:sp>
      <p:sp>
        <p:nvSpPr>
          <p:cNvPr id="19459" name="Content Placeholder 2"/>
          <p:cNvSpPr>
            <a:spLocks noGrp="1"/>
          </p:cNvSpPr>
          <p:nvPr>
            <p:ph sz="quarter" idx="1"/>
          </p:nvPr>
        </p:nvSpPr>
        <p:spPr>
          <a:xfrm>
            <a:off x="301625" y="1527175"/>
            <a:ext cx="6099175" cy="4572000"/>
          </a:xfrm>
        </p:spPr>
        <p:txBody>
          <a:bodyPr/>
          <a:lstStyle/>
          <a:p>
            <a:pPr eaLnBrk="1" hangingPunct="1"/>
            <a:r>
              <a:rPr lang="en-US" smtClean="0"/>
              <a:t>Truth is found outside of ourselves using our senses (Empiricist)</a:t>
            </a:r>
          </a:p>
          <a:p>
            <a:pPr eaLnBrk="1" hangingPunct="1"/>
            <a:r>
              <a:rPr lang="en-US" smtClean="0"/>
              <a:t>Developed a scientific method of gathering data to study the world around him.</a:t>
            </a:r>
          </a:p>
          <a:p>
            <a:pPr eaLnBrk="1" hangingPunct="1"/>
            <a:r>
              <a:rPr lang="en-US" smtClean="0"/>
              <a:t>“There’s nothing in the intellect that wasn’t previously in the senses”</a:t>
            </a:r>
          </a:p>
          <a:p>
            <a:pPr eaLnBrk="1" hangingPunct="1"/>
            <a:endParaRPr lang="en-US" smtClean="0"/>
          </a:p>
        </p:txBody>
      </p:sp>
      <p:pic>
        <p:nvPicPr>
          <p:cNvPr id="19460" name="Picture 2" descr="http://1.bp.blogspot.com/-rLkg3qi55J8/ThmQT-46gqI/AAAAAAAAJjk/B2Gqu1HqmDM/s400/Aristotle.%2Bring.mithec%2Baristotle4.jpg"/>
          <p:cNvPicPr>
            <a:picLocks noChangeAspect="1" noChangeArrowheads="1"/>
          </p:cNvPicPr>
          <p:nvPr/>
        </p:nvPicPr>
        <p:blipFill>
          <a:blip r:embed="rId2" cstate="print"/>
          <a:srcRect/>
          <a:stretch>
            <a:fillRect/>
          </a:stretch>
        </p:blipFill>
        <p:spPr bwMode="auto">
          <a:xfrm>
            <a:off x="8153400" y="152400"/>
            <a:ext cx="800100" cy="1154113"/>
          </a:xfrm>
          <a:prstGeom prst="rect">
            <a:avLst/>
          </a:prstGeom>
          <a:noFill/>
          <a:ln w="9525">
            <a:noFill/>
            <a:miter lim="800000"/>
            <a:headEnd/>
            <a:tailEnd/>
          </a:ln>
        </p:spPr>
      </p:pic>
      <p:pic>
        <p:nvPicPr>
          <p:cNvPr id="19461" name="Picture 2" descr="http://www.starbacks.ca/pharsea/aristotle_and_plato.jpg"/>
          <p:cNvPicPr>
            <a:picLocks noChangeAspect="1" noChangeArrowheads="1"/>
          </p:cNvPicPr>
          <p:nvPr/>
        </p:nvPicPr>
        <p:blipFill>
          <a:blip r:embed="rId3" cstate="print"/>
          <a:srcRect/>
          <a:stretch>
            <a:fillRect/>
          </a:stretch>
        </p:blipFill>
        <p:spPr bwMode="auto">
          <a:xfrm>
            <a:off x="6477000" y="2286000"/>
            <a:ext cx="2438400" cy="3475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p:txBody>
          <a:bodyPr/>
          <a:lstStyle/>
          <a:p>
            <a:pPr eaLnBrk="1" hangingPunct="1"/>
            <a:r>
              <a:rPr lang="en-US" smtClean="0"/>
              <a:t>John Locke (1632-1704)</a:t>
            </a:r>
          </a:p>
        </p:txBody>
      </p:sp>
      <p:sp>
        <p:nvSpPr>
          <p:cNvPr id="20483" name="Content Placeholder 3"/>
          <p:cNvSpPr>
            <a:spLocks noGrp="1"/>
          </p:cNvSpPr>
          <p:nvPr>
            <p:ph sz="quarter" idx="1"/>
          </p:nvPr>
        </p:nvSpPr>
        <p:spPr>
          <a:xfrm>
            <a:off x="301625" y="1527175"/>
            <a:ext cx="5794375" cy="4572000"/>
          </a:xfrm>
        </p:spPr>
        <p:txBody>
          <a:bodyPr/>
          <a:lstStyle/>
          <a:p>
            <a:pPr marL="182563" indent="0" eaLnBrk="1" hangingPunct="1">
              <a:lnSpc>
                <a:spcPct val="80000"/>
              </a:lnSpc>
              <a:buClr>
                <a:srgbClr val="FF6600"/>
              </a:buClr>
              <a:buFont typeface="Wingdings" pitchFamily="2" charset="2"/>
              <a:buChar char="§"/>
            </a:pPr>
            <a:r>
              <a:rPr lang="en-US" sz="2400" dirty="0" smtClean="0"/>
              <a:t>“</a:t>
            </a:r>
            <a:r>
              <a:rPr lang="en-US" sz="2400" i="1" dirty="0" smtClean="0"/>
              <a:t>Tabula rasa</a:t>
            </a:r>
            <a:r>
              <a:rPr lang="en-US" sz="2400" dirty="0" smtClean="0"/>
              <a:t>” or “blank slate” theory of learning.</a:t>
            </a:r>
          </a:p>
          <a:p>
            <a:pPr marL="182563" indent="0" eaLnBrk="1" hangingPunct="1">
              <a:lnSpc>
                <a:spcPct val="80000"/>
              </a:lnSpc>
              <a:buClr>
                <a:srgbClr val="FF6600"/>
              </a:buClr>
              <a:buFont typeface="Wingdings" pitchFamily="2" charset="2"/>
              <a:buChar char="§"/>
            </a:pPr>
            <a:endParaRPr lang="en-US" sz="2400" dirty="0" smtClean="0"/>
          </a:p>
          <a:p>
            <a:pPr marL="182563" indent="0" algn="ctr" eaLnBrk="1" hangingPunct="1">
              <a:lnSpc>
                <a:spcPct val="80000"/>
              </a:lnSpc>
              <a:buClr>
                <a:srgbClr val="FF6600"/>
              </a:buClr>
              <a:buFont typeface="Wingdings 2" pitchFamily="18" charset="2"/>
              <a:buNone/>
            </a:pPr>
            <a:r>
              <a:rPr lang="en-US" sz="2000" dirty="0" smtClean="0"/>
              <a:t>“Let us then suppose the mind to be … white paper, void of all characters, without any ideas. How comes it to be furnished? Whence comes it by that vast store, which the busy and boundless fancy of man has painted on it with an almost endless variety? Whence has it all the materials of reason and knowledge? To this I answer, in one word, from experience.  In that all our knowledge is founded; and from that it ultimately derives itself.”</a:t>
            </a:r>
          </a:p>
        </p:txBody>
      </p:sp>
      <p:pic>
        <p:nvPicPr>
          <p:cNvPr id="20484" name="Picture 2" descr="http://www.homodiscens.com/home/ways/logicus/locke/kneller88.jpg"/>
          <p:cNvPicPr>
            <a:picLocks noChangeAspect="1" noChangeArrowheads="1"/>
          </p:cNvPicPr>
          <p:nvPr/>
        </p:nvPicPr>
        <p:blipFill>
          <a:blip r:embed="rId2" cstate="print"/>
          <a:srcRect/>
          <a:stretch>
            <a:fillRect/>
          </a:stretch>
        </p:blipFill>
        <p:spPr bwMode="auto">
          <a:xfrm>
            <a:off x="8153400" y="152400"/>
            <a:ext cx="781050" cy="1149350"/>
          </a:xfrm>
          <a:prstGeom prst="rect">
            <a:avLst/>
          </a:prstGeom>
          <a:noFill/>
          <a:ln w="9525">
            <a:noFill/>
            <a:miter lim="800000"/>
            <a:headEnd/>
            <a:tailEnd/>
          </a:ln>
        </p:spPr>
      </p:pic>
      <p:pic>
        <p:nvPicPr>
          <p:cNvPr id="20485" name="Picture 6" descr="http://www.wakefield.gov.uk/NR/rdonlyres/FCE5E7CA-A0A1-4732-8650-89F190678A83/0/WritingSlateAround1900.jpg"/>
          <p:cNvPicPr>
            <a:picLocks noChangeAspect="1" noChangeArrowheads="1"/>
          </p:cNvPicPr>
          <p:nvPr/>
        </p:nvPicPr>
        <p:blipFill>
          <a:blip r:embed="rId3" cstate="print"/>
          <a:srcRect/>
          <a:stretch>
            <a:fillRect/>
          </a:stretch>
        </p:blipFill>
        <p:spPr bwMode="auto">
          <a:xfrm>
            <a:off x="6096000" y="2133600"/>
            <a:ext cx="28575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smtClean="0"/>
              <a:t>John Locke (1632-1704)</a:t>
            </a:r>
          </a:p>
        </p:txBody>
      </p:sp>
      <p:sp>
        <p:nvSpPr>
          <p:cNvPr id="21507" name="Content Placeholder 2"/>
          <p:cNvSpPr>
            <a:spLocks noGrp="1"/>
          </p:cNvSpPr>
          <p:nvPr>
            <p:ph sz="quarter" idx="1"/>
          </p:nvPr>
        </p:nvSpPr>
        <p:spPr>
          <a:xfrm>
            <a:off x="301625" y="1527175"/>
            <a:ext cx="8504238" cy="4572000"/>
          </a:xfrm>
        </p:spPr>
        <p:txBody>
          <a:bodyPr/>
          <a:lstStyle/>
          <a:p>
            <a:pPr marL="182563" indent="0" eaLnBrk="1" hangingPunct="1">
              <a:lnSpc>
                <a:spcPct val="80000"/>
              </a:lnSpc>
              <a:buClr>
                <a:srgbClr val="FF6600"/>
              </a:buClr>
              <a:buFont typeface="Wingdings" pitchFamily="2" charset="2"/>
              <a:buChar char="§"/>
            </a:pPr>
            <a:r>
              <a:rPr lang="en-US" sz="2800" smtClean="0"/>
              <a:t>Enter world devoid of content but with biologically preformed capacities &amp; processes.</a:t>
            </a:r>
          </a:p>
          <a:p>
            <a:pPr marL="182563" indent="0" eaLnBrk="1" hangingPunct="1">
              <a:lnSpc>
                <a:spcPct val="80000"/>
              </a:lnSpc>
              <a:buClr>
                <a:srgbClr val="FF6600"/>
              </a:buClr>
              <a:buFont typeface="Wingdings" pitchFamily="2" charset="2"/>
              <a:buChar char="§"/>
            </a:pPr>
            <a:r>
              <a:rPr lang="en-US" sz="2800" smtClean="0"/>
              <a:t>Immediately experience environment through senses.</a:t>
            </a:r>
          </a:p>
          <a:p>
            <a:pPr marL="182563" indent="0" eaLnBrk="1" hangingPunct="1">
              <a:lnSpc>
                <a:spcPct val="80000"/>
              </a:lnSpc>
              <a:buClr>
                <a:srgbClr val="FF6600"/>
              </a:buClr>
              <a:buFont typeface="Wingdings" pitchFamily="2" charset="2"/>
              <a:buChar char="§"/>
            </a:pPr>
            <a:r>
              <a:rPr lang="en-US" sz="2800" smtClean="0"/>
              <a:t>“Simple ideas” remembered and built upon by “internal” phenomena (concentration, puzzlement, etc.).</a:t>
            </a:r>
          </a:p>
          <a:p>
            <a:pPr marL="182563" indent="0" eaLnBrk="1" hangingPunct="1">
              <a:lnSpc>
                <a:spcPct val="80000"/>
              </a:lnSpc>
              <a:buClr>
                <a:srgbClr val="FF6600"/>
              </a:buClr>
              <a:buFont typeface="Wingdings" pitchFamily="2" charset="2"/>
              <a:buChar char="§"/>
            </a:pPr>
            <a:r>
              <a:rPr lang="en-US" sz="2800" smtClean="0"/>
              <a:t>Simple ideas not invented; child must have experience to develop &amp; all complex ideas trace back to combinations of simple ideas.</a:t>
            </a:r>
          </a:p>
          <a:p>
            <a:pPr marL="182563" indent="0" eaLnBrk="1" hangingPunct="1">
              <a:lnSpc>
                <a:spcPct val="80000"/>
              </a:lnSpc>
              <a:buClr>
                <a:srgbClr val="FF6600"/>
              </a:buClr>
              <a:buFont typeface="Wingdings" pitchFamily="2" charset="2"/>
              <a:buChar char="§"/>
            </a:pPr>
            <a:r>
              <a:rPr lang="en-US" sz="2800" smtClean="0"/>
              <a:t>Learner still passive; experience happens to learner rather than learner engaging in it, even perhaps creating it.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473075"/>
            <a:ext cx="8153400" cy="652463"/>
          </a:xfrm>
        </p:spPr>
        <p:txBody>
          <a:bodyPr/>
          <a:lstStyle/>
          <a:p>
            <a:r>
              <a:rPr lang="en-US" smtClean="0"/>
              <a:t>Learning Theory</a:t>
            </a:r>
          </a:p>
        </p:txBody>
      </p:sp>
      <p:sp>
        <p:nvSpPr>
          <p:cNvPr id="19459" name="Rectangle 3"/>
          <p:cNvSpPr>
            <a:spLocks noGrp="1" noChangeArrowheads="1"/>
          </p:cNvSpPr>
          <p:nvPr>
            <p:ph type="body" idx="1"/>
          </p:nvPr>
        </p:nvSpPr>
        <p:spPr>
          <a:xfrm>
            <a:off x="323850" y="1190625"/>
            <a:ext cx="8153400" cy="1951038"/>
          </a:xfrm>
        </p:spPr>
        <p:txBody>
          <a:bodyPr/>
          <a:lstStyle/>
          <a:p>
            <a:pPr>
              <a:buFont typeface="Wingdings" pitchFamily="2" charset="2"/>
              <a:buNone/>
            </a:pPr>
            <a:r>
              <a:rPr lang="en-US" smtClean="0"/>
              <a:t>Q: How do people learn?</a:t>
            </a:r>
          </a:p>
          <a:p>
            <a:pPr>
              <a:buFont typeface="Wingdings" pitchFamily="2" charset="2"/>
              <a:buNone/>
            </a:pPr>
            <a:r>
              <a:rPr lang="en-US" smtClean="0"/>
              <a:t>A: Nobody really knows.</a:t>
            </a:r>
          </a:p>
          <a:p>
            <a:pPr>
              <a:buFont typeface="Wingdings" pitchFamily="2" charset="2"/>
              <a:buNone/>
            </a:pPr>
            <a:r>
              <a:rPr lang="en-US" smtClean="0"/>
              <a:t>But there are 6 main theories:</a:t>
            </a:r>
          </a:p>
        </p:txBody>
      </p:sp>
      <p:sp>
        <p:nvSpPr>
          <p:cNvPr id="22532" name="Rectangle 6"/>
          <p:cNvSpPr>
            <a:spLocks noChangeArrowheads="1"/>
          </p:cNvSpPr>
          <p:nvPr/>
        </p:nvSpPr>
        <p:spPr bwMode="auto">
          <a:xfrm>
            <a:off x="1403350" y="4149725"/>
            <a:ext cx="8229600" cy="4530725"/>
          </a:xfrm>
          <a:prstGeom prst="rect">
            <a:avLst/>
          </a:prstGeom>
          <a:noFill/>
          <a:ln w="9525">
            <a:noFill/>
            <a:miter lim="800000"/>
            <a:headEnd/>
            <a:tailEnd/>
          </a:ln>
        </p:spPr>
        <p:txBody>
          <a:bodyPr/>
          <a:lstStyle/>
          <a:p>
            <a:pPr marL="342900" indent="-342900">
              <a:spcBef>
                <a:spcPct val="20000"/>
              </a:spcBef>
              <a:buClr>
                <a:schemeClr val="accent2"/>
              </a:buClr>
              <a:buSzPct val="75000"/>
              <a:buFont typeface="Wingdings" pitchFamily="2" charset="2"/>
              <a:buChar char="n"/>
            </a:pPr>
            <a:endParaRPr lang="en-US" sz="3100"/>
          </a:p>
        </p:txBody>
      </p:sp>
      <p:sp>
        <p:nvSpPr>
          <p:cNvPr id="22533" name="Rectangle 7"/>
          <p:cNvSpPr>
            <a:spLocks noChangeArrowheads="1"/>
          </p:cNvSpPr>
          <p:nvPr/>
        </p:nvSpPr>
        <p:spPr bwMode="auto">
          <a:xfrm>
            <a:off x="1331913" y="2924175"/>
            <a:ext cx="5761037" cy="3113088"/>
          </a:xfrm>
          <a:prstGeom prst="rect">
            <a:avLst/>
          </a:prstGeom>
          <a:noFill/>
          <a:ln w="9525">
            <a:noFill/>
            <a:miter lim="800000"/>
            <a:headEnd/>
            <a:tailEnd/>
          </a:ln>
        </p:spPr>
        <p:txBody>
          <a:bodyPr>
            <a:spAutoFit/>
          </a:bodyPr>
          <a:lstStyle/>
          <a:p>
            <a:r>
              <a:rPr lang="en-US"/>
              <a:t>Behaviorism</a:t>
            </a:r>
          </a:p>
          <a:p>
            <a:endParaRPr lang="en-US"/>
          </a:p>
          <a:p>
            <a:r>
              <a:rPr lang="en-US"/>
              <a:t>Cognitivism</a:t>
            </a:r>
          </a:p>
          <a:p>
            <a:endParaRPr lang="en-US"/>
          </a:p>
          <a:p>
            <a:r>
              <a:rPr lang="en-US"/>
              <a:t>Social Learning Theory</a:t>
            </a:r>
          </a:p>
          <a:p>
            <a:endParaRPr lang="en-US"/>
          </a:p>
          <a:p>
            <a:r>
              <a:rPr lang="en-US"/>
              <a:t>Social Constructivism</a:t>
            </a:r>
          </a:p>
          <a:p>
            <a:endParaRPr lang="en-US"/>
          </a:p>
          <a:p>
            <a:r>
              <a:rPr lang="en-US"/>
              <a:t>Multiple Intelligences</a:t>
            </a:r>
          </a:p>
          <a:p>
            <a:endParaRPr lang="en-US"/>
          </a:p>
          <a:p>
            <a:r>
              <a:rPr lang="en-US"/>
              <a:t>Brain-Based Learning</a:t>
            </a: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1118</TotalTime>
  <Words>772</Words>
  <Application>Microsoft Office PowerPoint</Application>
  <PresentationFormat>On-screen Show (4:3)</PresentationFormat>
  <Paragraphs>119</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Consultancy Project Experiential Learning</vt:lpstr>
      <vt:lpstr>Lecture 1</vt:lpstr>
      <vt:lpstr>Definition: Learning is…</vt:lpstr>
      <vt:lpstr>Definitions:  Learning is:</vt:lpstr>
      <vt:lpstr>Some First Principles</vt:lpstr>
      <vt:lpstr>What is Learning?</vt:lpstr>
      <vt:lpstr>Process of Learning</vt:lpstr>
      <vt:lpstr>Products of Learning</vt:lpstr>
      <vt:lpstr>Definition: Theories are…</vt:lpstr>
      <vt:lpstr>So, how do people learn?</vt:lpstr>
      <vt:lpstr>Broad domains of theories</vt:lpstr>
      <vt:lpstr>How did we get to this point?</vt:lpstr>
      <vt:lpstr>Plato (428-347ish B.C.E.)</vt:lpstr>
      <vt:lpstr>Plato’s Allegory of the Cave</vt:lpstr>
      <vt:lpstr>Aristotle (470–399 BCE)</vt:lpstr>
      <vt:lpstr>John Locke (1632-1704)</vt:lpstr>
      <vt:lpstr>John Locke (1632-1704)</vt:lpstr>
      <vt:lpstr>Learning Theory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Based Learning Project</dc:title>
  <dc:creator>DELL</dc:creator>
  <cp:lastModifiedBy>Administrator</cp:lastModifiedBy>
  <cp:revision>53</cp:revision>
  <dcterms:created xsi:type="dcterms:W3CDTF">2014-09-19T03:26:39Z</dcterms:created>
  <dcterms:modified xsi:type="dcterms:W3CDTF">2014-12-25T10:55:54Z</dcterms:modified>
</cp:coreProperties>
</file>