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99FB2-3F60-4E96-B191-A5B8D2E75F42}" type="datetimeFigureOut">
              <a:rPr lang="en-US" smtClean="0"/>
              <a:pPr/>
              <a:t>03/07/2014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EE767-20ED-4356-A0D1-209BF979E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/>
          <a:lstStyle/>
          <a:p>
            <a:pPr eaLnBrk="1" hangingPunct="1"/>
            <a:r>
              <a:rPr lang="en-US" sz="4000" smtClean="0">
                <a:latin typeface="Arial" charset="0"/>
                <a:cs typeface="Arial" charset="0"/>
              </a:rPr>
              <a:t>MGT-519 </a:t>
            </a:r>
            <a:br>
              <a:rPr lang="en-US" sz="4000" smtClean="0">
                <a:latin typeface="Arial" charset="0"/>
                <a:cs typeface="Arial" charset="0"/>
              </a:rPr>
            </a:br>
            <a:r>
              <a:rPr lang="en-US" sz="4000" smtClean="0">
                <a:latin typeface="Arial" charset="0"/>
                <a:cs typeface="Arial" charset="0"/>
              </a:rPr>
              <a:t>STRATEGIC MARKETING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AAMER SIDDIQI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u="sng" dirty="0" smtClean="0"/>
              <a:t>LECTURE 8</a:t>
            </a:r>
            <a:endParaRPr lang="en-U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 u="sng" cap="small" dirty="0" smtClean="0"/>
              <a:t>Summary</a:t>
            </a:r>
            <a:endParaRPr lang="en-US" sz="3200" b="1" u="sng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Marketing’s role in the business</a:t>
            </a:r>
          </a:p>
          <a:p>
            <a:pPr eaLnBrk="1" hangingPunct="1">
              <a:defRPr/>
            </a:pPr>
            <a:r>
              <a:rPr lang="en-US" sz="2400" dirty="0" smtClean="0"/>
              <a:t>Cross-functional issues</a:t>
            </a:r>
          </a:p>
          <a:p>
            <a:pPr eaLnBrk="1" hangingPunct="1">
              <a:defRPr/>
            </a:pPr>
            <a:r>
              <a:rPr lang="en-US" sz="2400" dirty="0" smtClean="0"/>
              <a:t>Customer Satisfaction &amp; feed back</a:t>
            </a:r>
          </a:p>
          <a:p>
            <a:pPr eaLnBrk="1" hangingPunct="1">
              <a:defRPr/>
            </a:pPr>
            <a:r>
              <a:rPr lang="en-US" sz="2400" dirty="0" smtClean="0"/>
              <a:t>Customer Relationship Management</a:t>
            </a:r>
          </a:p>
          <a:p>
            <a:pPr eaLnBrk="1" hangingPunct="1">
              <a:defRPr/>
            </a:pPr>
            <a:r>
              <a:rPr lang="en-US" sz="2400" dirty="0" smtClean="0"/>
              <a:t>Strategic Market planning process</a:t>
            </a:r>
          </a:p>
          <a:p>
            <a:pPr eaLnBrk="1" hangingPunct="1">
              <a:defRPr/>
            </a:pPr>
            <a:r>
              <a:rPr lang="en-US" sz="2400" dirty="0" smtClean="0"/>
              <a:t>Environment and situation research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b="1" u="sng" cap="small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5619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u="sng" dirty="0" smtClean="0"/>
              <a:t>PESTLEDI analysis</a:t>
            </a:r>
            <a:endParaRPr lang="en-US" sz="2800" b="1" u="sng" cap="small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Done before corporate, SBU and PD strategies are determined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Examines the current macro-environment of the company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PESTLEDI analysis; political, economic, socio-cultural, technological, legal, environmental, demographic technological trends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MNCs also study the International aspects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3284538"/>
            <a:ext cx="32289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4450"/>
            <a:ext cx="8229600" cy="7207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dirty="0" smtClean="0"/>
              <a:t>BCG </a:t>
            </a:r>
            <a:r>
              <a:rPr lang="en-US" sz="3200" b="1" u="sng" cap="small" dirty="0" smtClean="0"/>
              <a:t>Matrix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/>
            <a:r>
              <a:rPr lang="en-US" sz="2400" dirty="0" smtClean="0"/>
              <a:t>Boston Consulting Group analysis: A chart created by Bruce Henderson for the Boston Consulting Group in 1968</a:t>
            </a:r>
          </a:p>
          <a:p>
            <a:pPr eaLnBrk="1" hangingPunct="1"/>
            <a:r>
              <a:rPr lang="en-US" sz="2400" dirty="0" smtClean="0"/>
              <a:t>Helps corporations with analyzing their business units or product lines</a:t>
            </a:r>
          </a:p>
          <a:p>
            <a:pPr eaLnBrk="1" hangingPunct="1"/>
            <a:r>
              <a:rPr lang="en-US" sz="2400" dirty="0" smtClean="0"/>
              <a:t>Helps the company allocate resources</a:t>
            </a:r>
          </a:p>
          <a:p>
            <a:pPr eaLnBrk="1" hangingPunct="1"/>
            <a:r>
              <a:rPr lang="en-US" sz="2400" dirty="0" smtClean="0"/>
              <a:t>Used as an analytical tool</a:t>
            </a:r>
          </a:p>
          <a:p>
            <a:pPr lvl="1" eaLnBrk="1" hangingPunct="1"/>
            <a:r>
              <a:rPr lang="en-US" sz="2000" dirty="0" smtClean="0"/>
              <a:t>Brand </a:t>
            </a:r>
            <a:r>
              <a:rPr lang="en-US" sz="2000" dirty="0" smtClean="0"/>
              <a:t>marketing</a:t>
            </a:r>
          </a:p>
          <a:p>
            <a:pPr lvl="1" eaLnBrk="1" hangingPunct="1"/>
            <a:r>
              <a:rPr lang="en-US" sz="2000" dirty="0" smtClean="0"/>
              <a:t>Product </a:t>
            </a:r>
            <a:r>
              <a:rPr lang="en-US" sz="2000" dirty="0" smtClean="0"/>
              <a:t>management</a:t>
            </a:r>
          </a:p>
          <a:p>
            <a:pPr lvl="1" eaLnBrk="1" hangingPunct="1"/>
            <a:r>
              <a:rPr lang="en-US" sz="2000" dirty="0" smtClean="0"/>
              <a:t>Strategic Management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Portfolio </a:t>
            </a:r>
            <a:r>
              <a:rPr lang="en-US" sz="2000" dirty="0" smtClean="0"/>
              <a:t>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179388" y="836613"/>
            <a:ext cx="8785225" cy="5832475"/>
          </a:xfrm>
        </p:spPr>
        <p:txBody>
          <a:bodyPr/>
          <a:lstStyle/>
          <a:p>
            <a:pPr eaLnBrk="1" hangingPunct="1"/>
            <a:r>
              <a:rPr lang="en-US" sz="2400" smtClean="0"/>
              <a:t>Two controlling aspects;</a:t>
            </a:r>
          </a:p>
          <a:p>
            <a:pPr lvl="1" eaLnBrk="1" hangingPunct="1"/>
            <a:r>
              <a:rPr lang="en-US" sz="2000" smtClean="0"/>
              <a:t>Market share (relative to competition) and</a:t>
            </a:r>
          </a:p>
          <a:p>
            <a:pPr lvl="1" eaLnBrk="1" hangingPunct="1"/>
            <a:r>
              <a:rPr lang="en-US" sz="2000" smtClean="0"/>
              <a:t>Market growth </a:t>
            </a:r>
          </a:p>
          <a:p>
            <a:pPr eaLnBrk="1" hangingPunct="1"/>
            <a:r>
              <a:rPr lang="en-US" sz="2400" smtClean="0"/>
              <a:t>Market share- serves as a measure of SBU strength in the market, plotted on the horizontal axis </a:t>
            </a:r>
          </a:p>
          <a:p>
            <a:pPr eaLnBrk="1" hangingPunct="1"/>
            <a:r>
              <a:rPr lang="en-US" sz="2400" smtClean="0"/>
              <a:t>Market growth rate- measure of market attractiveness, plotted on the vertical axis</a:t>
            </a:r>
          </a:p>
          <a:p>
            <a:pPr eaLnBrk="1" hangingPunct="1"/>
            <a:endParaRPr lang="en-US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6207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dirty="0" smtClean="0"/>
              <a:t>BCG </a:t>
            </a:r>
            <a:r>
              <a:rPr lang="en-US" sz="3200" b="1" u="sng" cap="small" dirty="0" smtClean="0"/>
              <a:t>Matrix (Cont’d)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525" y="3573463"/>
            <a:ext cx="4464050" cy="313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50" y="620713"/>
            <a:ext cx="8928100" cy="6048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Stars - H</a:t>
            </a:r>
            <a:r>
              <a:rPr lang="en-US" sz="2400" dirty="0" smtClean="0"/>
              <a:t>igh growth businesses or products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Relatively strong compared with the competition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Often they need heavy investment to sustain their growth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Eventually their growth will slow and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Relative market share, will become cash cows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Cash Cows </a:t>
            </a:r>
            <a:r>
              <a:rPr lang="en-US" sz="2400" dirty="0" smtClean="0"/>
              <a:t>- Low-growth businesses or products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Relatively high market share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Mature, successful businesses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Little need for investment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Need to be managed for continued profit for strong cash flows needed by the company </a:t>
            </a:r>
            <a:r>
              <a:rPr lang="en-US" sz="2400" dirty="0" err="1" smtClean="0"/>
              <a:t>forStars</a:t>
            </a: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5762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dirty="0" smtClean="0"/>
              <a:t>BCG </a:t>
            </a:r>
            <a:r>
              <a:rPr lang="en-US" sz="3200" b="1" u="sng" cap="small" dirty="0" smtClean="0"/>
              <a:t>Matrix (Cont’d)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eaLnBrk="1" hangingPunct="1"/>
            <a:r>
              <a:rPr lang="en-US" sz="2600" b="1" smtClean="0"/>
              <a:t>Question marks </a:t>
            </a:r>
            <a:r>
              <a:rPr lang="en-US" sz="2600" smtClean="0"/>
              <a:t>- Businesses or products with low market share </a:t>
            </a:r>
          </a:p>
          <a:p>
            <a:pPr eaLnBrk="1" hangingPunct="1"/>
            <a:r>
              <a:rPr lang="en-US" sz="2600" smtClean="0"/>
              <a:t>operate in higher growth markets. </a:t>
            </a:r>
          </a:p>
          <a:p>
            <a:pPr eaLnBrk="1" hangingPunct="1"/>
            <a:r>
              <a:rPr lang="en-US" sz="2600" smtClean="0"/>
              <a:t>They have potential </a:t>
            </a:r>
          </a:p>
          <a:p>
            <a:pPr eaLnBrk="1" hangingPunct="1"/>
            <a:r>
              <a:rPr lang="en-US" sz="2600" smtClean="0"/>
              <a:t>Require substantial investment in order to grow market share at the expense of more powerful competitors</a:t>
            </a:r>
          </a:p>
          <a:p>
            <a:pPr eaLnBrk="1" hangingPunct="1"/>
            <a:r>
              <a:rPr lang="en-US" sz="2600" smtClean="0"/>
              <a:t>Management careful about "question marks" - which ones should they invest in?</a:t>
            </a:r>
          </a:p>
          <a:p>
            <a:pPr eaLnBrk="1" hangingPunct="1"/>
            <a:r>
              <a:rPr lang="en-US" sz="2600" smtClean="0"/>
              <a:t>Which ones should they allow to fail or shrink?</a:t>
            </a:r>
          </a:p>
          <a:p>
            <a:pPr eaLnBrk="1" hangingPunct="1"/>
            <a:endParaRPr lang="en-US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5492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dirty="0" smtClean="0"/>
              <a:t>BCG </a:t>
            </a:r>
            <a:r>
              <a:rPr lang="en-US" sz="3200" b="1" u="sng" cap="small" dirty="0" smtClean="0"/>
              <a:t>Matrix (Cont’d)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Dogs </a:t>
            </a:r>
            <a:r>
              <a:rPr lang="en-US" sz="2400" dirty="0" smtClean="0"/>
              <a:t>- businesses or products that have low share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In unattractive, low-growth markets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Dogs may generate enough cash to break-even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Rarely, if ever, worth investing in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Four possible strategies for each SBU: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1. </a:t>
            </a:r>
            <a:r>
              <a:rPr lang="en-US" sz="2400" b="1" i="1" dirty="0" smtClean="0"/>
              <a:t>Build Share: C</a:t>
            </a:r>
            <a:r>
              <a:rPr lang="en-US" sz="2400" dirty="0" smtClean="0"/>
              <a:t>ompany can invest to increase market share (for example turning a "question mark" into a star)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2. </a:t>
            </a:r>
            <a:r>
              <a:rPr lang="en-US" sz="2400" b="1" i="1" dirty="0" smtClean="0"/>
              <a:t>Hold: </a:t>
            </a:r>
            <a:r>
              <a:rPr lang="en-US" sz="2400" i="1" dirty="0" smtClean="0"/>
              <a:t>Th</a:t>
            </a:r>
            <a:r>
              <a:rPr lang="en-US" sz="2400" dirty="0" smtClean="0"/>
              <a:t>e company invests just enough to keep the SBU in its present position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26988"/>
            <a:ext cx="8229600" cy="72548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dirty="0" smtClean="0"/>
              <a:t>BCG </a:t>
            </a:r>
            <a:r>
              <a:rPr lang="en-US" sz="3200" b="1" u="sng" cap="small" dirty="0" smtClean="0"/>
              <a:t>Matrix (Cont’d)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2181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3. </a:t>
            </a:r>
            <a:r>
              <a:rPr lang="en-US" sz="2400" b="1" i="1" dirty="0" smtClean="0"/>
              <a:t>Harvest: </a:t>
            </a:r>
            <a:r>
              <a:rPr lang="en-US" sz="2400" i="1" dirty="0" smtClean="0"/>
              <a:t>C</a:t>
            </a:r>
            <a:r>
              <a:rPr lang="en-US" sz="2400" dirty="0" smtClean="0"/>
              <a:t>ompany reduces the amount of investment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In order to </a:t>
            </a:r>
            <a:r>
              <a:rPr lang="en-US" sz="2400" dirty="0" err="1" smtClean="0"/>
              <a:t>maximise</a:t>
            </a:r>
            <a:r>
              <a:rPr lang="en-US" sz="2400" dirty="0" smtClean="0"/>
              <a:t> the short-term cash flows and profits from the SBU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This may have the effect of turning Stars into Cash Cows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4. </a:t>
            </a:r>
            <a:r>
              <a:rPr lang="en-US" sz="2400" b="1" i="1" dirty="0" smtClean="0"/>
              <a:t>Divest: </a:t>
            </a:r>
            <a:r>
              <a:rPr lang="en-US" sz="2400" i="1" dirty="0" smtClean="0"/>
              <a:t>T</a:t>
            </a:r>
            <a:r>
              <a:rPr lang="en-US" sz="2400" dirty="0" smtClean="0"/>
              <a:t>he company can divest the SBU by phasing it out or selling it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To use the resources elsewhere (e.g. investing in the more promising "question marks").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6540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dirty="0" smtClean="0"/>
              <a:t>BCG </a:t>
            </a:r>
            <a:r>
              <a:rPr lang="en-US" sz="3200" b="1" u="sng" cap="small" dirty="0" smtClean="0"/>
              <a:t>Matrix (Cont’d)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50" y="692150"/>
            <a:ext cx="8928100" cy="5905500"/>
          </a:xfrm>
        </p:spPr>
        <p:txBody>
          <a:bodyPr rtlCol="0">
            <a:normAutofit fontScale="3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7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7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7400" dirty="0" smtClean="0"/>
              <a:t>The GE/McKinsey Matrix developed in the 1970s by McKinsey &amp; Co.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7400" dirty="0" smtClean="0"/>
              <a:t>Tool to screen General Electric’s large portfolio of SBUs.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7400" dirty="0" smtClean="0"/>
              <a:t>The idea behind the matrix; GE Business Screen or GE Strategic Planning Grid) is to evaluate businesses along two composite dimensions: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200" dirty="0" smtClean="0"/>
              <a:t>industry attractiveness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6200" dirty="0" smtClean="0"/>
              <a:t>industry strength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72390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cap="small" dirty="0" smtClean="0"/>
              <a:t>GE/McKinsey</a:t>
            </a:r>
            <a:r>
              <a:rPr lang="en-US" sz="3200" b="1" u="sng" dirty="0" smtClean="0"/>
              <a:t> </a:t>
            </a:r>
            <a:r>
              <a:rPr lang="en-US" sz="3200" b="1" u="sng" cap="small" dirty="0" smtClean="0"/>
              <a:t>Matrix (Cont’d)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692150"/>
            <a:ext cx="387667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BCG approach Improved in two ways: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1) it utilizes more comprehensive axes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2) it consists of nine-cells rather than four, allowing for greater precision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Overcomes disadvantages of the BCG Box as follows: -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Firstly, </a:t>
            </a:r>
            <a:r>
              <a:rPr lang="en-US" sz="2400" b="1" dirty="0" smtClean="0"/>
              <a:t>market attractiveness </a:t>
            </a:r>
            <a:r>
              <a:rPr lang="en-US" sz="2400" dirty="0" smtClean="0"/>
              <a:t>replaces </a:t>
            </a:r>
            <a:r>
              <a:rPr lang="en-US" sz="2400" b="1" dirty="0" smtClean="0"/>
              <a:t>market growth </a:t>
            </a:r>
            <a:r>
              <a:rPr lang="en-US" sz="2400" dirty="0" smtClean="0"/>
              <a:t>as the dimension of industry attractiveness, and includes a broader range of factors other than just the market growth rate. The key factors in this measure are;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- Market Size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- Market growth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- Market profitability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- Pricing trends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72390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cap="small" dirty="0" smtClean="0"/>
              <a:t>GE/McKinsey</a:t>
            </a:r>
            <a:r>
              <a:rPr lang="en-US" sz="3200" b="1" u="sng" dirty="0" smtClean="0"/>
              <a:t> </a:t>
            </a:r>
            <a:r>
              <a:rPr lang="en-US" sz="3200" b="1" u="sng" cap="small" dirty="0" smtClean="0"/>
              <a:t>Matrix (Cont’d)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- Competitive intensity / rivalry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- Overall risk of returns in the industry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- Opportunity to differentiate products and services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/>
              <a:t>- Segmentation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sz="2400" dirty="0" smtClean="0"/>
              <a:t>Distribution structure (e.g. retail, direct, wholesale)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Secondly, </a:t>
            </a:r>
            <a:r>
              <a:rPr lang="en-US" sz="2400" b="1" dirty="0" smtClean="0"/>
              <a:t>competitive strength </a:t>
            </a:r>
            <a:r>
              <a:rPr lang="en-US" sz="2400" dirty="0" smtClean="0"/>
              <a:t>replaces </a:t>
            </a:r>
            <a:r>
              <a:rPr lang="en-US" sz="2400" b="1" dirty="0" smtClean="0"/>
              <a:t>market share </a:t>
            </a:r>
            <a:r>
              <a:rPr lang="en-US" sz="2400" dirty="0" smtClean="0"/>
              <a:t>as the dimension by which the competitive position of each SBU is assessed. The key factors in this measure are</a:t>
            </a:r>
          </a:p>
          <a:p>
            <a:pPr marL="40005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/>
              <a:t>- Strength of assets and competencies</a:t>
            </a:r>
          </a:p>
          <a:p>
            <a:pPr marL="40005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/>
              <a:t>- Relative brand strength</a:t>
            </a:r>
          </a:p>
          <a:p>
            <a:pPr marL="40005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/>
              <a:t>- Market share</a:t>
            </a:r>
          </a:p>
          <a:p>
            <a:pPr marL="40005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 smtClean="0"/>
              <a:t>- Customer loyalty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6334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cap="small" dirty="0" smtClean="0"/>
              <a:t>GE/McKinsey</a:t>
            </a:r>
            <a:r>
              <a:rPr lang="en-US" sz="3200" b="1" u="sng" dirty="0" smtClean="0"/>
              <a:t> </a:t>
            </a:r>
            <a:r>
              <a:rPr lang="en-US" sz="3200" b="1" u="sng" cap="small" dirty="0" smtClean="0"/>
              <a:t>Matrix (Cont’d)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23850" y="549275"/>
            <a:ext cx="8569325" cy="5576888"/>
          </a:xfrm>
        </p:spPr>
        <p:txBody>
          <a:bodyPr/>
          <a:lstStyle/>
          <a:p>
            <a:pPr marL="400050" lvl="1" indent="0" eaLnBrk="1" hangingPunct="1">
              <a:buFont typeface="Arial" charset="0"/>
              <a:buNone/>
            </a:pPr>
            <a:r>
              <a:rPr lang="en-US" sz="2000" smtClean="0"/>
              <a:t>- Relative cost position (cost structure compared with competitors)</a:t>
            </a:r>
          </a:p>
          <a:p>
            <a:pPr marL="400050" lvl="1" indent="0" eaLnBrk="1" hangingPunct="1">
              <a:buFont typeface="Arial" charset="0"/>
              <a:buNone/>
            </a:pPr>
            <a:r>
              <a:rPr lang="en-US" sz="2000" smtClean="0"/>
              <a:t>- Distribution strength</a:t>
            </a:r>
          </a:p>
          <a:p>
            <a:pPr marL="400050" lvl="1" indent="0" eaLnBrk="1" hangingPunct="1">
              <a:buFont typeface="Arial" charset="0"/>
              <a:buNone/>
            </a:pPr>
            <a:r>
              <a:rPr lang="en-US" sz="2000" smtClean="0"/>
              <a:t>- Record of technological or other innovation</a:t>
            </a:r>
          </a:p>
          <a:p>
            <a:pPr marL="400050" lvl="1" indent="0" eaLnBrk="1" hangingPunct="1">
              <a:buFont typeface="Arial" charset="0"/>
              <a:buNone/>
            </a:pPr>
            <a:r>
              <a:rPr lang="en-US" sz="2000" smtClean="0"/>
              <a:t>- Access to financial and other investment resources</a:t>
            </a:r>
          </a:p>
          <a:p>
            <a:pPr eaLnBrk="1" hangingPunct="1"/>
            <a:endParaRPr lang="en-US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488951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u="sng" cap="small" dirty="0" smtClean="0"/>
              <a:t>GE/McKinsey</a:t>
            </a:r>
            <a:r>
              <a:rPr lang="en-US" sz="3200" b="1" u="sng" dirty="0" smtClean="0"/>
              <a:t> </a:t>
            </a:r>
            <a:r>
              <a:rPr lang="en-US" sz="3200" b="1" u="sng" cap="small" dirty="0" smtClean="0"/>
              <a:t>Matrix (Cont’d)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 u="sng" cap="small" dirty="0" smtClean="0"/>
              <a:t>Summary</a:t>
            </a:r>
            <a:endParaRPr lang="en-US" sz="3200" b="1" u="sng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Marketing’s role in the business</a:t>
            </a:r>
          </a:p>
          <a:p>
            <a:pPr eaLnBrk="1" hangingPunct="1">
              <a:defRPr/>
            </a:pPr>
            <a:r>
              <a:rPr lang="en-US" sz="2400" dirty="0" smtClean="0"/>
              <a:t>Cross-functional issues</a:t>
            </a:r>
          </a:p>
          <a:p>
            <a:pPr eaLnBrk="1" hangingPunct="1">
              <a:defRPr/>
            </a:pPr>
            <a:r>
              <a:rPr lang="en-US" sz="2400" dirty="0" smtClean="0"/>
              <a:t>Customer Satisfaction &amp; feed back</a:t>
            </a:r>
          </a:p>
          <a:p>
            <a:pPr eaLnBrk="1" hangingPunct="1">
              <a:defRPr/>
            </a:pPr>
            <a:r>
              <a:rPr lang="en-US" sz="2400" dirty="0" smtClean="0"/>
              <a:t>Customer Relationship Management</a:t>
            </a:r>
          </a:p>
          <a:p>
            <a:pPr eaLnBrk="1" hangingPunct="1">
              <a:defRPr/>
            </a:pPr>
            <a:r>
              <a:rPr lang="en-US" sz="2400" dirty="0" smtClean="0"/>
              <a:t>Strategic Market planning process</a:t>
            </a:r>
          </a:p>
          <a:p>
            <a:pPr eaLnBrk="1" hangingPunct="1">
              <a:defRPr/>
            </a:pPr>
            <a:r>
              <a:rPr lang="en-US" sz="2400" dirty="0" smtClean="0"/>
              <a:t>Environment and situation research</a:t>
            </a:r>
          </a:p>
          <a:p>
            <a:pPr eaLnBrk="1" hangingPunct="1">
              <a:defRPr/>
            </a:pPr>
            <a:r>
              <a:rPr lang="en-US" sz="2400" dirty="0" smtClean="0"/>
              <a:t>PESTLEDI analysis; political, economic, socio-cultural, technological, legal, environmental, demographic technological trends</a:t>
            </a:r>
          </a:p>
          <a:p>
            <a:pPr eaLnBrk="1" hangingPunct="1">
              <a:defRPr/>
            </a:pPr>
            <a:endParaRPr lang="en-US" b="1" u="sng" cap="small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BCG Matrix</a:t>
            </a:r>
          </a:p>
          <a:p>
            <a:pPr eaLnBrk="1" hangingPunct="1"/>
            <a:r>
              <a:rPr lang="en-US" sz="2400" smtClean="0"/>
              <a:t>GE/McKinsey Matrix</a:t>
            </a:r>
          </a:p>
          <a:p>
            <a:pPr eaLnBrk="1" hangingPunct="1"/>
            <a:endParaRPr lang="en-US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 u="sng" cap="small" dirty="0" smtClean="0"/>
              <a:t>Summary</a:t>
            </a:r>
            <a:endParaRPr lang="en-US" sz="3200" b="1" u="sng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r>
              <a:rPr lang="en-US" smtClean="0"/>
              <a:t>THANKYOU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779</Words>
  <Application>Microsoft Office PowerPoint</Application>
  <PresentationFormat>On-screen Show (4:3)</PresentationFormat>
  <Paragraphs>141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MGT-519  STRATEGIC MARKETING</vt:lpstr>
      <vt:lpstr>Slide 2</vt:lpstr>
      <vt:lpstr>Summary</vt:lpstr>
      <vt:lpstr>PESTLEDI analysis</vt:lpstr>
      <vt:lpstr>BCG Matrix</vt:lpstr>
      <vt:lpstr>BCG Matrix (Cont’d)</vt:lpstr>
      <vt:lpstr>BCG Matrix (Cont’d)</vt:lpstr>
      <vt:lpstr>BCG Matrix (Cont’d)</vt:lpstr>
      <vt:lpstr>BCG Matrix (Cont’d)</vt:lpstr>
      <vt:lpstr>BCG Matrix (Cont’d)</vt:lpstr>
      <vt:lpstr>GE/McKinsey Matrix (Cont’d)</vt:lpstr>
      <vt:lpstr>GE/McKinsey Matrix (Cont’d)</vt:lpstr>
      <vt:lpstr>GE/McKinsey Matrix (Cont’d)</vt:lpstr>
      <vt:lpstr>GE/McKinsey Matrix (Cont’d)</vt:lpstr>
      <vt:lpstr>Summary</vt:lpstr>
      <vt:lpstr>Summary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MGT-519  STRATEGIC MARKETING</dc:title>
  <dc:creator>NTS</dc:creator>
  <cp:lastModifiedBy>NTS</cp:lastModifiedBy>
  <cp:revision>2</cp:revision>
  <dcterms:created xsi:type="dcterms:W3CDTF">2014-07-03T09:45:22Z</dcterms:created>
  <dcterms:modified xsi:type="dcterms:W3CDTF">2014-07-03T12:21:44Z</dcterms:modified>
</cp:coreProperties>
</file>