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73"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14EB609-B7F8-47D2-8C4E-621D3BE9C6B0}"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D59B07-51AB-4A88-93B2-84E99E792AB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4EB609-B7F8-47D2-8C4E-621D3BE9C6B0}"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D59B07-51AB-4A88-93B2-84E99E792AB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4EB609-B7F8-47D2-8C4E-621D3BE9C6B0}"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D59B07-51AB-4A88-93B2-84E99E792AB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14EB609-B7F8-47D2-8C4E-621D3BE9C6B0}" type="datetimeFigureOut">
              <a:rPr lang="en-US" smtClean="0"/>
              <a:pPr/>
              <a:t>03/07/2014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D59B07-51AB-4A88-93B2-84E99E792AB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4EB609-B7F8-47D2-8C4E-621D3BE9C6B0}" type="datetimeFigureOut">
              <a:rPr lang="en-US" smtClean="0"/>
              <a:pPr/>
              <a:t>03/07/2014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D59B07-51AB-4A88-93B2-84E99E792AB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4EB609-B7F8-47D2-8C4E-621D3BE9C6B0}" type="datetimeFigureOut">
              <a:rPr lang="en-US" smtClean="0"/>
              <a:pPr/>
              <a:t>03/07/2014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D59B07-51AB-4A88-93B2-84E99E792AB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4EB609-B7F8-47D2-8C4E-621D3BE9C6B0}" type="datetimeFigureOut">
              <a:rPr lang="en-US" smtClean="0"/>
              <a:pPr/>
              <a:t>03/07/2014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D59B07-51AB-4A88-93B2-84E99E792AB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4EB609-B7F8-47D2-8C4E-621D3BE9C6B0}" type="datetimeFigureOut">
              <a:rPr lang="en-US" smtClean="0"/>
              <a:pPr/>
              <a:t>03/07/2014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D59B07-51AB-4A88-93B2-84E99E792AB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4EB609-B7F8-47D2-8C4E-621D3BE9C6B0}" type="datetimeFigureOut">
              <a:rPr lang="en-US" smtClean="0"/>
              <a:pPr/>
              <a:t>03/07/2014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D59B07-51AB-4A88-93B2-84E99E792AB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4EB609-B7F8-47D2-8C4E-621D3BE9C6B0}"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D59B07-51AB-4A88-93B2-84E99E792AB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4EB609-B7F8-47D2-8C4E-621D3BE9C6B0}" type="datetimeFigureOut">
              <a:rPr lang="en-US" smtClean="0"/>
              <a:pPr/>
              <a:t>03/07/2014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D59B07-51AB-4A88-93B2-84E99E792AB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4EB609-B7F8-47D2-8C4E-621D3BE9C6B0}" type="datetimeFigureOut">
              <a:rPr lang="en-US" smtClean="0"/>
              <a:pPr/>
              <a:t>03/07/2014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D59B07-51AB-4A88-93B2-84E99E792AB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2190750"/>
            <a:ext cx="7772400" cy="2381250"/>
          </a:xfrm>
        </p:spPr>
        <p:txBody>
          <a:bodyPr/>
          <a:lstStyle/>
          <a:p>
            <a:pPr eaLnBrk="1" hangingPunct="1"/>
            <a:r>
              <a:rPr lang="en-US" sz="4000" smtClean="0">
                <a:latin typeface="Arial" charset="0"/>
                <a:cs typeface="Arial" charset="0"/>
              </a:rPr>
              <a:t>MGT-519 </a:t>
            </a:r>
            <a:br>
              <a:rPr lang="en-US" sz="4000" smtClean="0">
                <a:latin typeface="Arial" charset="0"/>
                <a:cs typeface="Arial" charset="0"/>
              </a:rPr>
            </a:br>
            <a:r>
              <a:rPr lang="en-US" sz="4000" smtClean="0">
                <a:latin typeface="Arial" charset="0"/>
                <a:cs typeface="Arial" charset="0"/>
              </a:rPr>
              <a:t>STRATEGIC MARKETING</a:t>
            </a:r>
          </a:p>
        </p:txBody>
      </p:sp>
      <p:sp>
        <p:nvSpPr>
          <p:cNvPr id="3" name="Subtitle 2"/>
          <p:cNvSpPr>
            <a:spLocks noGrp="1"/>
          </p:cNvSpPr>
          <p:nvPr>
            <p:ph type="subTitle" idx="1"/>
          </p:nvPr>
        </p:nvSpPr>
        <p:spPr>
          <a:xfrm>
            <a:off x="1752600" y="4648200"/>
            <a:ext cx="6400800" cy="762000"/>
          </a:xfrm>
        </p:spPr>
        <p:txBody>
          <a:bodyPr rtlCol="0">
            <a:normAutofit/>
          </a:bodyPr>
          <a:lstStyle/>
          <a:p>
            <a:pPr algn="r" eaLnBrk="1" fontAlgn="auto" hangingPunct="1">
              <a:spcAft>
                <a:spcPts val="0"/>
              </a:spcAft>
              <a:buFont typeface="Arial" pitchFamily="34" charset="0"/>
              <a:buNone/>
              <a:defRPr/>
            </a:pPr>
            <a:r>
              <a:rPr lang="en-US" dirty="0" smtClean="0">
                <a:solidFill>
                  <a:schemeClr val="tx2">
                    <a:lumMod val="75000"/>
                  </a:schemeClr>
                </a:solidFill>
              </a:rPr>
              <a:t>AAMER SIDDIQI</a:t>
            </a:r>
            <a:endParaRPr lang="en-US"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525963"/>
          </a:xfrm>
        </p:spPr>
        <p:txBody>
          <a:bodyPr/>
          <a:lstStyle/>
          <a:p>
            <a:pPr algn="ctr">
              <a:buNone/>
            </a:pPr>
            <a:endParaRPr lang="en-US" dirty="0" smtClean="0"/>
          </a:p>
          <a:p>
            <a:pPr algn="ctr">
              <a:buNone/>
            </a:pPr>
            <a:endParaRPr lang="en-US" dirty="0" smtClean="0"/>
          </a:p>
          <a:p>
            <a:pPr algn="ctr">
              <a:buNone/>
            </a:pPr>
            <a:endParaRPr lang="en-US" dirty="0" smtClean="0"/>
          </a:p>
          <a:p>
            <a:pPr algn="ctr">
              <a:buNone/>
            </a:pPr>
            <a:r>
              <a:rPr lang="en-US" b="1" u="sng" dirty="0" smtClean="0"/>
              <a:t>LECTURE 6</a:t>
            </a:r>
            <a:endParaRPr lang="en-US" b="1" u="sng"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Content Placeholder 2"/>
          <p:cNvSpPr>
            <a:spLocks noGrp="1"/>
          </p:cNvSpPr>
          <p:nvPr>
            <p:ph idx="1"/>
          </p:nvPr>
        </p:nvSpPr>
        <p:spPr>
          <a:xfrm>
            <a:off x="457200" y="981075"/>
            <a:ext cx="8229600" cy="5145088"/>
          </a:xfrm>
        </p:spPr>
        <p:txBody>
          <a:bodyPr/>
          <a:lstStyle/>
          <a:p>
            <a:pPr eaLnBrk="1" hangingPunct="1"/>
            <a:endParaRPr lang="en-US" sz="2400" smtClean="0"/>
          </a:p>
          <a:p>
            <a:pPr eaLnBrk="1" hangingPunct="1"/>
            <a:endParaRPr lang="en-US" sz="2400" smtClean="0"/>
          </a:p>
          <a:p>
            <a:pPr eaLnBrk="1" hangingPunct="1"/>
            <a:endParaRPr lang="en-US" sz="2400" smtClean="0"/>
          </a:p>
          <a:p>
            <a:pPr eaLnBrk="1" hangingPunct="1"/>
            <a:endParaRPr lang="en-US" sz="2400" smtClean="0"/>
          </a:p>
          <a:p>
            <a:pPr eaLnBrk="1" hangingPunct="1"/>
            <a:endParaRPr lang="en-US" sz="2400" smtClean="0"/>
          </a:p>
          <a:p>
            <a:pPr eaLnBrk="1" hangingPunct="1"/>
            <a:endParaRPr lang="en-US" sz="2400" smtClean="0"/>
          </a:p>
          <a:p>
            <a:pPr eaLnBrk="1" hangingPunct="1"/>
            <a:r>
              <a:rPr lang="en-US" sz="2400" smtClean="0"/>
              <a:t>TPO consists of four levels </a:t>
            </a:r>
          </a:p>
          <a:p>
            <a:pPr marL="857250" lvl="1" indent="-457200" eaLnBrk="1" hangingPunct="1">
              <a:buFont typeface="Calibri" pitchFamily="34" charset="0"/>
              <a:buAutoNum type="arabicPeriod"/>
            </a:pPr>
            <a:r>
              <a:rPr lang="en-US" sz="2000" smtClean="0"/>
              <a:t>The Core</a:t>
            </a:r>
          </a:p>
          <a:p>
            <a:pPr marL="857250" lvl="1" indent="-457200" eaLnBrk="1" hangingPunct="1">
              <a:buFont typeface="Calibri" pitchFamily="34" charset="0"/>
              <a:buAutoNum type="arabicPeriod"/>
            </a:pPr>
            <a:r>
              <a:rPr lang="en-US" sz="2000" smtClean="0"/>
              <a:t>The Basic product </a:t>
            </a:r>
          </a:p>
          <a:p>
            <a:pPr marL="857250" lvl="1" indent="-457200" eaLnBrk="1" hangingPunct="1">
              <a:buFont typeface="Calibri" pitchFamily="34" charset="0"/>
              <a:buAutoNum type="arabicPeriod"/>
            </a:pPr>
            <a:r>
              <a:rPr lang="en-US" sz="2000" smtClean="0"/>
              <a:t>The Augmented product</a:t>
            </a:r>
          </a:p>
          <a:p>
            <a:pPr marL="857250" lvl="1" indent="-457200" eaLnBrk="1" hangingPunct="1">
              <a:buFont typeface="Calibri" pitchFamily="34" charset="0"/>
              <a:buAutoNum type="arabicPeriod"/>
            </a:pPr>
            <a:r>
              <a:rPr lang="en-US" sz="2000" smtClean="0"/>
              <a:t>The Perceived product</a:t>
            </a:r>
          </a:p>
          <a:p>
            <a:pPr eaLnBrk="1" hangingPunct="1"/>
            <a:endParaRPr lang="en-US" sz="2400" smtClean="0"/>
          </a:p>
          <a:p>
            <a:pPr eaLnBrk="1" hangingPunct="1"/>
            <a:endParaRPr lang="en-US" sz="2400" smtClean="0"/>
          </a:p>
        </p:txBody>
      </p:sp>
      <p:sp>
        <p:nvSpPr>
          <p:cNvPr id="4" name="Title 1"/>
          <p:cNvSpPr>
            <a:spLocks noGrp="1"/>
          </p:cNvSpPr>
          <p:nvPr>
            <p:ph type="title"/>
          </p:nvPr>
        </p:nvSpPr>
        <p:spPr>
          <a:xfrm>
            <a:off x="457200" y="274638"/>
            <a:ext cx="8229600" cy="633412"/>
          </a:xfrm>
        </p:spPr>
        <p:txBody>
          <a:bodyPr rtlCol="0">
            <a:normAutofit/>
          </a:bodyPr>
          <a:lstStyle/>
          <a:p>
            <a:pPr eaLnBrk="1" fontAlgn="auto" hangingPunct="1">
              <a:spcAft>
                <a:spcPts val="0"/>
              </a:spcAft>
              <a:defRPr/>
            </a:pPr>
            <a:r>
              <a:rPr lang="en-US" sz="3200" b="1" u="sng" cap="small" dirty="0" smtClean="0"/>
              <a:t>The Total Product Offering (Cont’d)</a:t>
            </a:r>
          </a:p>
        </p:txBody>
      </p:sp>
      <p:pic>
        <p:nvPicPr>
          <p:cNvPr id="15364" name="Picture 4"/>
          <p:cNvPicPr>
            <a:picLocks noChangeAspect="1" noChangeArrowheads="1"/>
          </p:cNvPicPr>
          <p:nvPr/>
        </p:nvPicPr>
        <p:blipFill>
          <a:blip r:embed="rId2"/>
          <a:srcRect/>
          <a:stretch>
            <a:fillRect/>
          </a:stretch>
        </p:blipFill>
        <p:spPr bwMode="auto">
          <a:xfrm>
            <a:off x="2555875" y="1052513"/>
            <a:ext cx="3384550" cy="2571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3412"/>
          </a:xfrm>
        </p:spPr>
        <p:txBody>
          <a:bodyPr rtlCol="0">
            <a:normAutofit/>
          </a:bodyPr>
          <a:lstStyle/>
          <a:p>
            <a:pPr eaLnBrk="1" fontAlgn="auto" hangingPunct="1">
              <a:spcAft>
                <a:spcPts val="0"/>
              </a:spcAft>
              <a:defRPr/>
            </a:pPr>
            <a:r>
              <a:rPr lang="en-US" sz="3200" b="1" u="sng" cap="small" dirty="0" smtClean="0"/>
              <a:t>The Core Product</a:t>
            </a:r>
          </a:p>
        </p:txBody>
      </p:sp>
      <p:sp>
        <p:nvSpPr>
          <p:cNvPr id="16387" name="Content Placeholder 2"/>
          <p:cNvSpPr>
            <a:spLocks noGrp="1"/>
          </p:cNvSpPr>
          <p:nvPr>
            <p:ph idx="1"/>
          </p:nvPr>
        </p:nvSpPr>
        <p:spPr>
          <a:xfrm>
            <a:off x="457200" y="1125538"/>
            <a:ext cx="8229600" cy="5000625"/>
          </a:xfrm>
        </p:spPr>
        <p:txBody>
          <a:bodyPr/>
          <a:lstStyle/>
          <a:p>
            <a:pPr eaLnBrk="1" hangingPunct="1"/>
            <a:r>
              <a:rPr lang="en-US" sz="2400" smtClean="0"/>
              <a:t>Core benefit is the central reason for the product to exist</a:t>
            </a:r>
            <a:br>
              <a:rPr lang="en-US" sz="2400" smtClean="0"/>
            </a:br>
            <a:endParaRPr lang="en-US" sz="2400" smtClean="0"/>
          </a:p>
          <a:p>
            <a:pPr eaLnBrk="1" hangingPunct="1"/>
            <a:r>
              <a:rPr lang="en-US" sz="2400" smtClean="0"/>
              <a:t>Simplest possible answer to an expressed need</a:t>
            </a:r>
          </a:p>
          <a:p>
            <a:pPr lvl="1" eaLnBrk="1" hangingPunct="1"/>
            <a:r>
              <a:rPr lang="en-US" sz="2000" smtClean="0"/>
              <a:t>no frills </a:t>
            </a:r>
          </a:p>
          <a:p>
            <a:pPr lvl="1" eaLnBrk="1" hangingPunct="1"/>
            <a:r>
              <a:rPr lang="en-US" sz="2000" smtClean="0"/>
              <a:t>no branding or packaging</a:t>
            </a:r>
          </a:p>
          <a:p>
            <a:pPr lvl="1" eaLnBrk="1" hangingPunct="1"/>
            <a:r>
              <a:rPr lang="en-US" sz="2000" smtClean="0"/>
              <a:t> no warranties or service promises</a:t>
            </a:r>
            <a:br>
              <a:rPr lang="en-US" sz="2000" smtClean="0"/>
            </a:br>
            <a:endParaRPr lang="en-US" sz="2000" smtClean="0"/>
          </a:p>
          <a:p>
            <a:pPr eaLnBrk="1" hangingPunct="1"/>
            <a:r>
              <a:rPr lang="en-US" sz="2400" smtClean="0"/>
              <a:t>Just the most basic reason why the product is needed</a:t>
            </a:r>
            <a:br>
              <a:rPr lang="en-US" sz="2400" smtClean="0"/>
            </a:br>
            <a:endParaRPr lang="en-US" sz="2400" smtClean="0"/>
          </a:p>
          <a:p>
            <a:pPr eaLnBrk="1" hangingPunct="1"/>
            <a:r>
              <a:rPr lang="en-US" sz="2400" smtClean="0"/>
              <a:t>Very few instances of new core needs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1052513"/>
            <a:ext cx="8496300" cy="5073650"/>
          </a:xfrm>
        </p:spPr>
        <p:txBody>
          <a:bodyPr rtlCol="0">
            <a:normAutofit/>
          </a:bodyPr>
          <a:lstStyle/>
          <a:p>
            <a:pPr eaLnBrk="1" fontAlgn="auto" hangingPunct="1">
              <a:spcAft>
                <a:spcPts val="0"/>
              </a:spcAft>
              <a:buFont typeface="Arial" pitchFamily="34" charset="0"/>
              <a:buChar char="•"/>
              <a:defRPr/>
            </a:pPr>
            <a:r>
              <a:rPr lang="en-US" sz="2400" dirty="0" smtClean="0"/>
              <a:t>However ever increasing and new ways of satisfying those core needs </a:t>
            </a:r>
          </a:p>
          <a:p>
            <a:pPr eaLnBrk="1" fontAlgn="auto" hangingPunct="1">
              <a:spcAft>
                <a:spcPts val="0"/>
              </a:spcAft>
              <a:buFont typeface="Arial" pitchFamily="34" charset="0"/>
              <a:buChar char="•"/>
              <a:defRPr/>
            </a:pPr>
            <a:endParaRPr lang="en-US" sz="2400" dirty="0" smtClean="0"/>
          </a:p>
          <a:p>
            <a:pPr marL="0" indent="0" algn="just" eaLnBrk="1" fontAlgn="auto" hangingPunct="1">
              <a:spcAft>
                <a:spcPts val="0"/>
              </a:spcAft>
              <a:buFont typeface="Arial" pitchFamily="34" charset="0"/>
              <a:buNone/>
              <a:defRPr/>
            </a:pPr>
            <a:r>
              <a:rPr lang="en-US" sz="2000" i="1" dirty="0" smtClean="0"/>
              <a:t>Example: E-mail, SMS text, messenger programs new ways of satisfying the need to communicate, and have supplanted letters, faxes, telegrams, and public phone boxes as earlier ways to satisfy this communication need, but they haven’t created a new need in themselves</a:t>
            </a:r>
          </a:p>
          <a:p>
            <a:pPr marL="0" indent="0" algn="just" eaLnBrk="1" fontAlgn="auto" hangingPunct="1">
              <a:spcAft>
                <a:spcPts val="0"/>
              </a:spcAft>
              <a:buFont typeface="Arial" pitchFamily="34" charset="0"/>
              <a:buNone/>
              <a:defRPr/>
            </a:pPr>
            <a:endParaRPr lang="en-US" sz="2000" i="1" dirty="0" smtClean="0"/>
          </a:p>
          <a:p>
            <a:pPr eaLnBrk="1" fontAlgn="auto" hangingPunct="1">
              <a:spcAft>
                <a:spcPts val="0"/>
              </a:spcAft>
              <a:buFont typeface="Arial" pitchFamily="34" charset="0"/>
              <a:buChar char="•"/>
              <a:defRPr/>
            </a:pPr>
            <a:r>
              <a:rPr lang="en-US" sz="2400" dirty="0" smtClean="0"/>
              <a:t>Marketers must be sure that their products will satisfy a need in its most basic sense. Products that fail to offer a sound core benefit are usually failures</a:t>
            </a:r>
            <a:endParaRPr lang="en-US" sz="2400" i="1" dirty="0" smtClean="0"/>
          </a:p>
          <a:p>
            <a:pPr eaLnBrk="1" fontAlgn="auto" hangingPunct="1">
              <a:spcAft>
                <a:spcPts val="0"/>
              </a:spcAft>
              <a:buFont typeface="Arial" pitchFamily="34" charset="0"/>
              <a:buChar char="•"/>
              <a:defRPr/>
            </a:pPr>
            <a:endParaRPr lang="en-US" sz="2400" dirty="0" smtClean="0"/>
          </a:p>
          <a:p>
            <a:pPr eaLnBrk="1" fontAlgn="auto" hangingPunct="1">
              <a:spcAft>
                <a:spcPts val="0"/>
              </a:spcAft>
              <a:buFont typeface="Arial" pitchFamily="34" charset="0"/>
              <a:buChar char="•"/>
              <a:defRPr/>
            </a:pPr>
            <a:endParaRPr lang="en-US" sz="2400" dirty="0" smtClean="0"/>
          </a:p>
          <a:p>
            <a:pPr eaLnBrk="1" fontAlgn="auto" hangingPunct="1">
              <a:spcAft>
                <a:spcPts val="0"/>
              </a:spcAft>
              <a:buFont typeface="Arial" pitchFamily="34" charset="0"/>
              <a:buChar char="•"/>
              <a:defRPr/>
            </a:pPr>
            <a:endParaRPr lang="en-US" dirty="0" smtClean="0"/>
          </a:p>
        </p:txBody>
      </p:sp>
      <p:sp>
        <p:nvSpPr>
          <p:cNvPr id="4" name="Title 1"/>
          <p:cNvSpPr>
            <a:spLocks noGrp="1"/>
          </p:cNvSpPr>
          <p:nvPr>
            <p:ph type="title"/>
          </p:nvPr>
        </p:nvSpPr>
        <p:spPr>
          <a:xfrm>
            <a:off x="457200" y="274638"/>
            <a:ext cx="8229600" cy="633412"/>
          </a:xfrm>
        </p:spPr>
        <p:txBody>
          <a:bodyPr rtlCol="0">
            <a:normAutofit/>
          </a:bodyPr>
          <a:lstStyle/>
          <a:p>
            <a:pPr eaLnBrk="1" fontAlgn="auto" hangingPunct="1">
              <a:spcAft>
                <a:spcPts val="0"/>
              </a:spcAft>
              <a:defRPr/>
            </a:pPr>
            <a:r>
              <a:rPr lang="en-US" sz="3200" b="1" u="sng" cap="small" dirty="0" smtClean="0"/>
              <a:t>The Core Product (Cont’d)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3412"/>
          </a:xfrm>
        </p:spPr>
        <p:txBody>
          <a:bodyPr rtlCol="0">
            <a:normAutofit/>
          </a:bodyPr>
          <a:lstStyle/>
          <a:p>
            <a:pPr eaLnBrk="1" fontAlgn="auto" hangingPunct="1">
              <a:spcAft>
                <a:spcPts val="0"/>
              </a:spcAft>
              <a:defRPr/>
            </a:pPr>
            <a:r>
              <a:rPr lang="en-US" sz="3200" b="1" u="sng" cap="small" dirty="0" smtClean="0"/>
              <a:t>The Basic Product</a:t>
            </a:r>
          </a:p>
        </p:txBody>
      </p:sp>
      <p:sp>
        <p:nvSpPr>
          <p:cNvPr id="18435" name="Content Placeholder 2"/>
          <p:cNvSpPr>
            <a:spLocks noGrp="1"/>
          </p:cNvSpPr>
          <p:nvPr>
            <p:ph idx="1"/>
          </p:nvPr>
        </p:nvSpPr>
        <p:spPr>
          <a:xfrm>
            <a:off x="457200" y="981075"/>
            <a:ext cx="8229600" cy="5145088"/>
          </a:xfrm>
        </p:spPr>
        <p:txBody>
          <a:bodyPr/>
          <a:lstStyle/>
          <a:p>
            <a:pPr eaLnBrk="1" hangingPunct="1"/>
            <a:r>
              <a:rPr lang="en-US" sz="2400" smtClean="0"/>
              <a:t>Product stripped down to its essentials</a:t>
            </a:r>
            <a:br>
              <a:rPr lang="en-US" sz="2400" smtClean="0"/>
            </a:br>
            <a:endParaRPr lang="en-US" sz="2400" smtClean="0"/>
          </a:p>
          <a:p>
            <a:pPr eaLnBrk="1" hangingPunct="1"/>
            <a:r>
              <a:rPr lang="en-US" sz="2400" smtClean="0"/>
              <a:t>Often referred to as the FAB; </a:t>
            </a:r>
          </a:p>
          <a:p>
            <a:pPr lvl="1" eaLnBrk="1" hangingPunct="1"/>
            <a:r>
              <a:rPr lang="en-US" sz="2000" b="1" i="1" smtClean="0"/>
              <a:t>Features</a:t>
            </a:r>
            <a:r>
              <a:rPr lang="en-US" sz="2000" smtClean="0"/>
              <a:t>: qualities or characteristics </a:t>
            </a:r>
          </a:p>
          <a:p>
            <a:pPr lvl="1" eaLnBrk="1" hangingPunct="1"/>
            <a:r>
              <a:rPr lang="en-US" sz="2000" b="1" i="1" smtClean="0"/>
              <a:t>Attributes</a:t>
            </a:r>
            <a:r>
              <a:rPr lang="en-US" sz="2000" smtClean="0"/>
              <a:t>: features presented in a way that add value from the customer’s perspective</a:t>
            </a:r>
          </a:p>
          <a:p>
            <a:pPr lvl="1" eaLnBrk="1" hangingPunct="1"/>
            <a:r>
              <a:rPr lang="en-US" sz="2000" b="1" i="1" smtClean="0"/>
              <a:t>Benefits</a:t>
            </a:r>
            <a:r>
              <a:rPr lang="en-US" sz="2000" smtClean="0"/>
              <a:t>: favourable results customers expect to obtain by using a product</a:t>
            </a:r>
          </a:p>
          <a:p>
            <a:pPr eaLnBrk="1" hangingPunct="1"/>
            <a:endParaRPr lang="en-US" sz="2400" smtClean="0"/>
          </a:p>
          <a:p>
            <a:pPr eaLnBrk="1" hangingPunct="1"/>
            <a:r>
              <a:rPr lang="en-US" sz="2400" smtClean="0"/>
              <a:t>Product attributes reside in the product, can be tangible or intangible – a service aspect of the product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idx="1"/>
          </p:nvPr>
        </p:nvSpPr>
        <p:spPr>
          <a:xfrm>
            <a:off x="457200" y="1052513"/>
            <a:ext cx="8229600" cy="5073650"/>
          </a:xfrm>
        </p:spPr>
        <p:txBody>
          <a:bodyPr/>
          <a:lstStyle/>
          <a:p>
            <a:pPr eaLnBrk="1" hangingPunct="1"/>
            <a:r>
              <a:rPr lang="en-US" sz="2400" smtClean="0"/>
              <a:t>Benefits reside in the customer. </a:t>
            </a:r>
          </a:p>
          <a:p>
            <a:pPr eaLnBrk="1" hangingPunct="1"/>
            <a:r>
              <a:rPr lang="en-US" sz="2400" smtClean="0"/>
              <a:t>Are always abstract </a:t>
            </a:r>
          </a:p>
          <a:p>
            <a:pPr eaLnBrk="1" hangingPunct="1"/>
            <a:r>
              <a:rPr lang="en-US" sz="2400" smtClean="0"/>
              <a:t>Often the result of cluster of product attributes </a:t>
            </a:r>
          </a:p>
          <a:p>
            <a:pPr eaLnBrk="1" hangingPunct="1"/>
            <a:r>
              <a:rPr lang="en-US" sz="2400" smtClean="0"/>
              <a:t>Some of which may be abstract attributes</a:t>
            </a:r>
          </a:p>
          <a:p>
            <a:pPr eaLnBrk="1" hangingPunct="1"/>
            <a:r>
              <a:rPr lang="en-US" sz="2400" smtClean="0"/>
              <a:t>Benefits can be </a:t>
            </a:r>
          </a:p>
          <a:p>
            <a:pPr lvl="1" eaLnBrk="1" hangingPunct="1"/>
            <a:r>
              <a:rPr lang="en-US" sz="2000" smtClean="0"/>
              <a:t>Functional –deriving from product features and attributes</a:t>
            </a:r>
          </a:p>
          <a:p>
            <a:pPr lvl="1" eaLnBrk="1" hangingPunct="1"/>
            <a:r>
              <a:rPr lang="en-US" sz="2000" smtClean="0"/>
              <a:t>Symbolic – deriving from performance expectations</a:t>
            </a:r>
          </a:p>
          <a:p>
            <a:pPr lvl="1" eaLnBrk="1" hangingPunct="1"/>
            <a:r>
              <a:rPr lang="en-US" sz="2000" smtClean="0"/>
              <a:t>Experimental – deriving from actual usage of the product</a:t>
            </a:r>
          </a:p>
          <a:p>
            <a:pPr lvl="1" eaLnBrk="1" hangingPunct="1"/>
            <a:endParaRPr lang="en-US" sz="2000" smtClean="0"/>
          </a:p>
          <a:p>
            <a:pPr eaLnBrk="1" hangingPunct="1"/>
            <a:r>
              <a:rPr lang="en-US" sz="2400" smtClean="0"/>
              <a:t>Example: Q-Mobile A500, </a:t>
            </a:r>
            <a:r>
              <a:rPr lang="en-US" sz="2400" b="1" smtClean="0"/>
              <a:t>QUAD CORE </a:t>
            </a:r>
            <a:r>
              <a:rPr lang="en-US" sz="2400" smtClean="0"/>
              <a:t>cell phone</a:t>
            </a:r>
          </a:p>
        </p:txBody>
      </p:sp>
      <p:sp>
        <p:nvSpPr>
          <p:cNvPr id="4" name="Title 1"/>
          <p:cNvSpPr>
            <a:spLocks noGrp="1"/>
          </p:cNvSpPr>
          <p:nvPr>
            <p:ph type="title"/>
          </p:nvPr>
        </p:nvSpPr>
        <p:spPr>
          <a:xfrm>
            <a:off x="457200" y="274638"/>
            <a:ext cx="8229600" cy="633412"/>
          </a:xfrm>
        </p:spPr>
        <p:txBody>
          <a:bodyPr rtlCol="0">
            <a:normAutofit/>
          </a:bodyPr>
          <a:lstStyle/>
          <a:p>
            <a:pPr eaLnBrk="1" fontAlgn="auto" hangingPunct="1">
              <a:spcAft>
                <a:spcPts val="0"/>
              </a:spcAft>
              <a:defRPr/>
            </a:pPr>
            <a:r>
              <a:rPr lang="en-US" sz="3200" b="1" u="sng" cap="small" dirty="0" smtClean="0"/>
              <a:t>The Basic Product (Cont’d)</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437"/>
          </a:xfrm>
        </p:spPr>
        <p:txBody>
          <a:bodyPr rtlCol="0">
            <a:normAutofit/>
          </a:bodyPr>
          <a:lstStyle/>
          <a:p>
            <a:pPr eaLnBrk="1" fontAlgn="auto" hangingPunct="1">
              <a:spcAft>
                <a:spcPts val="0"/>
              </a:spcAft>
              <a:defRPr/>
            </a:pPr>
            <a:r>
              <a:rPr lang="en-US" sz="3200" b="1" u="sng" cap="small" dirty="0" smtClean="0"/>
              <a:t>Augmented product</a:t>
            </a:r>
          </a:p>
        </p:txBody>
      </p:sp>
      <p:sp>
        <p:nvSpPr>
          <p:cNvPr id="3" name="Content Placeholder 2"/>
          <p:cNvSpPr>
            <a:spLocks noGrp="1"/>
          </p:cNvSpPr>
          <p:nvPr>
            <p:ph idx="1"/>
          </p:nvPr>
        </p:nvSpPr>
        <p:spPr>
          <a:xfrm>
            <a:off x="457200" y="1125538"/>
            <a:ext cx="8229600" cy="5000625"/>
          </a:xfrm>
        </p:spPr>
        <p:txBody>
          <a:bodyPr rtlCol="0">
            <a:normAutofit/>
          </a:bodyPr>
          <a:lstStyle/>
          <a:p>
            <a:pPr eaLnBrk="1" fontAlgn="auto" hangingPunct="1">
              <a:spcAft>
                <a:spcPts val="0"/>
              </a:spcAft>
              <a:buFont typeface="Arial" pitchFamily="34" charset="0"/>
              <a:buChar char="•"/>
              <a:defRPr/>
            </a:pPr>
            <a:r>
              <a:rPr lang="en-US" sz="2400" dirty="0" smtClean="0"/>
              <a:t>The next level of the TPO </a:t>
            </a:r>
          </a:p>
          <a:p>
            <a:pPr marL="0" indent="0" eaLnBrk="1" fontAlgn="auto" hangingPunct="1">
              <a:spcAft>
                <a:spcPts val="0"/>
              </a:spcAft>
              <a:buFont typeface="Arial" pitchFamily="34" charset="0"/>
              <a:buNone/>
              <a:defRPr/>
            </a:pPr>
            <a:endParaRPr lang="en-US" sz="2400" dirty="0" smtClean="0"/>
          </a:p>
          <a:p>
            <a:pPr eaLnBrk="1" fontAlgn="auto" hangingPunct="1">
              <a:spcAft>
                <a:spcPts val="0"/>
              </a:spcAft>
              <a:buFont typeface="Arial" pitchFamily="34" charset="0"/>
              <a:buChar char="•"/>
              <a:defRPr/>
            </a:pPr>
            <a:r>
              <a:rPr lang="en-US" sz="2400" dirty="0" smtClean="0"/>
              <a:t>contains supporting features </a:t>
            </a:r>
            <a:br>
              <a:rPr lang="en-US" sz="2400" dirty="0" smtClean="0"/>
            </a:br>
            <a:endParaRPr lang="en-US" sz="2400" dirty="0" smtClean="0"/>
          </a:p>
          <a:p>
            <a:pPr eaLnBrk="1" fontAlgn="auto" hangingPunct="1">
              <a:spcAft>
                <a:spcPts val="0"/>
              </a:spcAft>
              <a:buFont typeface="Arial" pitchFamily="34" charset="0"/>
              <a:buChar char="•"/>
              <a:defRPr/>
            </a:pPr>
            <a:r>
              <a:rPr lang="en-US" sz="2400" dirty="0" smtClean="0"/>
              <a:t>Among these are </a:t>
            </a:r>
          </a:p>
          <a:p>
            <a:pPr lvl="1" eaLnBrk="1" fontAlgn="auto" hangingPunct="1">
              <a:spcAft>
                <a:spcPts val="0"/>
              </a:spcAft>
              <a:buFont typeface="Arial" pitchFamily="34" charset="0"/>
              <a:buChar char="–"/>
              <a:defRPr/>
            </a:pPr>
            <a:r>
              <a:rPr lang="en-US" sz="2000" dirty="0" smtClean="0"/>
              <a:t>customer service, </a:t>
            </a:r>
          </a:p>
          <a:p>
            <a:pPr lvl="1" eaLnBrk="1" fontAlgn="auto" hangingPunct="1">
              <a:spcAft>
                <a:spcPts val="0"/>
              </a:spcAft>
              <a:buFont typeface="Arial" pitchFamily="34" charset="0"/>
              <a:buChar char="–"/>
              <a:defRPr/>
            </a:pPr>
            <a:r>
              <a:rPr lang="en-US" sz="2000" dirty="0" smtClean="0"/>
              <a:t>guarantees, </a:t>
            </a:r>
          </a:p>
          <a:p>
            <a:pPr lvl="1" eaLnBrk="1" fontAlgn="auto" hangingPunct="1">
              <a:spcAft>
                <a:spcPts val="0"/>
              </a:spcAft>
              <a:buFont typeface="Arial" pitchFamily="34" charset="0"/>
              <a:buChar char="–"/>
              <a:defRPr/>
            </a:pPr>
            <a:r>
              <a:rPr lang="en-US" sz="2000" dirty="0" smtClean="0"/>
              <a:t>service network, </a:t>
            </a:r>
          </a:p>
          <a:p>
            <a:pPr lvl="1" eaLnBrk="1" fontAlgn="auto" hangingPunct="1">
              <a:spcAft>
                <a:spcPts val="0"/>
              </a:spcAft>
              <a:buFont typeface="Arial" pitchFamily="34" charset="0"/>
              <a:buChar char="–"/>
              <a:defRPr/>
            </a:pPr>
            <a:r>
              <a:rPr lang="en-US" sz="2000" dirty="0" smtClean="0"/>
              <a:t>delivery, </a:t>
            </a:r>
          </a:p>
          <a:p>
            <a:pPr lvl="1" eaLnBrk="1" fontAlgn="auto" hangingPunct="1">
              <a:spcAft>
                <a:spcPts val="0"/>
              </a:spcAft>
              <a:buFont typeface="Arial" pitchFamily="34" charset="0"/>
              <a:buChar char="–"/>
              <a:defRPr/>
            </a:pPr>
            <a:r>
              <a:rPr lang="en-US" sz="2000" dirty="0" smtClean="0"/>
              <a:t>after-sales service, </a:t>
            </a:r>
          </a:p>
          <a:p>
            <a:pPr lvl="1" eaLnBrk="1" fontAlgn="auto" hangingPunct="1">
              <a:spcAft>
                <a:spcPts val="0"/>
              </a:spcAft>
              <a:buFont typeface="Arial" pitchFamily="34" charset="0"/>
              <a:buChar char="–"/>
              <a:defRPr/>
            </a:pPr>
            <a:r>
              <a:rPr lang="en-US" sz="2000" dirty="0" smtClean="0"/>
              <a:t>credit facilities.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rtlCol="0">
            <a:normAutofit/>
          </a:bodyPr>
          <a:lstStyle/>
          <a:p>
            <a:pPr eaLnBrk="1" fontAlgn="auto" hangingPunct="1">
              <a:spcAft>
                <a:spcPts val="0"/>
              </a:spcAft>
              <a:buFont typeface="Arial" pitchFamily="34" charset="0"/>
              <a:buChar char="•"/>
              <a:defRPr/>
            </a:pPr>
            <a:r>
              <a:rPr lang="en-US" sz="2400" dirty="0" smtClean="0"/>
              <a:t>They aim to provide ways to enhance the offering </a:t>
            </a:r>
            <a:br>
              <a:rPr lang="en-US" sz="2400" dirty="0" smtClean="0"/>
            </a:br>
            <a:endParaRPr lang="en-US" sz="2400" dirty="0" smtClean="0"/>
          </a:p>
          <a:p>
            <a:pPr eaLnBrk="1" fontAlgn="auto" hangingPunct="1">
              <a:spcAft>
                <a:spcPts val="0"/>
              </a:spcAft>
              <a:buFont typeface="Arial" pitchFamily="34" charset="0"/>
              <a:buChar char="•"/>
              <a:defRPr/>
            </a:pPr>
            <a:r>
              <a:rPr lang="en-US" sz="2400" dirty="0" smtClean="0"/>
              <a:t>Can be used to counter objections </a:t>
            </a:r>
          </a:p>
          <a:p>
            <a:pPr marL="0" indent="0" eaLnBrk="1" fontAlgn="auto" hangingPunct="1">
              <a:spcAft>
                <a:spcPts val="0"/>
              </a:spcAft>
              <a:buFont typeface="Arial" pitchFamily="34" charset="0"/>
              <a:buNone/>
              <a:defRPr/>
            </a:pPr>
            <a:endParaRPr lang="en-US" sz="2400" dirty="0" smtClean="0"/>
          </a:p>
          <a:p>
            <a:pPr eaLnBrk="1" fontAlgn="auto" hangingPunct="1">
              <a:spcAft>
                <a:spcPts val="0"/>
              </a:spcAft>
              <a:buFont typeface="Arial" pitchFamily="34" charset="0"/>
              <a:buChar char="•"/>
              <a:defRPr/>
            </a:pPr>
            <a:r>
              <a:rPr lang="en-US" sz="2400" dirty="0" smtClean="0"/>
              <a:t>Resolve doubts in the customer’s mind.</a:t>
            </a:r>
          </a:p>
          <a:p>
            <a:pPr eaLnBrk="1" fontAlgn="auto" hangingPunct="1">
              <a:spcAft>
                <a:spcPts val="0"/>
              </a:spcAft>
              <a:buFont typeface="Arial" pitchFamily="34" charset="0"/>
              <a:buChar char="•"/>
              <a:defRPr/>
            </a:pPr>
            <a:endParaRPr lang="en-US" dirty="0" smtClean="0"/>
          </a:p>
        </p:txBody>
      </p:sp>
      <p:sp>
        <p:nvSpPr>
          <p:cNvPr id="5" name="Title 1"/>
          <p:cNvSpPr>
            <a:spLocks noGrp="1"/>
          </p:cNvSpPr>
          <p:nvPr>
            <p:ph type="title"/>
          </p:nvPr>
        </p:nvSpPr>
        <p:spPr/>
        <p:txBody>
          <a:bodyPr rtlCol="0">
            <a:normAutofit/>
          </a:bodyPr>
          <a:lstStyle/>
          <a:p>
            <a:pPr eaLnBrk="1" fontAlgn="auto" hangingPunct="1">
              <a:spcAft>
                <a:spcPts val="0"/>
              </a:spcAft>
              <a:defRPr/>
            </a:pPr>
            <a:r>
              <a:rPr lang="en-US" sz="3200" b="1" u="sng" cap="small" dirty="0" smtClean="0"/>
              <a:t>Augmented Product (Cont’d)</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437"/>
          </a:xfrm>
        </p:spPr>
        <p:txBody>
          <a:bodyPr rtlCol="0">
            <a:normAutofit/>
          </a:bodyPr>
          <a:lstStyle/>
          <a:p>
            <a:pPr eaLnBrk="1" fontAlgn="auto" hangingPunct="1">
              <a:spcAft>
                <a:spcPts val="0"/>
              </a:spcAft>
              <a:defRPr/>
            </a:pPr>
            <a:r>
              <a:rPr lang="en-US" sz="3200" b="1" u="sng" cap="small" dirty="0" smtClean="0"/>
              <a:t>Perceived product</a:t>
            </a:r>
          </a:p>
        </p:txBody>
      </p:sp>
      <p:sp>
        <p:nvSpPr>
          <p:cNvPr id="3" name="Content Placeholder 2"/>
          <p:cNvSpPr>
            <a:spLocks noGrp="1"/>
          </p:cNvSpPr>
          <p:nvPr>
            <p:ph idx="1"/>
          </p:nvPr>
        </p:nvSpPr>
        <p:spPr>
          <a:xfrm>
            <a:off x="457200" y="1196975"/>
            <a:ext cx="8229600" cy="4929188"/>
          </a:xfrm>
        </p:spPr>
        <p:txBody>
          <a:bodyPr rtlCol="0">
            <a:normAutofit/>
          </a:bodyPr>
          <a:lstStyle/>
          <a:p>
            <a:pPr eaLnBrk="1" fontAlgn="auto" hangingPunct="1">
              <a:spcAft>
                <a:spcPts val="0"/>
              </a:spcAft>
              <a:buFont typeface="Arial" pitchFamily="34" charset="0"/>
              <a:buChar char="•"/>
              <a:defRPr/>
            </a:pPr>
            <a:r>
              <a:rPr lang="en-US" sz="2400" dirty="0" smtClean="0"/>
              <a:t>The outer ring of the TPO is the perceived product</a:t>
            </a:r>
            <a:br>
              <a:rPr lang="en-US" sz="2400" dirty="0" smtClean="0"/>
            </a:br>
            <a:endParaRPr lang="en-US" sz="2400" dirty="0" smtClean="0"/>
          </a:p>
          <a:p>
            <a:pPr eaLnBrk="1" fontAlgn="auto" hangingPunct="1">
              <a:spcAft>
                <a:spcPts val="0"/>
              </a:spcAft>
              <a:buFont typeface="Arial" pitchFamily="34" charset="0"/>
              <a:buChar char="•"/>
              <a:defRPr/>
            </a:pPr>
            <a:r>
              <a:rPr lang="en-US" sz="2400" dirty="0" smtClean="0"/>
              <a:t>Varies according to customers’ perceptions of the product, e.g. different customers have different views</a:t>
            </a:r>
            <a:br>
              <a:rPr lang="en-US" sz="2400" dirty="0" smtClean="0"/>
            </a:br>
            <a:r>
              <a:rPr lang="en-US" sz="2400" dirty="0" smtClean="0"/>
              <a:t> </a:t>
            </a:r>
          </a:p>
          <a:p>
            <a:pPr eaLnBrk="1" fontAlgn="auto" hangingPunct="1">
              <a:spcAft>
                <a:spcPts val="0"/>
              </a:spcAft>
              <a:buFont typeface="Arial" pitchFamily="34" charset="0"/>
              <a:buChar char="•"/>
              <a:defRPr/>
            </a:pPr>
            <a:r>
              <a:rPr lang="en-US" sz="2400" dirty="0" smtClean="0"/>
              <a:t>Perception involves interpretation of our world</a:t>
            </a:r>
            <a:br>
              <a:rPr lang="en-US" sz="2400" dirty="0" smtClean="0"/>
            </a:br>
            <a:endParaRPr lang="en-US" sz="2400" dirty="0" smtClean="0"/>
          </a:p>
          <a:p>
            <a:pPr eaLnBrk="1" fontAlgn="auto" hangingPunct="1">
              <a:spcAft>
                <a:spcPts val="0"/>
              </a:spcAft>
              <a:buFont typeface="Arial" pitchFamily="34" charset="0"/>
              <a:buChar char="•"/>
              <a:defRPr/>
            </a:pPr>
            <a:r>
              <a:rPr lang="en-US" sz="2400" dirty="0" smtClean="0"/>
              <a:t>Built from our life experiences and our personalities </a:t>
            </a:r>
            <a:br>
              <a:rPr lang="en-US" sz="2400" dirty="0" smtClean="0"/>
            </a:br>
            <a:endParaRPr lang="en-US" sz="2400" dirty="0" smtClean="0"/>
          </a:p>
          <a:p>
            <a:pPr eaLnBrk="1" fontAlgn="auto" hangingPunct="1">
              <a:spcAft>
                <a:spcPts val="0"/>
              </a:spcAft>
              <a:buFont typeface="Arial" pitchFamily="34" charset="0"/>
              <a:buChar char="•"/>
              <a:defRPr/>
            </a:pPr>
            <a:r>
              <a:rPr lang="en-US" sz="2400" dirty="0" smtClean="0"/>
              <a:t>Customers have different likes and dislikes, different tastes</a:t>
            </a:r>
          </a:p>
          <a:p>
            <a:pPr marL="0" indent="0" eaLnBrk="1" fontAlgn="auto" hangingPunct="1">
              <a:spcAft>
                <a:spcPts val="0"/>
              </a:spcAft>
              <a:buFont typeface="Arial" pitchFamily="34" charset="0"/>
              <a:buNone/>
              <a:defRPr/>
            </a:pPr>
            <a:endParaRPr lang="en-US" sz="2400"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850" y="1125538"/>
            <a:ext cx="8496300" cy="5000625"/>
          </a:xfrm>
        </p:spPr>
        <p:txBody>
          <a:bodyPr rtlCol="0">
            <a:normAutofit/>
          </a:bodyPr>
          <a:lstStyle/>
          <a:p>
            <a:pPr algn="just" eaLnBrk="1" fontAlgn="auto" hangingPunct="1">
              <a:spcAft>
                <a:spcPts val="0"/>
              </a:spcAft>
              <a:buFont typeface="Arial" pitchFamily="34" charset="0"/>
              <a:buChar char="•"/>
              <a:defRPr/>
            </a:pPr>
            <a:r>
              <a:rPr lang="en-US" sz="2400" dirty="0" smtClean="0"/>
              <a:t>Premise behind choice of products offered by suppliers</a:t>
            </a:r>
          </a:p>
          <a:p>
            <a:pPr marL="0" indent="0" algn="just" eaLnBrk="1" fontAlgn="auto" hangingPunct="1">
              <a:spcAft>
                <a:spcPts val="0"/>
              </a:spcAft>
              <a:buFont typeface="Arial" pitchFamily="34" charset="0"/>
              <a:buNone/>
              <a:defRPr/>
            </a:pPr>
            <a:endParaRPr lang="en-US" sz="2400" dirty="0" smtClean="0"/>
          </a:p>
          <a:p>
            <a:pPr algn="just" eaLnBrk="1" fontAlgn="auto" hangingPunct="1">
              <a:spcAft>
                <a:spcPts val="0"/>
              </a:spcAft>
              <a:buFont typeface="Arial" pitchFamily="34" charset="0"/>
              <a:buChar char="•"/>
              <a:defRPr/>
            </a:pPr>
            <a:r>
              <a:rPr lang="en-US" sz="2400" dirty="0" smtClean="0"/>
              <a:t>Challenge of marketing to ensure customers perceive  product in the way that is intended or </a:t>
            </a:r>
            <a:r>
              <a:rPr lang="en-US" sz="2400" b="1" i="1" dirty="0" smtClean="0"/>
              <a:t>Product Positioning </a:t>
            </a:r>
          </a:p>
          <a:p>
            <a:pPr lvl="1" eaLnBrk="1" fontAlgn="auto" hangingPunct="1">
              <a:spcAft>
                <a:spcPts val="0"/>
              </a:spcAft>
              <a:buFont typeface="Arial" pitchFamily="34" charset="0"/>
              <a:buChar char="–"/>
              <a:defRPr/>
            </a:pPr>
            <a:r>
              <a:rPr lang="en-US" sz="2400" dirty="0" smtClean="0"/>
              <a:t>The place product is perceived to occupy in the minds of customers/consumers relative to other competing brands</a:t>
            </a:r>
            <a:br>
              <a:rPr lang="en-US" sz="2400" dirty="0" smtClean="0"/>
            </a:br>
            <a:r>
              <a:rPr lang="en-US" sz="2400" dirty="0" smtClean="0"/>
              <a:t> </a:t>
            </a:r>
          </a:p>
          <a:p>
            <a:pPr eaLnBrk="1" fontAlgn="auto" hangingPunct="1">
              <a:spcAft>
                <a:spcPts val="0"/>
              </a:spcAft>
              <a:buFont typeface="Arial" pitchFamily="34" charset="0"/>
              <a:buChar char="•"/>
              <a:defRPr/>
            </a:pPr>
            <a:r>
              <a:rPr lang="en-US" sz="2400" dirty="0" smtClean="0"/>
              <a:t>If there is a mismatch of customer perception and supplier intention, then there is a problem</a:t>
            </a:r>
          </a:p>
          <a:p>
            <a:pPr eaLnBrk="1" fontAlgn="auto" hangingPunct="1">
              <a:spcAft>
                <a:spcPts val="0"/>
              </a:spcAft>
              <a:buFont typeface="Arial" pitchFamily="34" charset="0"/>
              <a:buChar char="•"/>
              <a:defRPr/>
            </a:pPr>
            <a:endParaRPr lang="en-US" dirty="0" smtClean="0"/>
          </a:p>
        </p:txBody>
      </p:sp>
      <p:sp>
        <p:nvSpPr>
          <p:cNvPr id="4" name="Title 1"/>
          <p:cNvSpPr>
            <a:spLocks noGrp="1"/>
          </p:cNvSpPr>
          <p:nvPr>
            <p:ph type="title"/>
          </p:nvPr>
        </p:nvSpPr>
        <p:spPr>
          <a:xfrm>
            <a:off x="457200" y="274638"/>
            <a:ext cx="8229600" cy="706437"/>
          </a:xfrm>
        </p:spPr>
        <p:txBody>
          <a:bodyPr rtlCol="0">
            <a:normAutofit/>
          </a:bodyPr>
          <a:lstStyle/>
          <a:p>
            <a:pPr eaLnBrk="1" fontAlgn="auto" hangingPunct="1">
              <a:spcAft>
                <a:spcPts val="0"/>
              </a:spcAft>
              <a:defRPr/>
            </a:pPr>
            <a:r>
              <a:rPr lang="en-US" sz="3200" b="1" u="sng" cap="small" dirty="0" smtClean="0"/>
              <a:t>Perceived product (Cont’d)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eaLnBrk="1" fontAlgn="auto" hangingPunct="1">
              <a:spcAft>
                <a:spcPts val="0"/>
              </a:spcAft>
              <a:defRPr/>
            </a:pPr>
            <a:r>
              <a:rPr lang="en-US" sz="3200" b="1" u="sng" cap="small" dirty="0" smtClean="0"/>
              <a:t>Branding</a:t>
            </a:r>
          </a:p>
        </p:txBody>
      </p:sp>
      <p:sp>
        <p:nvSpPr>
          <p:cNvPr id="24579" name="Content Placeholder 2"/>
          <p:cNvSpPr>
            <a:spLocks noGrp="1"/>
          </p:cNvSpPr>
          <p:nvPr>
            <p:ph idx="1"/>
          </p:nvPr>
        </p:nvSpPr>
        <p:spPr>
          <a:xfrm>
            <a:off x="457200" y="1341438"/>
            <a:ext cx="8229600" cy="4784725"/>
          </a:xfrm>
        </p:spPr>
        <p:txBody>
          <a:bodyPr/>
          <a:lstStyle/>
          <a:p>
            <a:pPr eaLnBrk="1" hangingPunct="1"/>
            <a:r>
              <a:rPr lang="en-US" sz="2400" smtClean="0"/>
              <a:t>Branding spans two levels in the total product model. </a:t>
            </a:r>
          </a:p>
          <a:p>
            <a:pPr lvl="1" eaLnBrk="1" hangingPunct="1"/>
            <a:r>
              <a:rPr lang="en-US" sz="2000" smtClean="0"/>
              <a:t>Brand Identity &amp;</a:t>
            </a:r>
          </a:p>
          <a:p>
            <a:pPr lvl="1" eaLnBrk="1" hangingPunct="1"/>
            <a:r>
              <a:rPr lang="en-US" sz="2000" smtClean="0"/>
              <a:t>Brand Image </a:t>
            </a:r>
            <a:br>
              <a:rPr lang="en-US" sz="2000" smtClean="0"/>
            </a:br>
            <a:endParaRPr lang="en-US" sz="2000" smtClean="0"/>
          </a:p>
          <a:p>
            <a:pPr eaLnBrk="1" hangingPunct="1"/>
            <a:r>
              <a:rPr lang="en-US" sz="2400" smtClean="0"/>
              <a:t>As Brand Identity, it is a part of the basic product, giving it a name and signalling its level of quality</a:t>
            </a:r>
            <a:br>
              <a:rPr lang="en-US" sz="2400" smtClean="0"/>
            </a:br>
            <a:endParaRPr lang="en-US" sz="2400" smtClean="0"/>
          </a:p>
          <a:p>
            <a:pPr eaLnBrk="1" hangingPunct="1"/>
            <a:r>
              <a:rPr lang="en-US" sz="2400" smtClean="0"/>
              <a:t>Brand Image is also an important part of the customer’s perception of the product</a:t>
            </a:r>
          </a:p>
          <a:p>
            <a:pPr eaLnBrk="1" hangingPunct="1"/>
            <a:r>
              <a:rPr lang="en-US" sz="2400" smtClean="0"/>
              <a:t>Fits into the model’s outer ring</a:t>
            </a:r>
          </a:p>
          <a:p>
            <a:pPr eaLnBrk="1" hangingPunct="1"/>
            <a:endParaRPr lang="en-US" sz="24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900"/>
          </a:xfrm>
        </p:spPr>
        <p:txBody>
          <a:bodyPr rtlCol="0">
            <a:normAutofit/>
          </a:bodyPr>
          <a:lstStyle/>
          <a:p>
            <a:pPr eaLnBrk="1" fontAlgn="auto" hangingPunct="1">
              <a:spcAft>
                <a:spcPts val="0"/>
              </a:spcAft>
              <a:defRPr/>
            </a:pPr>
            <a:r>
              <a:rPr lang="en-US" sz="3200" b="1" u="sng" cap="small" dirty="0" smtClean="0"/>
              <a:t>Summary</a:t>
            </a:r>
          </a:p>
        </p:txBody>
      </p:sp>
      <p:sp>
        <p:nvSpPr>
          <p:cNvPr id="25603" name="Content Placeholder 2"/>
          <p:cNvSpPr>
            <a:spLocks noGrp="1"/>
          </p:cNvSpPr>
          <p:nvPr>
            <p:ph idx="1"/>
          </p:nvPr>
        </p:nvSpPr>
        <p:spPr>
          <a:xfrm>
            <a:off x="457200" y="1268413"/>
            <a:ext cx="8229600" cy="4857750"/>
          </a:xfrm>
        </p:spPr>
        <p:txBody>
          <a:bodyPr/>
          <a:lstStyle/>
          <a:p>
            <a:pPr eaLnBrk="1" hangingPunct="1"/>
            <a:r>
              <a:rPr lang="en-US" sz="2400" smtClean="0"/>
              <a:t>All goods or services can be marketed</a:t>
            </a:r>
          </a:p>
          <a:p>
            <a:pPr eaLnBrk="1" hangingPunct="1"/>
            <a:r>
              <a:rPr lang="en-US" sz="2400" smtClean="0"/>
              <a:t>All can be made into a product </a:t>
            </a:r>
          </a:p>
          <a:p>
            <a:pPr eaLnBrk="1" hangingPunct="1"/>
            <a:r>
              <a:rPr lang="en-US" sz="2400" smtClean="0"/>
              <a:t>The way that different products are marketed is different</a:t>
            </a:r>
          </a:p>
          <a:p>
            <a:pPr eaLnBrk="1" hangingPunct="1"/>
            <a:r>
              <a:rPr lang="en-US" sz="2400" smtClean="0"/>
              <a:t>Promoting a product is dependent on the </a:t>
            </a:r>
          </a:p>
          <a:p>
            <a:pPr lvl="1" eaLnBrk="1" hangingPunct="1"/>
            <a:r>
              <a:rPr lang="en-US" sz="2000" smtClean="0"/>
              <a:t>nature of the product and</a:t>
            </a:r>
          </a:p>
          <a:p>
            <a:pPr lvl="1" eaLnBrk="1" hangingPunct="1"/>
            <a:r>
              <a:rPr lang="en-US" sz="2000" smtClean="0"/>
              <a:t>on the target market </a:t>
            </a:r>
          </a:p>
          <a:p>
            <a:pPr eaLnBrk="1" hangingPunct="1"/>
            <a:r>
              <a:rPr lang="en-US" sz="2400" smtClean="0"/>
              <a:t>Second approach classifies product them on the basis of their uses. </a:t>
            </a:r>
          </a:p>
          <a:p>
            <a:pPr eaLnBrk="1" hangingPunct="1"/>
            <a:r>
              <a:rPr lang="en-US" sz="2400" smtClean="0"/>
              <a:t>This organization facilitates the identification of prospective users and the design of strategies to reach them.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idx="1"/>
          </p:nvPr>
        </p:nvSpPr>
        <p:spPr>
          <a:xfrm>
            <a:off x="457200" y="1268413"/>
            <a:ext cx="8229600" cy="4857750"/>
          </a:xfrm>
        </p:spPr>
        <p:txBody>
          <a:bodyPr/>
          <a:lstStyle/>
          <a:p>
            <a:pPr eaLnBrk="1" hangingPunct="1"/>
            <a:r>
              <a:rPr lang="en-US" sz="2400" smtClean="0"/>
              <a:t>The major distinction in this system is between consumer and business products, ( ‘industrial’ products) </a:t>
            </a:r>
          </a:p>
          <a:p>
            <a:pPr eaLnBrk="1" hangingPunct="1"/>
            <a:r>
              <a:rPr lang="en-US" sz="2400" smtClean="0"/>
              <a:t>Marketing to a business – we call this Business to Business marketing (B2B) </a:t>
            </a:r>
          </a:p>
          <a:p>
            <a:pPr eaLnBrk="1" hangingPunct="1"/>
            <a:r>
              <a:rPr lang="en-US" sz="2400" smtClean="0"/>
              <a:t>Business to Consumer marketing (B2C). </a:t>
            </a:r>
          </a:p>
          <a:p>
            <a:pPr eaLnBrk="1" hangingPunct="1"/>
            <a:r>
              <a:rPr lang="en-US" sz="2400" smtClean="0"/>
              <a:t>These terms are based on the target market not on the product or service, as it is perfectly possible for a product or service to be a need for a business and a consumer, e.g. car insurance, buildings insurance, stationery</a:t>
            </a:r>
          </a:p>
        </p:txBody>
      </p:sp>
      <p:sp>
        <p:nvSpPr>
          <p:cNvPr id="4" name="Title 1"/>
          <p:cNvSpPr>
            <a:spLocks noGrp="1"/>
          </p:cNvSpPr>
          <p:nvPr>
            <p:ph type="title"/>
          </p:nvPr>
        </p:nvSpPr>
        <p:spPr>
          <a:xfrm>
            <a:off x="457200" y="274638"/>
            <a:ext cx="8229600" cy="777875"/>
          </a:xfrm>
        </p:spPr>
        <p:txBody>
          <a:bodyPr rtlCol="0">
            <a:normAutofit/>
          </a:bodyPr>
          <a:lstStyle/>
          <a:p>
            <a:pPr eaLnBrk="1" fontAlgn="auto" hangingPunct="1">
              <a:spcAft>
                <a:spcPts val="0"/>
              </a:spcAft>
              <a:defRPr/>
            </a:pPr>
            <a:r>
              <a:rPr lang="en-US" sz="3200" b="1" u="sng" cap="small" dirty="0" smtClean="0"/>
              <a:t>Summary (Cont’d)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idx="1"/>
          </p:nvPr>
        </p:nvSpPr>
        <p:spPr>
          <a:xfrm>
            <a:off x="457200" y="1125538"/>
            <a:ext cx="8229600" cy="5000625"/>
          </a:xfrm>
        </p:spPr>
        <p:txBody>
          <a:bodyPr/>
          <a:lstStyle/>
          <a:p>
            <a:pPr eaLnBrk="1" hangingPunct="1"/>
            <a:r>
              <a:rPr lang="en-US" sz="2400" smtClean="0"/>
              <a:t> The marketing of goods and services to members of the general public, as an individual or as part of a social group, e.g. family, friends. </a:t>
            </a:r>
          </a:p>
          <a:p>
            <a:pPr eaLnBrk="1" hangingPunct="1"/>
            <a:r>
              <a:rPr lang="en-US" sz="2400" smtClean="0"/>
              <a:t>Covers all types of products and services, which are aimed at satisfying the needs that arise from the various levels of Maslow’s Hierarchy  </a:t>
            </a:r>
          </a:p>
          <a:p>
            <a:pPr eaLnBrk="1" hangingPunct="1"/>
            <a:r>
              <a:rPr lang="en-US" sz="2400" smtClean="0"/>
              <a:t>B2B marketing involves marketing to an organisation</a:t>
            </a:r>
          </a:p>
          <a:p>
            <a:pPr lvl="1" eaLnBrk="1" hangingPunct="1"/>
            <a:r>
              <a:rPr lang="en-US" sz="2400" smtClean="0"/>
              <a:t>have a variety of different people</a:t>
            </a:r>
          </a:p>
          <a:p>
            <a:pPr lvl="1" eaLnBrk="1" hangingPunct="1"/>
            <a:r>
              <a:rPr lang="en-US" sz="2400" smtClean="0"/>
              <a:t>several have a role in the choice of the goods and services to be used by the organisation. </a:t>
            </a:r>
            <a:endParaRPr lang="en-US" smtClean="0"/>
          </a:p>
        </p:txBody>
      </p:sp>
      <p:sp>
        <p:nvSpPr>
          <p:cNvPr id="5" name="Title 1"/>
          <p:cNvSpPr>
            <a:spLocks noGrp="1"/>
          </p:cNvSpPr>
          <p:nvPr>
            <p:ph type="title"/>
          </p:nvPr>
        </p:nvSpPr>
        <p:spPr>
          <a:xfrm>
            <a:off x="457200" y="274638"/>
            <a:ext cx="8229600" cy="633412"/>
          </a:xfrm>
        </p:spPr>
        <p:txBody>
          <a:bodyPr rtlCol="0">
            <a:normAutofit/>
          </a:bodyPr>
          <a:lstStyle/>
          <a:p>
            <a:pPr eaLnBrk="1" fontAlgn="auto" hangingPunct="1">
              <a:spcAft>
                <a:spcPts val="0"/>
              </a:spcAft>
              <a:defRPr/>
            </a:pPr>
            <a:r>
              <a:rPr lang="en-US" sz="3200" b="1" u="sng" cap="small" dirty="0" smtClean="0"/>
              <a:t>Summary (Cont’d)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ontent Placeholder 2"/>
          <p:cNvSpPr>
            <a:spLocks noGrp="1"/>
          </p:cNvSpPr>
          <p:nvPr>
            <p:ph idx="1"/>
          </p:nvPr>
        </p:nvSpPr>
        <p:spPr/>
        <p:txBody>
          <a:bodyPr/>
          <a:lstStyle/>
          <a:p>
            <a:pPr marL="342900" lvl="1" indent="-342900" eaLnBrk="1" hangingPunct="1">
              <a:buFont typeface="Arial" charset="0"/>
              <a:buChar char="•"/>
            </a:pPr>
            <a:r>
              <a:rPr lang="en-US" sz="2400" smtClean="0"/>
              <a:t>Decision to purchase any goods or service is more complex than that in B2C marketing. </a:t>
            </a:r>
          </a:p>
          <a:p>
            <a:pPr marL="342900" lvl="1" indent="-342900" eaLnBrk="1" hangingPunct="1">
              <a:buFont typeface="Arial" charset="0"/>
              <a:buChar char="•"/>
            </a:pPr>
            <a:r>
              <a:rPr lang="en-US" sz="2400" smtClean="0"/>
              <a:t>non-traditional marketing</a:t>
            </a:r>
          </a:p>
          <a:p>
            <a:pPr marL="742950" lvl="2" indent="-342900" eaLnBrk="1" hangingPunct="1"/>
            <a:r>
              <a:rPr lang="en-US" sz="2000" smtClean="0"/>
              <a:t>not-for-profit sector </a:t>
            </a:r>
          </a:p>
          <a:p>
            <a:pPr marL="742950" lvl="2" indent="-342900" eaLnBrk="1" hangingPunct="1"/>
            <a:r>
              <a:rPr lang="en-US" sz="2000" smtClean="0"/>
              <a:t>Promoting goods over the web</a:t>
            </a:r>
            <a:endParaRPr lang="en-US" smtClean="0"/>
          </a:p>
        </p:txBody>
      </p:sp>
      <p:sp>
        <p:nvSpPr>
          <p:cNvPr id="4" name="Title 1"/>
          <p:cNvSpPr>
            <a:spLocks noGrp="1"/>
          </p:cNvSpPr>
          <p:nvPr>
            <p:ph type="title"/>
          </p:nvPr>
        </p:nvSpPr>
        <p:spPr/>
        <p:txBody>
          <a:bodyPr rtlCol="0">
            <a:normAutofit/>
          </a:bodyPr>
          <a:lstStyle/>
          <a:p>
            <a:pPr eaLnBrk="1" fontAlgn="auto" hangingPunct="1">
              <a:spcAft>
                <a:spcPts val="0"/>
              </a:spcAft>
              <a:defRPr/>
            </a:pPr>
            <a:r>
              <a:rPr lang="en-US" sz="3200" b="1" u="sng" cap="small" dirty="0" smtClean="0"/>
              <a:t>Summary (Cont’d)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ontent Placeholder 2"/>
          <p:cNvSpPr>
            <a:spLocks noGrp="1"/>
          </p:cNvSpPr>
          <p:nvPr>
            <p:ph idx="1"/>
          </p:nvPr>
        </p:nvSpPr>
        <p:spPr>
          <a:xfrm>
            <a:off x="457200" y="476250"/>
            <a:ext cx="8229600" cy="5649913"/>
          </a:xfrm>
        </p:spPr>
        <p:txBody>
          <a:bodyPr/>
          <a:lstStyle/>
          <a:p>
            <a:pPr marL="0" indent="0" algn="ctr" eaLnBrk="1" hangingPunct="1">
              <a:buFont typeface="Arial" charset="0"/>
              <a:buNone/>
            </a:pPr>
            <a:endParaRPr lang="en-US" b="1" u="sng" smtClean="0"/>
          </a:p>
          <a:p>
            <a:pPr marL="0" indent="0" algn="ctr" eaLnBrk="1" hangingPunct="1">
              <a:buFont typeface="Arial" charset="0"/>
              <a:buNone/>
            </a:pPr>
            <a:endParaRPr lang="en-US" b="1" u="sng" smtClean="0"/>
          </a:p>
          <a:p>
            <a:pPr marL="0" indent="0" algn="ctr" eaLnBrk="1" hangingPunct="1">
              <a:buFont typeface="Arial" charset="0"/>
              <a:buNone/>
            </a:pPr>
            <a:endParaRPr lang="en-US" b="1" u="sng" smtClean="0"/>
          </a:p>
          <a:p>
            <a:pPr marL="0" indent="0" algn="ctr" eaLnBrk="1" hangingPunct="1">
              <a:buFont typeface="Arial" charset="0"/>
              <a:buNone/>
            </a:pPr>
            <a:endParaRPr lang="en-US" b="1" u="sng" smtClean="0"/>
          </a:p>
          <a:p>
            <a:pPr marL="0" indent="0" algn="ctr" eaLnBrk="1" hangingPunct="1">
              <a:buFont typeface="Arial" charset="0"/>
              <a:buNone/>
            </a:pPr>
            <a:r>
              <a:rPr lang="en-US" b="1" u="sng" smtClean="0"/>
              <a:t>THANKYOU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TotalTime>
  <Words>591</Words>
  <Application>Microsoft Office PowerPoint</Application>
  <PresentationFormat>On-screen Show (4:3)</PresentationFormat>
  <Paragraphs>117</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MGT-519  STRATEGIC MARKETING</vt:lpstr>
      <vt:lpstr>Slide 2</vt:lpstr>
      <vt:lpstr>The Total Product Offering (Cont’d)</vt:lpstr>
      <vt:lpstr>The Core Product</vt:lpstr>
      <vt:lpstr>The Core Product (Cont’d)</vt:lpstr>
      <vt:lpstr>The Basic Product</vt:lpstr>
      <vt:lpstr>The Basic Product (Cont’d)</vt:lpstr>
      <vt:lpstr>Augmented product</vt:lpstr>
      <vt:lpstr>Augmented Product (Cont’d)</vt:lpstr>
      <vt:lpstr>Perceived product</vt:lpstr>
      <vt:lpstr>Perceived product (Cont’d)</vt:lpstr>
      <vt:lpstr>Branding</vt:lpstr>
      <vt:lpstr>Summary</vt:lpstr>
      <vt:lpstr>Summary (Cont’d)</vt:lpstr>
      <vt:lpstr>Summary (Cont’d)</vt:lpstr>
      <vt:lpstr>Summary (Cont’d)</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stdc_lp</dc:creator>
  <cp:lastModifiedBy>NTS</cp:lastModifiedBy>
  <cp:revision>4</cp:revision>
  <dcterms:created xsi:type="dcterms:W3CDTF">2014-07-03T05:46:32Z</dcterms:created>
  <dcterms:modified xsi:type="dcterms:W3CDTF">2014-07-03T09:51:49Z</dcterms:modified>
</cp:coreProperties>
</file>