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18912-AD93-4D9E-9AA5-1A550241FC48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53C63-796C-42C8-803B-F6212BCACA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Arial" charset="0"/>
                <a:cs typeface="Arial" charset="0"/>
              </a:rPr>
              <a:t>MGT-519 </a:t>
            </a:r>
            <a:br>
              <a:rPr lang="en-US" sz="4000" smtClean="0">
                <a:latin typeface="Arial" charset="0"/>
                <a:cs typeface="Arial" charset="0"/>
              </a:rPr>
            </a:br>
            <a:r>
              <a:rPr lang="en-US" sz="4000" smtClean="0">
                <a:latin typeface="Arial" charset="0"/>
                <a:cs typeface="Arial" charset="0"/>
              </a:rPr>
              <a:t>STRATEGIC MARKETING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AAMER SIDDIQI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algn="ctr">
              <a:buFont typeface="Arial" charset="0"/>
              <a:buNone/>
            </a:pPr>
            <a:endParaRPr lang="en-US" dirty="0" smtClean="0"/>
          </a:p>
          <a:p>
            <a:pPr algn="ctr">
              <a:buFont typeface="Arial" charset="0"/>
              <a:buNone/>
            </a:pPr>
            <a:endParaRPr lang="en-US" dirty="0" smtClean="0"/>
          </a:p>
          <a:p>
            <a:pPr algn="ctr">
              <a:buFont typeface="Arial" charset="0"/>
              <a:buNone/>
            </a:pPr>
            <a:endParaRPr lang="en-US" dirty="0" smtClean="0"/>
          </a:p>
          <a:p>
            <a:pPr algn="ctr">
              <a:buFont typeface="Arial" charset="0"/>
              <a:buNone/>
            </a:pPr>
            <a:endParaRPr lang="en-US" dirty="0" smtClean="0"/>
          </a:p>
          <a:p>
            <a:pPr algn="ctr">
              <a:buFont typeface="Arial" charset="0"/>
              <a:buNone/>
            </a:pPr>
            <a:r>
              <a:rPr lang="en-US" b="1" smtClean="0"/>
              <a:t>LECTURE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u="sng" dirty="0" smtClean="0"/>
              <a:t>RECAP</a:t>
            </a:r>
            <a:endParaRPr lang="en-US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>
                <a:latin typeface="Arial" pitchFamily="34" charset="0"/>
              </a:rPr>
              <a:t>Implementation of Competitive Advantage</a:t>
            </a:r>
          </a:p>
          <a:p>
            <a:pPr>
              <a:defRPr/>
            </a:pPr>
            <a:r>
              <a:rPr lang="en-US" sz="2400" dirty="0" smtClean="0">
                <a:latin typeface="Arial" charset="0"/>
                <a:cs typeface="Arial" charset="0"/>
              </a:rPr>
              <a:t>Porters "Value Chain”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</a:rPr>
              <a:t>Sustaining Competitive Advantage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Core Competencies and Capabilities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Resource-Based View of the Firm (RBV)</a:t>
            </a:r>
            <a:endParaRPr lang="en-US" sz="2400" dirty="0" smtClean="0">
              <a:latin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u="sng" cap="small" dirty="0" smtClean="0">
                <a:latin typeface="Arial" pitchFamily="34" charset="0"/>
              </a:rPr>
              <a:t>Evolutionary change and Hyper 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211763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u="sng" cap="small" dirty="0" smtClean="0">
                <a:latin typeface="Arial" pitchFamily="34" charset="0"/>
                <a:cs typeface="Arial" pitchFamily="34" charset="0"/>
              </a:rPr>
              <a:t>Evolutionary change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i="1" u="sng" dirty="0">
                <a:latin typeface="Arial" pitchFamily="34" charset="0"/>
                <a:cs typeface="Arial" pitchFamily="34" charset="0"/>
              </a:rPr>
              <a:t>Competing on the Edge</a:t>
            </a:r>
            <a:r>
              <a:rPr lang="en-US" sz="2000" u="sng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u="sng" dirty="0" err="1">
                <a:latin typeface="Arial" pitchFamily="34" charset="0"/>
                <a:cs typeface="Arial" pitchFamily="34" charset="0"/>
              </a:rPr>
              <a:t>Eisenhardt</a:t>
            </a:r>
            <a:r>
              <a:rPr lang="en-US" sz="2000" u="sng" dirty="0">
                <a:latin typeface="Arial" pitchFamily="34" charset="0"/>
                <a:cs typeface="Arial" pitchFamily="34" charset="0"/>
              </a:rPr>
              <a:t> &amp; Brown (1998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Draw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analogies between biological evolution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business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real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world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analysis and planning is often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rarity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Strategies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based on flexibility,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experimentation, continuous change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learning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even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more important than rigorous analysis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planning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Right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balance between order and chaos - firms can then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successfully evolve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adapt to their unpredictable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environment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"edge of chaos,"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firm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creates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 organization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can change and produce a continuous flow of competitive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advantages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Firms not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hindered by too much planning or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centralised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control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Organized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happen!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organising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 this way they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promote an entrepreneurial philosophy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u="sng" cap="small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u="sng" cap="small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u="sng" cap="small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u="sng" cap="small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u="sng" cap="small" dirty="0" smtClean="0">
                <a:latin typeface="Arial" pitchFamily="34" charset="0"/>
                <a:cs typeface="Arial" pitchFamily="34" charset="0"/>
              </a:rPr>
              <a:t>Evolutionary change (cont’d)</a:t>
            </a:r>
            <a:r>
              <a:rPr lang="en-US" b="1" u="sng" cap="small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u="sng" cap="small" dirty="0" smtClean="0">
                <a:latin typeface="Arial" pitchFamily="34" charset="0"/>
                <a:cs typeface="Arial" pitchFamily="34" charset="0"/>
              </a:rPr>
            </a:br>
            <a:endParaRPr 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5440363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React to the evolutionary pressure of customers’ needs, mistakes but relentlessly reinvent the business by discovering new growth opportunities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Strategy is unpredictable, uncontrolled and inefficient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Important…firms should not just react well to change, but must anticipate 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In successful businesses, change is </a:t>
            </a:r>
            <a:r>
              <a:rPr lang="en-US" sz="2000" i="1" dirty="0" smtClean="0">
                <a:latin typeface="Arial" charset="0"/>
                <a:cs typeface="Arial" charset="0"/>
              </a:rPr>
              <a:t>time-paced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Triggered by the passage of time rather than events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Unplanned, evolutionary change can be an important component to success.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Strategy and planning should foster and complement such change, not suffocate it.</a:t>
            </a:r>
          </a:p>
          <a:p>
            <a:pPr eaLnBrk="1" hangingPunct="1"/>
            <a:endParaRPr lang="en-US" sz="20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Certain core beliefs are fundamental to organizations, and should be preserved at all costs. 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Not everything about an organization is for change in considering alternative strategies</a:t>
            </a:r>
          </a:p>
          <a:p>
            <a:pPr eaLnBrk="1" hangingPunct="1"/>
            <a:endParaRPr lang="en-US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u="sng" cap="small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u="sng" cap="small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u="sng" cap="small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u="sng" cap="small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u="sng" cap="small" dirty="0" smtClean="0">
                <a:latin typeface="Arial" pitchFamily="34" charset="0"/>
                <a:cs typeface="Arial" pitchFamily="34" charset="0"/>
              </a:rPr>
              <a:t>Evolutionary change (cont’d)</a:t>
            </a:r>
            <a:r>
              <a:rPr lang="en-US" b="1" u="sng" cap="small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u="sng" cap="small" dirty="0" smtClean="0">
                <a:latin typeface="Arial" pitchFamily="34" charset="0"/>
                <a:cs typeface="Arial" pitchFamily="34" charset="0"/>
              </a:rPr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u="sng" cap="small" dirty="0" smtClean="0">
                <a:latin typeface="Arial" pitchFamily="34" charset="0"/>
              </a:rPr>
              <a:t>Hyper competition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Today’s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business environment has become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dynamic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smtClean="0">
                <a:latin typeface="Arial" pitchFamily="34" charset="0"/>
                <a:cs typeface="Arial" pitchFamily="34" charset="0"/>
              </a:rPr>
              <a:t>Traditional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sources of competitive advantage erode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rapidly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sustaining advantages can be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distraction from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developing new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ones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fragmentation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markets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niche seeking competition has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intensified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Traditional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sources of advantage more vulnerable; price &amp; quality, timing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know-how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ntry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barriers have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fallen, deep pockets, resource dominance no longer sufficient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means by which to control and dominate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u="sng" cap="small" dirty="0" smtClean="0">
                <a:latin typeface="Arial" pitchFamily="34" charset="0"/>
              </a:rPr>
              <a:t>Evolutionary change and Hyper competition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cap="small" dirty="0" smtClean="0">
                <a:latin typeface="Arial" pitchFamily="34" charset="0"/>
              </a:rPr>
              <a:t/>
            </a:r>
            <a:br>
              <a:rPr lang="en-US" b="1" u="sng" cap="small" dirty="0" smtClean="0">
                <a:latin typeface="Arial" pitchFamily="34" charset="0"/>
              </a:rPr>
            </a:br>
            <a:r>
              <a:rPr lang="en-US" sz="2400" b="1" u="sng" cap="small" dirty="0" smtClean="0">
                <a:latin typeface="Arial" pitchFamily="34" charset="0"/>
              </a:rPr>
              <a:t>Hyper competition (Cont’d)</a:t>
            </a:r>
            <a:r>
              <a:rPr lang="en-US" b="1" u="sng" cap="small" dirty="0" smtClean="0">
                <a:latin typeface="Arial" pitchFamily="34" charset="0"/>
              </a:rPr>
              <a:t/>
            </a:r>
            <a:br>
              <a:rPr lang="en-US" b="1" u="sng" cap="small" dirty="0" smtClean="0">
                <a:latin typeface="Arial" pitchFamily="34" charset="0"/>
              </a:rPr>
            </a:br>
            <a:endParaRPr lang="en-US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Hypercompetition suggests that strategy should also involve the creative destruction of opponent’s advantage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A strong emphasis on SWOT analysis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Primary goal of this new approach is disruption of the status quo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To seize the initiative through creating a series of temporary advantages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speed and intensity of movement that characterizes hypercompetition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From economic theory there is no equilibrium as in perfect competition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Only temporary profits are possible in hypercompetition markets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Resulted in rise of new marketing trends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Guerrilla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Ambush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Astroturfing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Viral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Stealth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Designed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create temporary advantages 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markets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Evolved 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Game </a:t>
            </a:r>
            <a:r>
              <a:rPr lang="en-US" sz="2000" b="1" u="sng" dirty="0" err="1" smtClean="0">
                <a:latin typeface="Arial" pitchFamily="34" charset="0"/>
                <a:cs typeface="Arial" pitchFamily="34" charset="0"/>
              </a:rPr>
              <a:t>Theory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:Tool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analysing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customers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’ and competitors’ responses to a firm’s competitive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moves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theory attempts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mathematically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capture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behaviours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 strategic situations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cap="small" dirty="0" smtClean="0">
                <a:latin typeface="Arial" pitchFamily="34" charset="0"/>
              </a:rPr>
              <a:t/>
            </a:r>
            <a:br>
              <a:rPr lang="en-US" b="1" u="sng" cap="small" dirty="0" smtClean="0">
                <a:latin typeface="Arial" pitchFamily="34" charset="0"/>
              </a:rPr>
            </a:br>
            <a:r>
              <a:rPr lang="en-US" sz="2400" b="1" u="sng" cap="small" dirty="0" smtClean="0">
                <a:latin typeface="Arial" pitchFamily="34" charset="0"/>
              </a:rPr>
              <a:t>Hyper competition (Cont’d)</a:t>
            </a:r>
            <a:r>
              <a:rPr lang="en-US" b="1" u="sng" cap="small" dirty="0" smtClean="0">
                <a:latin typeface="Arial" pitchFamily="34" charset="0"/>
              </a:rPr>
              <a:t/>
            </a:r>
            <a:br>
              <a:rPr lang="en-US" b="1" u="sng" cap="small" dirty="0" smtClean="0">
                <a:latin typeface="Arial" pitchFamily="34" charset="0"/>
              </a:rPr>
            </a:b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GAME THEORY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Helps predict scenarios of market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macroenvironment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Key pivotal points for disruption to be identified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 elements for successful strategy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 hypercompetitive markets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1.  Vision for how to disrupt a market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Setting goals, building core competencies necessary to create specific disruptions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2.  Key capabilities enabling speed and surprise in a wide range of actions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3.  Disruptive tactics illuminated by game theory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Shifting the rules of the game,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signalling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simultaneous and strategic thrusts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cap="small" dirty="0" smtClean="0">
                <a:latin typeface="Arial" pitchFamily="34" charset="0"/>
              </a:rPr>
              <a:t/>
            </a:r>
            <a:br>
              <a:rPr lang="en-US" b="1" u="sng" cap="small" dirty="0" smtClean="0">
                <a:latin typeface="Arial" pitchFamily="34" charset="0"/>
              </a:rPr>
            </a:br>
            <a:r>
              <a:rPr lang="en-US" sz="2400" b="1" u="sng" cap="small" dirty="0" smtClean="0">
                <a:latin typeface="Arial" pitchFamily="34" charset="0"/>
              </a:rPr>
              <a:t>Hyper competition (Cont’d)</a:t>
            </a:r>
            <a:r>
              <a:rPr lang="en-US" b="1" u="sng" cap="small" dirty="0" smtClean="0">
                <a:latin typeface="Arial" pitchFamily="34" charset="0"/>
              </a:rPr>
              <a:t/>
            </a:r>
            <a:br>
              <a:rPr lang="en-US" b="1" u="sng" cap="small" dirty="0" smtClean="0">
                <a:latin typeface="Arial" pitchFamily="34" charset="0"/>
              </a:rPr>
            </a:b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u="sng" cap="small" dirty="0"/>
              <a:t>The Marketing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Four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eras in the development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business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b="1" u="sng" dirty="0">
                <a:latin typeface="Arial" pitchFamily="34" charset="0"/>
                <a:cs typeface="Arial" pitchFamily="34" charset="0"/>
              </a:rPr>
              <a:t>The Production Era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Minimal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dialogue between customers and suppliers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Mass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production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Homogenous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products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Distribution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the focus of marketing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2.     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u="sng" dirty="0">
                <a:latin typeface="Arial" pitchFamily="34" charset="0"/>
                <a:cs typeface="Arial" pitchFamily="34" charset="0"/>
              </a:rPr>
              <a:t>Institutional Period and Selling Orientation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Rapid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growth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focus 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cost, inventory asset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management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Selling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focus (company builds it and sales person sells it)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Minimal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customer voice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Increasing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need for marketing communications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development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4Ps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The Marketing Concept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Companies should only make what they can market instead of trying to market what they have made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Increasing customer focus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4.   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Relationship Marketing/ Supply Chain Era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Customers now have a dialogue, not just a voice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Close, long-term relationships based on mutual trust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More emphasis on win-win outcomes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5.    </a:t>
            </a:r>
            <a:r>
              <a:rPr lang="en-US" sz="2000" b="1" u="sng" dirty="0" smtClean="0">
                <a:latin typeface="Arial" pitchFamily="34" charset="0"/>
                <a:cs typeface="Arial" pitchFamily="34" charset="0"/>
              </a:rPr>
              <a:t>Value Chain Era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Start with customer requirement and build infrastructure to deliver maximum value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Integration of supply and demand chains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Proactive, knowledge-based relationships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u="sng" cap="small" dirty="0"/>
              <a:t>The Marketing </a:t>
            </a:r>
            <a:r>
              <a:rPr lang="en-US" sz="2400" b="1" u="sng" cap="small" dirty="0" smtClean="0"/>
              <a:t>Concept (Cont’d)</a:t>
            </a:r>
            <a:endParaRPr lang="en-US" sz="2400" b="1" u="sng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Consumer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choice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attitude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of this period, “any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colour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as long as it’s Black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” - Henry Ford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Marketing concept, the shift from a seller’s market to a buyer’s market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 alternatives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marketing orientation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Sales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orientation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Selling the product which they have is the main problem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Use of selling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pricing, promotion and distribution skills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Little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attention to customer needs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wants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Don’t try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particularly hard to create suitable products 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services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u="sng" cap="small" dirty="0"/>
              <a:t>The Marketing </a:t>
            </a:r>
            <a:r>
              <a:rPr lang="en-US" sz="2400" b="1" u="sng" cap="small" dirty="0" smtClean="0"/>
              <a:t>Concept (Cont’d)</a:t>
            </a:r>
            <a:endParaRPr lang="en-US" sz="2400" b="1" u="sng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Production orientation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Concerned with making as many units as possible.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xploiting economies of scale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Needs of customers are secondary compared to need to increase output.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Effective when a business operates in very high growth markets or where the potential for economies of scale is significant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Product orientation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Subtly different from a production orientation.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Business is “arrogantly obsessed” with its own products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Their products may start out as fully up-to-date and technical leaders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u="sng" cap="small" dirty="0"/>
              <a:t>The Marketing </a:t>
            </a:r>
            <a:r>
              <a:rPr lang="en-US" sz="2400" b="1" u="sng" cap="small" dirty="0" smtClean="0"/>
              <a:t>Concept (Cont’d)</a:t>
            </a:r>
            <a:endParaRPr lang="en-US" sz="2400" b="1" u="sng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cap="small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sz="2400" cap="sm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Implementation of Competitive Advantage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Sustaining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Competitive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Advantage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Core competencies and capabilities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Resource-Based View of the Firm (RBV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latin typeface="Arial" pitchFamily="34" charset="0"/>
              </a:rPr>
              <a:t>Evolutionary change and Hyper </a:t>
            </a:r>
            <a:r>
              <a:rPr lang="en-US" sz="2000" dirty="0" smtClean="0">
                <a:latin typeface="Arial" pitchFamily="34" charset="0"/>
              </a:rPr>
              <a:t>competition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Marketing Concept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r>
              <a:rPr lang="en-US" sz="4000" smtClean="0"/>
              <a:t>THANKYOU!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884</Words>
  <Application>Microsoft Office PowerPoint</Application>
  <PresentationFormat>On-screen Show (4:3)</PresentationFormat>
  <Paragraphs>131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MGT-519  STRATEGIC MARKETING</vt:lpstr>
      <vt:lpstr>Slide 2</vt:lpstr>
      <vt:lpstr>RECAP</vt:lpstr>
      <vt:lpstr>Evolutionary change and Hyper competition</vt:lpstr>
      <vt:lpstr>  Evolutionary change (cont’d) </vt:lpstr>
      <vt:lpstr>  Evolutionary change (cont’d) </vt:lpstr>
      <vt:lpstr>Evolutionary change and Hyper competition</vt:lpstr>
      <vt:lpstr> Hyper competition (Cont’d) </vt:lpstr>
      <vt:lpstr> Hyper competition (Cont’d) </vt:lpstr>
      <vt:lpstr> Hyper competition (Cont’d) </vt:lpstr>
      <vt:lpstr>The Marketing Concept</vt:lpstr>
      <vt:lpstr>The Marketing Concept (Cont’d)</vt:lpstr>
      <vt:lpstr>The Marketing Concept (Cont’d)</vt:lpstr>
      <vt:lpstr>The Marketing Concept (Cont’d)</vt:lpstr>
      <vt:lpstr>Summary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stdc_lp</cp:lastModifiedBy>
  <cp:revision>4</cp:revision>
  <dcterms:created xsi:type="dcterms:W3CDTF">2014-07-01T16:29:39Z</dcterms:created>
  <dcterms:modified xsi:type="dcterms:W3CDTF">2014-07-03T04:21:34Z</dcterms:modified>
</cp:coreProperties>
</file>