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A69E9-179C-4C35-95A3-AE7140A95726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0FF30-AEBC-4773-82A0-88A7B9196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884614" y="0"/>
            <a:ext cx="2973387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884614" y="8684927"/>
            <a:ext cx="2973387" cy="4590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88900" tIns="44450" rIns="88900" bIns="44450" anchor="b"/>
          <a:lstStyle/>
          <a:p>
            <a:pPr algn="r" defTabSz="890588"/>
            <a:r>
              <a:rPr lang="en-US" sz="1200">
                <a:latin typeface="Times New Roman" pitchFamily="18" charset="0"/>
              </a:rPr>
              <a:t>22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8684927"/>
            <a:ext cx="2971800" cy="4590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1751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88900" tIns="42862" rIns="88900" bIns="42862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335-C21F-4603-8D01-8734BD434AAF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9263-25DE-489D-8579-82E6989A3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335-C21F-4603-8D01-8734BD434AAF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9263-25DE-489D-8579-82E6989A3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335-C21F-4603-8D01-8734BD434AAF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9263-25DE-489D-8579-82E6989A3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335-C21F-4603-8D01-8734BD434AAF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9263-25DE-489D-8579-82E6989A3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335-C21F-4603-8D01-8734BD434AAF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9263-25DE-489D-8579-82E6989A3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335-C21F-4603-8D01-8734BD434AAF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9263-25DE-489D-8579-82E6989A3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335-C21F-4603-8D01-8734BD434AAF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9263-25DE-489D-8579-82E6989A3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335-C21F-4603-8D01-8734BD434AAF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9263-25DE-489D-8579-82E6989A3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335-C21F-4603-8D01-8734BD434AAF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9263-25DE-489D-8579-82E6989A3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335-C21F-4603-8D01-8734BD434AAF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9263-25DE-489D-8579-82E6989A3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33335-C21F-4603-8D01-8734BD434AAF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59263-25DE-489D-8579-82E6989A3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33335-C21F-4603-8D01-8734BD434AAF}" type="datetimeFigureOut">
              <a:rPr lang="en-US" smtClean="0"/>
              <a:pPr/>
              <a:t>7/23/2014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59263-25DE-489D-8579-82E6989A3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219200"/>
            <a:ext cx="9144000" cy="1143000"/>
          </a:xfrm>
        </p:spPr>
        <p:txBody>
          <a:bodyPr lIns="90488" tIns="44450" rIns="90488" bIns="44450">
            <a:normAutofit fontScale="90000"/>
          </a:bodyPr>
          <a:lstStyle/>
          <a:p>
            <a:r>
              <a:rPr lang="en-US" sz="4000" smtClean="0">
                <a:solidFill>
                  <a:schemeClr val="hlink"/>
                </a:solidFill>
                <a:latin typeface="Arial Black" pitchFamily="34" charset="0"/>
              </a:rPr>
              <a:t>CHAPTER 15:</a:t>
            </a:r>
            <a:br>
              <a:rPr lang="en-US" sz="4000" smtClean="0">
                <a:solidFill>
                  <a:schemeClr val="hlink"/>
                </a:solidFill>
                <a:latin typeface="Arial Black" pitchFamily="34" charset="0"/>
              </a:rPr>
            </a:br>
            <a:r>
              <a:rPr lang="en-US" sz="4000" smtClean="0">
                <a:solidFill>
                  <a:schemeClr val="hlink"/>
                </a:solidFill>
                <a:latin typeface="Arial Black" pitchFamily="34" charset="0"/>
              </a:rPr>
              <a:t> CLOSING OBSERVATIONS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981075" y="3792538"/>
            <a:ext cx="6732588" cy="1627187"/>
          </a:xfrm>
        </p:spPr>
        <p:txBody>
          <a:bodyPr lIns="90488" tIns="44450" rIns="90488" bIns="44450"/>
          <a:lstStyle/>
          <a:p>
            <a:pPr algn="ctr">
              <a:spcBef>
                <a:spcPct val="10000"/>
              </a:spcBef>
              <a:buFont typeface="Wingdings" pitchFamily="2" charset="2"/>
              <a:buNone/>
            </a:pPr>
            <a:r>
              <a:rPr lang="en-US" sz="3600" smtClean="0">
                <a:latin typeface="Arial Black" pitchFamily="34" charset="0"/>
              </a:rPr>
              <a:t>Lecture 30</a:t>
            </a:r>
          </a:p>
          <a:p>
            <a:pPr algn="ctr">
              <a:spcBef>
                <a:spcPct val="10000"/>
              </a:spcBef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307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2AEC6B3E-A145-4BA7-AB8F-8B31C5DC7E6A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1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>
              <a:spcBef>
                <a:spcPct val="40000"/>
              </a:spcBef>
            </a:pPr>
            <a:r>
              <a:rPr lang="en-US" sz="4000" smtClean="0">
                <a:solidFill>
                  <a:schemeClr val="hlink"/>
                </a:solidFill>
              </a:rPr>
              <a:t>Guidelines for Measuring Brand Equity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382000" cy="4953000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 smtClean="0"/>
              <a:t>Formalize the firm’s view of brand equity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 smtClean="0"/>
              <a:t>Conduct brand inventories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 smtClean="0"/>
              <a:t>Conduct consumer tracking studies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 smtClean="0"/>
              <a:t>Assemble results of outcome measures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 smtClean="0"/>
              <a:t>Establish a department to oversee the implementation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FA0C8261-FB31-43D2-8286-295729A8A866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2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>
              <a:spcBef>
                <a:spcPct val="40000"/>
              </a:spcBef>
            </a:pPr>
            <a:r>
              <a:rPr lang="en-US" sz="4000" smtClean="0">
                <a:solidFill>
                  <a:schemeClr val="hlink"/>
                </a:solidFill>
              </a:rPr>
              <a:t>Guidelines for Managing Brand Equity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382000" cy="4876800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 smtClean="0"/>
              <a:t>Define brand hierarchy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 smtClean="0"/>
              <a:t>Create global associations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 smtClean="0"/>
              <a:t>Introduce brand extensions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 smtClean="0"/>
              <a:t>Clearly establish the roles of brands in the portfolio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 smtClean="0"/>
              <a:t>Reinforce brand equity over time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 smtClean="0"/>
              <a:t>Enhance brand equity over time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 smtClean="0"/>
              <a:t>Identify differences in consumer behavior in different market segments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endParaRPr lang="en-US" smtClean="0"/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7A232BC5-1815-44C5-879C-FF14BBC1A73D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3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lIns="90488" tIns="44450" rIns="90488" bIns="44450">
            <a:normAutofit fontScale="90000"/>
          </a:bodyPr>
          <a:lstStyle/>
          <a:p>
            <a:r>
              <a:rPr lang="en-US" sz="4000" smtClean="0">
                <a:solidFill>
                  <a:schemeClr val="hlink"/>
                </a:solidFill>
              </a:rPr>
              <a:t>Characteristics of Strong Brands Managers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686800" cy="5257800"/>
          </a:xfrm>
        </p:spPr>
        <p:txBody>
          <a:bodyPr lIns="90488" tIns="44450" rIns="90488" bIns="44450"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ja-JP" sz="2400" smtClean="0"/>
              <a:t>Understand brand meaning and market appropriate products in an appropriate manner</a:t>
            </a:r>
          </a:p>
          <a:p>
            <a:pPr>
              <a:lnSpc>
                <a:spcPct val="80000"/>
              </a:lnSpc>
            </a:pPr>
            <a:r>
              <a:rPr lang="en-US" altLang="ja-JP" sz="2400" smtClean="0"/>
              <a:t>Properly position the brand</a:t>
            </a:r>
          </a:p>
          <a:p>
            <a:pPr>
              <a:lnSpc>
                <a:spcPct val="80000"/>
              </a:lnSpc>
            </a:pPr>
            <a:r>
              <a:rPr lang="en-US" altLang="ja-JP" sz="2400" smtClean="0"/>
              <a:t>Provide superior delivery of desired benefits</a:t>
            </a:r>
          </a:p>
          <a:p>
            <a:pPr>
              <a:lnSpc>
                <a:spcPct val="80000"/>
              </a:lnSpc>
            </a:pPr>
            <a:r>
              <a:rPr lang="en-US" altLang="ja-JP" sz="2400" smtClean="0"/>
              <a:t>Employ a full range of complementary brand elements and supporting marketing activities</a:t>
            </a:r>
          </a:p>
          <a:p>
            <a:pPr>
              <a:lnSpc>
                <a:spcPct val="80000"/>
              </a:lnSpc>
            </a:pPr>
            <a:r>
              <a:rPr lang="en-US" altLang="ja-JP" sz="2400" smtClean="0"/>
              <a:t>Embrace integrated marketing communications and communicate with a consistent voice</a:t>
            </a:r>
          </a:p>
          <a:p>
            <a:pPr>
              <a:lnSpc>
                <a:spcPct val="80000"/>
              </a:lnSpc>
            </a:pPr>
            <a:r>
              <a:rPr lang="en-US" altLang="ja-JP" sz="2400" smtClean="0"/>
              <a:t>Measure consumer perceptions of value and develop a pricing strategy accordingly</a:t>
            </a:r>
          </a:p>
          <a:p>
            <a:pPr>
              <a:lnSpc>
                <a:spcPct val="80000"/>
              </a:lnSpc>
            </a:pPr>
            <a:r>
              <a:rPr lang="en-US" altLang="ja-JP" sz="2400" smtClean="0"/>
              <a:t>Establish credibility and appropriate brand personality and imagery</a:t>
            </a:r>
          </a:p>
          <a:p>
            <a:pPr>
              <a:lnSpc>
                <a:spcPct val="80000"/>
              </a:lnSpc>
            </a:pPr>
            <a:r>
              <a:rPr lang="en-US" altLang="ja-JP" sz="2400" smtClean="0"/>
              <a:t>Maintain innovation and relevance for the brand</a:t>
            </a:r>
          </a:p>
          <a:p>
            <a:pPr>
              <a:lnSpc>
                <a:spcPct val="80000"/>
              </a:lnSpc>
            </a:pPr>
            <a:r>
              <a:rPr lang="en-US" altLang="ja-JP" sz="2400" smtClean="0"/>
              <a:t>Strategically design and implement a brand hierarchy and brand portfolio</a:t>
            </a:r>
          </a:p>
          <a:p>
            <a:pPr>
              <a:lnSpc>
                <a:spcPct val="80000"/>
              </a:lnSpc>
            </a:pPr>
            <a:r>
              <a:rPr lang="en-US" altLang="ja-JP" sz="2400" smtClean="0"/>
              <a:t>Implement a brand equity management system to ensure that marketing actions properly reflect the brand equity concept</a:t>
            </a:r>
            <a:endParaRPr lang="en-US" sz="2400" smtClean="0"/>
          </a:p>
        </p:txBody>
      </p:sp>
      <p:sp>
        <p:nvSpPr>
          <p:cNvPr id="1126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7B986E64-2926-4AA3-A4D5-2B152E782003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4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lIns="90488" tIns="44450" rIns="90488" bIns="44450"/>
          <a:lstStyle/>
          <a:p>
            <a:r>
              <a:rPr lang="en-US" sz="4000" smtClean="0">
                <a:solidFill>
                  <a:schemeClr val="hlink"/>
                </a:solidFill>
              </a:rPr>
              <a:t>Seven Deadly Sins of Brand Management</a:t>
            </a:r>
          </a:p>
        </p:txBody>
      </p:sp>
      <p:sp>
        <p:nvSpPr>
          <p:cNvPr id="12291" name="Rectangle 5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610600" cy="5181600"/>
          </a:xfrm>
        </p:spPr>
        <p:txBody>
          <a:bodyPr lIns="90488" tIns="44450" rIns="90488" bIns="44450"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Failure to understand the full meaning of the brand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Failure to live up to the brand promise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Failure to adequately support the brand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Failure to be patient with the brand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Failure to adequately control the brand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Failure to properly balance consistency and change with the brand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mtClean="0"/>
              <a:t>Failure to understand complexity of brand   equity measurement and management</a:t>
            </a:r>
          </a:p>
        </p:txBody>
      </p:sp>
      <p:sp>
        <p:nvSpPr>
          <p:cNvPr id="1229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A46AEE45-BAA5-46DD-9CB1-A9E54BB5983C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5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2293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smtClean="0">
                <a:solidFill>
                  <a:schemeClr val="hlink"/>
                </a:solidFill>
              </a:rPr>
              <a:t>Industrial and B2B Branding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05800" cy="5105400"/>
          </a:xfrm>
        </p:spPr>
        <p:txBody>
          <a:bodyPr/>
          <a:lstStyle/>
          <a:p>
            <a:r>
              <a:rPr lang="en-US" smtClean="0"/>
              <a:t>Adopt a corporate or family branding strategy</a:t>
            </a:r>
          </a:p>
          <a:p>
            <a:r>
              <a:rPr lang="en-US" smtClean="0"/>
              <a:t>Link non-product-related imagery associations</a:t>
            </a:r>
          </a:p>
          <a:p>
            <a:r>
              <a:rPr lang="en-US" smtClean="0"/>
              <a:t>Employ full range of marketing communication options</a:t>
            </a:r>
          </a:p>
          <a:p>
            <a:r>
              <a:rPr lang="en-US" smtClean="0"/>
              <a:t>Leverage equity of other companies that are customers</a:t>
            </a:r>
          </a:p>
          <a:p>
            <a:r>
              <a:rPr lang="en-US" smtClean="0"/>
              <a:t>Segment markets carefully and develop tailored branding and marketing programs</a:t>
            </a:r>
          </a:p>
        </p:txBody>
      </p:sp>
      <p:sp>
        <p:nvSpPr>
          <p:cNvPr id="1331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BD661203-ED11-4C9D-B7A5-389F299AA81C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6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smtClean="0">
                <a:solidFill>
                  <a:schemeClr val="hlink"/>
                </a:solidFill>
              </a:rPr>
              <a:t>Guidelines for High-Tech Branding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05800" cy="5105400"/>
          </a:xfrm>
        </p:spPr>
        <p:txBody>
          <a:bodyPr/>
          <a:lstStyle/>
          <a:p>
            <a:r>
              <a:rPr lang="en-US" smtClean="0"/>
              <a:t>Establish brand awareness and rich brand image</a:t>
            </a:r>
          </a:p>
          <a:p>
            <a:r>
              <a:rPr lang="en-US" smtClean="0"/>
              <a:t>Create corporate credibility associations</a:t>
            </a:r>
          </a:p>
          <a:p>
            <a:r>
              <a:rPr lang="en-US" smtClean="0"/>
              <a:t>Leverage secondary associations of quality</a:t>
            </a:r>
          </a:p>
          <a:p>
            <a:r>
              <a:rPr lang="en-US" smtClean="0"/>
              <a:t>Avoid overbranding products</a:t>
            </a:r>
          </a:p>
          <a:p>
            <a:r>
              <a:rPr lang="en-US" smtClean="0"/>
              <a:t>Selectively introduce new products as new brands and clearly identify the nature of brand extensions </a:t>
            </a: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76CFC04C-D382-49EB-98A9-73903678F3EE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7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smtClean="0">
                <a:solidFill>
                  <a:schemeClr val="hlink"/>
                </a:solidFill>
              </a:rPr>
              <a:t>Guidelines for Service Branding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610600" cy="434181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mtClean="0"/>
              <a:t>Maximize service quality</a:t>
            </a:r>
          </a:p>
          <a:p>
            <a:pPr>
              <a:lnSpc>
                <a:spcPct val="90000"/>
              </a:lnSpc>
            </a:pPr>
            <a:r>
              <a:rPr lang="en-US" smtClean="0"/>
              <a:t>Employ a full range of brand elements to enhance brand recall</a:t>
            </a:r>
          </a:p>
          <a:p>
            <a:pPr>
              <a:lnSpc>
                <a:spcPct val="90000"/>
              </a:lnSpc>
            </a:pPr>
            <a:r>
              <a:rPr lang="en-US" smtClean="0"/>
              <a:t>Create and communicate strong organizational associations</a:t>
            </a:r>
          </a:p>
          <a:p>
            <a:pPr>
              <a:lnSpc>
                <a:spcPct val="90000"/>
              </a:lnSpc>
            </a:pPr>
            <a:r>
              <a:rPr lang="en-US" smtClean="0"/>
              <a:t>Design corporate communication programs that augment consumers’ service encounters and experiences</a:t>
            </a:r>
          </a:p>
          <a:p>
            <a:pPr>
              <a:lnSpc>
                <a:spcPct val="90000"/>
              </a:lnSpc>
            </a:pPr>
            <a:r>
              <a:rPr lang="en-US" smtClean="0"/>
              <a:t>Establish a brand hierarchy using distinct family or individual brands as well as meaningful ingredient brands</a:t>
            </a:r>
          </a:p>
          <a:p>
            <a:pPr>
              <a:lnSpc>
                <a:spcPct val="90000"/>
              </a:lnSpc>
            </a:pPr>
            <a:endParaRPr lang="en-US" smtClean="0">
              <a:latin typeface="Tahoma" pitchFamily="34" charset="0"/>
            </a:endParaRPr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5CC6C187-A110-47AE-89B9-43FEC740D12C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8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smtClean="0">
                <a:solidFill>
                  <a:schemeClr val="hlink"/>
                </a:solidFill>
              </a:rPr>
              <a:t>Guidelines for Branding Retailers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05800" cy="5105400"/>
          </a:xfrm>
        </p:spPr>
        <p:txBody>
          <a:bodyPr/>
          <a:lstStyle/>
          <a:p>
            <a:r>
              <a:rPr lang="en-US" smtClean="0"/>
              <a:t>Create a brand hierarchy consisting of the store as a whole as well as individual departments</a:t>
            </a:r>
          </a:p>
          <a:p>
            <a:r>
              <a:rPr lang="en-US" smtClean="0"/>
              <a:t>Enhance the manufacturer’s brand equity by communicating PODs</a:t>
            </a:r>
          </a:p>
          <a:p>
            <a:r>
              <a:rPr lang="en-US" smtClean="0"/>
              <a:t>Establish brand equity at all levels of the brand hierarchy</a:t>
            </a:r>
          </a:p>
          <a:p>
            <a:r>
              <a:rPr lang="en-US" smtClean="0"/>
              <a:t>Create multichannel shopping experience</a:t>
            </a:r>
          </a:p>
          <a:p>
            <a:r>
              <a:rPr lang="en-US" smtClean="0"/>
              <a:t>Avoid overbranding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B215B6E9-0FC5-4D8F-8530-B9FA2F02C8F7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9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 smtClean="0">
                <a:solidFill>
                  <a:schemeClr val="hlink"/>
                </a:solidFill>
              </a:rPr>
              <a:t>Guidelines for Small Business Branding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686800" cy="5105400"/>
          </a:xfrm>
        </p:spPr>
        <p:txBody>
          <a:bodyPr/>
          <a:lstStyle/>
          <a:p>
            <a:r>
              <a:rPr lang="en-US" smtClean="0"/>
              <a:t>Emphasize building one or two strong brands</a:t>
            </a:r>
          </a:p>
          <a:p>
            <a:r>
              <a:rPr lang="en-US" smtClean="0"/>
              <a:t>Focus the marketing program on one or two key associations</a:t>
            </a:r>
          </a:p>
          <a:p>
            <a:r>
              <a:rPr lang="en-US" smtClean="0"/>
              <a:t>Employ a well-integrated set of brand elements that enhances both brand awareness and image</a:t>
            </a:r>
          </a:p>
          <a:p>
            <a:r>
              <a:rPr lang="en-US" smtClean="0"/>
              <a:t>Design creative brand-building push campaigns</a:t>
            </a:r>
          </a:p>
          <a:p>
            <a:r>
              <a:rPr lang="en-US" smtClean="0"/>
              <a:t>Leverage as many secondary associations as possible</a:t>
            </a:r>
          </a:p>
        </p:txBody>
      </p:sp>
      <p:sp>
        <p:nvSpPr>
          <p:cNvPr id="1741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91302F07-B9DC-4302-BA45-585029B50C90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10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smtClean="0">
                <a:solidFill>
                  <a:schemeClr val="hlink"/>
                </a:solidFill>
              </a:rPr>
              <a:t>Guidelines for Online Branding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05800" cy="5105400"/>
          </a:xfrm>
        </p:spPr>
        <p:txBody>
          <a:bodyPr/>
          <a:lstStyle/>
          <a:p>
            <a:r>
              <a:rPr lang="en-US" smtClean="0"/>
              <a:t>Don’t forget the brand building basics</a:t>
            </a:r>
          </a:p>
          <a:p>
            <a:r>
              <a:rPr lang="en-US" smtClean="0"/>
              <a:t>Create strong brand identity</a:t>
            </a:r>
          </a:p>
          <a:p>
            <a:r>
              <a:rPr lang="en-US" smtClean="0"/>
              <a:t>Generate strong consumer pull</a:t>
            </a:r>
          </a:p>
          <a:p>
            <a:r>
              <a:rPr lang="en-US" smtClean="0"/>
              <a:t>Selectively choose brand partnerships</a:t>
            </a:r>
          </a:p>
          <a:p>
            <a:r>
              <a:rPr lang="en-US" smtClean="0"/>
              <a:t>Maximize relationship marketing</a:t>
            </a:r>
          </a:p>
          <a:p>
            <a:endParaRPr lang="en-US" smtClean="0"/>
          </a:p>
        </p:txBody>
      </p:sp>
      <p:sp>
        <p:nvSpPr>
          <p:cNvPr id="1843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C8E5A1A3-0BE0-42C6-8A0C-56CAC51237AC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11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hlink"/>
                </a:solidFill>
              </a:rPr>
              <a:t>Future Brand Priorities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mtClean="0"/>
              <a:t>How will branding change in the coming years? What are the biggest branding challenges? What will make a successful “twenty-first-century brand”? </a:t>
            </a:r>
            <a:endParaRPr lang="en-US" smtClean="0"/>
          </a:p>
        </p:txBody>
      </p:sp>
      <p:sp>
        <p:nvSpPr>
          <p:cNvPr id="1946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4CBEF4B8-C6E8-4FA6-9DFE-449CAB2882AB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12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>
                <a:solidFill>
                  <a:schemeClr val="hlink"/>
                </a:solidFill>
              </a:rPr>
              <a:t>Building Brand Equity</a:t>
            </a:r>
            <a:endParaRPr lang="en-US" smtClean="0">
              <a:solidFill>
                <a:schemeClr val="hlink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smtClean="0"/>
              <a:t>Brand elements</a:t>
            </a:r>
          </a:p>
          <a:p>
            <a:pPr lvl="1">
              <a:lnSpc>
                <a:spcPct val="90000"/>
              </a:lnSpc>
            </a:pPr>
            <a:r>
              <a:rPr lang="en-US" altLang="ja-JP" smtClean="0"/>
              <a:t>In a cluttered, competitive marketplace, the brand elements that make up the brand will have to do more and more of the selling job. </a:t>
            </a:r>
          </a:p>
          <a:p>
            <a:pPr>
              <a:lnSpc>
                <a:spcPct val="90000"/>
              </a:lnSpc>
            </a:pPr>
            <a:r>
              <a:rPr lang="en-US" altLang="ja-JP" smtClean="0"/>
              <a:t>Marketing programs</a:t>
            </a:r>
          </a:p>
          <a:p>
            <a:pPr lvl="1">
              <a:lnSpc>
                <a:spcPct val="90000"/>
              </a:lnSpc>
            </a:pPr>
            <a:r>
              <a:rPr lang="en-US" altLang="ja-JP" smtClean="0"/>
              <a:t>Strong brands in the twenty-first century also will rise above others by better understanding the needs, wants, and desires of consumers and creating marketing programs that fulfill and even surpass consumer expectations. </a:t>
            </a:r>
            <a:endParaRPr lang="en-US" smtClean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44D9C396-CC45-401C-A1EC-B71A38A344C9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13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>
                <a:solidFill>
                  <a:schemeClr val="hlink"/>
                </a:solidFill>
              </a:rPr>
              <a:t>Measuring Brand Equity</a:t>
            </a:r>
            <a:endParaRPr lang="en-US" smtClean="0">
              <a:solidFill>
                <a:schemeClr val="hlink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mtClean="0"/>
              <a:t>Marketers of successful twenty-first-century brands will create formalized measurement approaches and processes that ensure they continually monitor their sources of brand equity and those of competitors. </a:t>
            </a:r>
            <a:endParaRPr lang="en-US" smtClean="0"/>
          </a:p>
        </p:txBody>
      </p:sp>
      <p:sp>
        <p:nvSpPr>
          <p:cNvPr id="2150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8F53A63C-7DDD-435F-A7F2-BAA9BCCCD340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14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>
                <a:solidFill>
                  <a:schemeClr val="hlink"/>
                </a:solidFill>
              </a:rPr>
              <a:t>Managing Brand Equity</a:t>
            </a:r>
            <a:endParaRPr lang="en-US" smtClean="0">
              <a:solidFill>
                <a:schemeClr val="hlink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ja-JP" sz="2800" smtClean="0"/>
              <a:t>It will be essential in building strong twenty-first-century brands to align internal and external brand management. </a:t>
            </a:r>
          </a:p>
          <a:p>
            <a:pPr lvl="1">
              <a:lnSpc>
                <a:spcPct val="80000"/>
              </a:lnSpc>
            </a:pPr>
            <a:r>
              <a:rPr lang="en-US" altLang="ja-JP" sz="2400" i="1" smtClean="0"/>
              <a:t>Internal brand management </a:t>
            </a:r>
            <a:r>
              <a:rPr lang="en-US" altLang="ja-JP" sz="2400" smtClean="0"/>
              <a:t>ensures that employees and marketing partners appreciate and understand basic branding notions and how they can affect the equity of brands. </a:t>
            </a:r>
          </a:p>
          <a:p>
            <a:pPr lvl="1">
              <a:lnSpc>
                <a:spcPct val="80000"/>
              </a:lnSpc>
            </a:pPr>
            <a:r>
              <a:rPr lang="en-US" altLang="ja-JP" sz="2400" i="1" smtClean="0"/>
              <a:t>External brand management</a:t>
            </a:r>
            <a:r>
              <a:rPr lang="en-US" altLang="ja-JP" sz="2400" smtClean="0"/>
              <a:t> requires understanding the needs, wants, and desires of consumers and creating brand marketing programs that fulfill and even surpass consumer expectations. </a:t>
            </a:r>
          </a:p>
          <a:p>
            <a:pPr>
              <a:lnSpc>
                <a:spcPct val="80000"/>
              </a:lnSpc>
            </a:pPr>
            <a:r>
              <a:rPr lang="en-US" altLang="ja-JP" sz="2800" smtClean="0"/>
              <a:t>Companies must also align bottom-up and top-down marketing management .</a:t>
            </a:r>
            <a:endParaRPr lang="en-US" sz="2800" smtClean="0"/>
          </a:p>
        </p:txBody>
      </p:sp>
      <p:sp>
        <p:nvSpPr>
          <p:cNvPr id="2253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B9F46082-B9D2-4336-8961-BAD53F5DD0CC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15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>
                <a:solidFill>
                  <a:schemeClr val="hlink"/>
                </a:solidFill>
              </a:rPr>
              <a:t>Achieving Marketing Balance</a:t>
            </a:r>
            <a:endParaRPr lang="en-US" smtClean="0">
              <a:solidFill>
                <a:schemeClr val="hlink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smtClean="0"/>
              <a:t>The most fundamental challenge of marketing and brand management is reconciling the many potential trade-offs in marketing decisions </a:t>
            </a:r>
          </a:p>
          <a:p>
            <a:pPr>
              <a:lnSpc>
                <a:spcPct val="90000"/>
              </a:lnSpc>
            </a:pPr>
            <a:r>
              <a:rPr lang="en-US" altLang="ja-JP" smtClean="0"/>
              <a:t>There are three means or levels of achieving marketing balance, in increasing order of potential effectiveness:</a:t>
            </a:r>
          </a:p>
          <a:p>
            <a:pPr lvl="1">
              <a:lnSpc>
                <a:spcPct val="90000"/>
              </a:lnSpc>
            </a:pPr>
            <a:r>
              <a:rPr lang="en-US" altLang="ja-JP" smtClean="0"/>
              <a:t>Alternate </a:t>
            </a:r>
          </a:p>
          <a:p>
            <a:pPr lvl="1">
              <a:lnSpc>
                <a:spcPct val="90000"/>
              </a:lnSpc>
            </a:pPr>
            <a:r>
              <a:rPr lang="en-US" altLang="ja-JP" smtClean="0"/>
              <a:t>Divide </a:t>
            </a:r>
          </a:p>
          <a:p>
            <a:pPr lvl="1">
              <a:lnSpc>
                <a:spcPct val="90000"/>
              </a:lnSpc>
            </a:pPr>
            <a:r>
              <a:rPr lang="en-US" altLang="ja-JP" smtClean="0"/>
              <a:t>Finesse </a:t>
            </a:r>
            <a:endParaRPr lang="en-US" smtClean="0"/>
          </a:p>
        </p:txBody>
      </p:sp>
      <p:sp>
        <p:nvSpPr>
          <p:cNvPr id="2355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15.</a:t>
            </a:r>
            <a:fld id="{DAB443FE-A739-4B9A-B832-08206A598619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16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756</Words>
  <Application>Microsoft Office PowerPoint</Application>
  <PresentationFormat>On-screen Show (4:3)</PresentationFormat>
  <Paragraphs>108</Paragraphs>
  <Slides>16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CHAPTER 15:  CLOSING OBSERVATIONS</vt:lpstr>
      <vt:lpstr>Guidelines for Measuring Brand Equity</vt:lpstr>
      <vt:lpstr>Guidelines for Managing Brand Equity</vt:lpstr>
      <vt:lpstr>Characteristics of Strong Brands Managers</vt:lpstr>
      <vt:lpstr>Seven Deadly Sins of Brand Management</vt:lpstr>
      <vt:lpstr>Industrial and B2B Branding</vt:lpstr>
      <vt:lpstr>Guidelines for High-Tech Branding</vt:lpstr>
      <vt:lpstr>Guidelines for Service Branding</vt:lpstr>
      <vt:lpstr>Guidelines for Branding Retailers</vt:lpstr>
      <vt:lpstr>Guidelines for Small Business Branding</vt:lpstr>
      <vt:lpstr>Guidelines for Online Branding</vt:lpstr>
      <vt:lpstr>Future Brand Priorities</vt:lpstr>
      <vt:lpstr>Building Brand Equity</vt:lpstr>
      <vt:lpstr>Measuring Brand Equity</vt:lpstr>
      <vt:lpstr>Managing Brand Equity</vt:lpstr>
      <vt:lpstr>Achieving Marketing Balance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15:  CLOSING OBSERVATIONS</dc:title>
  <dc:creator>Administrator</dc:creator>
  <cp:lastModifiedBy>Administrator</cp:lastModifiedBy>
  <cp:revision>1</cp:revision>
  <dcterms:created xsi:type="dcterms:W3CDTF">2014-07-23T16:56:49Z</dcterms:created>
  <dcterms:modified xsi:type="dcterms:W3CDTF">2014-07-23T18:13:38Z</dcterms:modified>
</cp:coreProperties>
</file>