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29B46-7849-4ED3-9915-FD8A5C30742B}" type="datetimeFigureOut">
              <a:rPr lang="en-US" smtClean="0"/>
              <a:t>22/07/2014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A82D5-4A01-496A-A87F-C6FF51B6A01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94562CC-F437-4343-9693-D2FD9D44DB38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638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EC5C9FE-66E0-4B4B-BEFF-2FDB73CD6944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188FC35-88A5-4F58-B200-0B8EA7409EED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3BAEF04-F775-4F8F-B5B8-6AA11541EE85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89</a:t>
            </a:r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21512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7266BFF-C0EF-4C3A-B383-90B0606CDCD6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25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752DB7A-1F21-4EC9-A37C-AE97B2187485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15FB113-D0E9-4FDE-B7AB-A38BA768C5AE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45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3AEBCC7-2FC7-4551-8ADF-6C8AC2DA3170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77CF30B-3434-4FFF-9DAB-17C337631EE8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266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F0ED671-1BCA-4AE7-A8E9-3FF1C105CB34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r"/>
            <a:r>
              <a:rPr lang="en-US" sz="1200">
                <a:latin typeface="Times New Roman" pitchFamily="18" charset="0"/>
              </a:rPr>
              <a:t>16</a:t>
            </a:r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 w="12700" cap="flat"/>
        </p:spPr>
      </p:sp>
      <p:sp>
        <p:nvSpPr>
          <p:cNvPr id="27656" name="Rectangle 7"/>
          <p:cNvSpPr>
            <a:spLocks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D0A6-EC92-4A49-B7F3-FE75A6EC803B}" type="datetimeFigureOut">
              <a:rPr lang="en-US" smtClean="0"/>
              <a:t>22/07/2014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E46D7-C814-40FC-8898-7F5ACDF78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D0A6-EC92-4A49-B7F3-FE75A6EC803B}" type="datetimeFigureOut">
              <a:rPr lang="en-US" smtClean="0"/>
              <a:t>22/07/2014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E46D7-C814-40FC-8898-7F5ACDF78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D0A6-EC92-4A49-B7F3-FE75A6EC803B}" type="datetimeFigureOut">
              <a:rPr lang="en-US" smtClean="0"/>
              <a:t>22/07/2014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E46D7-C814-40FC-8898-7F5ACDF78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D0A6-EC92-4A49-B7F3-FE75A6EC803B}" type="datetimeFigureOut">
              <a:rPr lang="en-US" smtClean="0"/>
              <a:t>22/07/2014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E46D7-C814-40FC-8898-7F5ACDF78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D0A6-EC92-4A49-B7F3-FE75A6EC803B}" type="datetimeFigureOut">
              <a:rPr lang="en-US" smtClean="0"/>
              <a:t>22/07/2014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E46D7-C814-40FC-8898-7F5ACDF78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D0A6-EC92-4A49-B7F3-FE75A6EC803B}" type="datetimeFigureOut">
              <a:rPr lang="en-US" smtClean="0"/>
              <a:t>22/07/2014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E46D7-C814-40FC-8898-7F5ACDF78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D0A6-EC92-4A49-B7F3-FE75A6EC803B}" type="datetimeFigureOut">
              <a:rPr lang="en-US" smtClean="0"/>
              <a:t>22/07/2014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E46D7-C814-40FC-8898-7F5ACDF78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D0A6-EC92-4A49-B7F3-FE75A6EC803B}" type="datetimeFigureOut">
              <a:rPr lang="en-US" smtClean="0"/>
              <a:t>22/07/2014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E46D7-C814-40FC-8898-7F5ACDF78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D0A6-EC92-4A49-B7F3-FE75A6EC803B}" type="datetimeFigureOut">
              <a:rPr lang="en-US" smtClean="0"/>
              <a:t>22/07/2014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E46D7-C814-40FC-8898-7F5ACDF78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D0A6-EC92-4A49-B7F3-FE75A6EC803B}" type="datetimeFigureOut">
              <a:rPr lang="en-US" smtClean="0"/>
              <a:t>22/07/2014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E46D7-C814-40FC-8898-7F5ACDF78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4D0A6-EC92-4A49-B7F3-FE75A6EC803B}" type="datetimeFigureOut">
              <a:rPr lang="en-US" smtClean="0"/>
              <a:t>22/07/2014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E46D7-C814-40FC-8898-7F5ACDF785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4D0A6-EC92-4A49-B7F3-FE75A6EC803B}" type="datetimeFigureOut">
              <a:rPr lang="en-US" smtClean="0"/>
              <a:t>22/07/2014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E46D7-C814-40FC-8898-7F5ACDF7853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219200"/>
            <a:ext cx="9144000" cy="1143000"/>
          </a:xfrm>
        </p:spPr>
        <p:txBody>
          <a:bodyPr lIns="90488" tIns="44450" rIns="90488" bIns="44450">
            <a:normAutofit fontScale="90000"/>
          </a:bodyPr>
          <a:lstStyle/>
          <a:p>
            <a:pPr eaLnBrk="1" hangingPunct="1"/>
            <a:r>
              <a:rPr lang="en-US" sz="3200" smtClean="0">
                <a:solidFill>
                  <a:schemeClr val="hlink"/>
                </a:solidFill>
              </a:rPr>
              <a:t>CHAPTER 14:</a:t>
            </a:r>
            <a:br>
              <a:rPr lang="en-US" sz="3200" smtClean="0">
                <a:solidFill>
                  <a:schemeClr val="hlink"/>
                </a:solidFill>
              </a:rPr>
            </a:br>
            <a:r>
              <a:rPr lang="en-US" sz="3200" smtClean="0">
                <a:solidFill>
                  <a:schemeClr val="hlink"/>
                </a:solidFill>
              </a:rPr>
              <a:t> MANAGING BRANDS OVER GEOGRAPHIC BOUNDARIES AND MARKET SEGMENTS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981075" y="3792538"/>
            <a:ext cx="6732588" cy="1627187"/>
          </a:xfrm>
        </p:spPr>
        <p:txBody>
          <a:bodyPr lIns="90488" tIns="44450" rIns="90488" bIns="44450"/>
          <a:lstStyle/>
          <a:p>
            <a:pPr algn="ctr" eaLnBrk="1" hangingPunct="1">
              <a:spcBef>
                <a:spcPct val="10000"/>
              </a:spcBef>
              <a:buFont typeface="Wingdings" pitchFamily="2" charset="2"/>
              <a:buNone/>
            </a:pPr>
            <a:r>
              <a:rPr lang="en-US" dirty="0" smtClean="0"/>
              <a:t>L</a:t>
            </a:r>
            <a:r>
              <a:rPr lang="en-US" sz="3600" dirty="0" smtClean="0"/>
              <a:t>ecture </a:t>
            </a:r>
            <a:r>
              <a:rPr lang="en-US" sz="3600" dirty="0" smtClean="0"/>
              <a:t>28</a:t>
            </a:r>
            <a:endParaRPr lang="en-US" sz="3600" dirty="0" smtClean="0"/>
          </a:p>
        </p:txBody>
      </p:sp>
      <p:sp>
        <p:nvSpPr>
          <p:cNvPr id="307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tx1"/>
                </a:solidFill>
                <a:latin typeface="Arial" charset="0"/>
              </a:rPr>
              <a:t>14.</a:t>
            </a:r>
            <a:fld id="{24162542-FB2A-4E9B-98B1-7FF8EDEEBC97}" type="slidenum">
              <a:rPr lang="en-US" smtClean="0">
                <a:solidFill>
                  <a:schemeClr val="tx1"/>
                </a:solidFill>
                <a:latin typeface="Arial" charset="0"/>
              </a:rPr>
              <a:pPr/>
              <a:t>1</a:t>
            </a:fld>
            <a:endParaRPr lang="en-US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537325"/>
            <a:ext cx="2362200" cy="24447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8-</a:t>
            </a:r>
            <a:fld id="{5828BD4B-17D8-4D2D-B039-F20FEE6A78EA}" type="slidenum">
              <a:rPr lang="en-US"/>
              <a:pPr/>
              <a:t>2</a:t>
            </a:fld>
            <a:endParaRPr lang="en-US"/>
          </a:p>
          <a:p>
            <a:pPr algn="l"/>
            <a:endParaRPr lang="en-US"/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457200" y="274638"/>
            <a:ext cx="8229600" cy="487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Unilever’s global portfolio</a:t>
            </a:r>
          </a:p>
        </p:txBody>
      </p:sp>
      <p:pic>
        <p:nvPicPr>
          <p:cNvPr id="6" name="Picture 5" descr="C08NF01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5F5B2"/>
              </a:clrFrom>
              <a:clrTo>
                <a:srgbClr val="F5F5B2">
                  <a:alpha val="0"/>
                </a:srgbClr>
              </a:clrTo>
            </a:clrChange>
          </a:blip>
          <a:srcRect t="4961"/>
          <a:stretch>
            <a:fillRect/>
          </a:stretch>
        </p:blipFill>
        <p:spPr>
          <a:xfrm>
            <a:off x="0" y="838200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05600" y="6537325"/>
            <a:ext cx="2362200" cy="24447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9-</a:t>
            </a:r>
            <a:fld id="{E64663B9-9784-4C9C-BC6B-579BA0CAEA71}" type="slidenum">
              <a:rPr lang="en-US"/>
              <a:pPr/>
              <a:t>3</a:t>
            </a:fld>
            <a:endParaRPr lang="en-US"/>
          </a:p>
          <a:p>
            <a:pPr algn="l"/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defRPr/>
            </a:pPr>
            <a:r>
              <a:rPr lang="en-US" sz="4000" dirty="0">
                <a:latin typeface="+mj-lt"/>
                <a:ea typeface="+mj-ea"/>
                <a:cs typeface="+mj-cs"/>
              </a:rPr>
              <a:t>External factors affecting </a:t>
            </a:r>
            <a:br>
              <a:rPr lang="en-US" sz="4000" dirty="0">
                <a:latin typeface="+mj-lt"/>
                <a:ea typeface="+mj-ea"/>
                <a:cs typeface="+mj-cs"/>
              </a:rPr>
            </a:br>
            <a:r>
              <a:rPr lang="en-US" sz="4000" dirty="0">
                <a:latin typeface="+mj-lt"/>
                <a:ea typeface="+mj-ea"/>
                <a:cs typeface="+mj-cs"/>
              </a:rPr>
              <a:t>market entry mode decision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09600" y="1905000"/>
            <a:ext cx="1905000" cy="1219200"/>
          </a:xfrm>
          <a:prstGeom prst="rect">
            <a:avLst/>
          </a:prstGeom>
          <a:gradFill rotWithShape="1">
            <a:gsLst>
              <a:gs pos="0">
                <a:srgbClr val="C285FF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Sociocultural</a:t>
            </a:r>
          </a:p>
          <a:p>
            <a:pPr algn="ctr"/>
            <a:r>
              <a:rPr lang="en-US" sz="2400"/>
              <a:t>distance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09600" y="3276600"/>
            <a:ext cx="1905000" cy="1219200"/>
          </a:xfrm>
          <a:prstGeom prst="rect">
            <a:avLst/>
          </a:prstGeom>
          <a:gradFill rotWithShape="1">
            <a:gsLst>
              <a:gs pos="0">
                <a:srgbClr val="C285FF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Country risk/</a:t>
            </a:r>
          </a:p>
          <a:p>
            <a:pPr algn="ctr"/>
            <a:r>
              <a:rPr lang="en-US" sz="2400"/>
              <a:t>demand </a:t>
            </a:r>
          </a:p>
          <a:p>
            <a:pPr algn="ctr"/>
            <a:r>
              <a:rPr lang="en-US" sz="2400"/>
              <a:t>uncertainty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09600" y="4648200"/>
            <a:ext cx="1905000" cy="1295400"/>
          </a:xfrm>
          <a:prstGeom prst="rect">
            <a:avLst/>
          </a:prstGeom>
          <a:gradFill rotWithShape="1">
            <a:gsLst>
              <a:gs pos="0">
                <a:srgbClr val="C285FF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Market size/</a:t>
            </a:r>
          </a:p>
          <a:p>
            <a:pPr algn="ctr"/>
            <a:r>
              <a:rPr lang="en-US" sz="2400"/>
              <a:t>growth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276600" y="4724400"/>
            <a:ext cx="2057400" cy="1219200"/>
          </a:xfrm>
          <a:prstGeom prst="rect">
            <a:avLst/>
          </a:prstGeom>
          <a:gradFill rotWithShape="1">
            <a:gsLst>
              <a:gs pos="0">
                <a:srgbClr val="C285FF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Direct/ </a:t>
            </a:r>
          </a:p>
          <a:p>
            <a:pPr algn="ctr"/>
            <a:r>
              <a:rPr lang="en-US" sz="2400"/>
              <a:t>indirect </a:t>
            </a:r>
          </a:p>
          <a:p>
            <a:pPr algn="ctr"/>
            <a:r>
              <a:rPr lang="en-US" sz="2400"/>
              <a:t>trade barriers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5562600" y="1600200"/>
            <a:ext cx="2057400" cy="1143000"/>
          </a:xfrm>
          <a:prstGeom prst="rect">
            <a:avLst/>
          </a:prstGeom>
          <a:gradFill rotWithShape="1">
            <a:gsLst>
              <a:gs pos="0">
                <a:srgbClr val="FF66CC"/>
              </a:gs>
              <a:gs pos="100000">
                <a:schemeClr val="bg1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Entry mode </a:t>
            </a:r>
          </a:p>
          <a:p>
            <a:pPr algn="ctr"/>
            <a:r>
              <a:rPr lang="en-US" sz="2400"/>
              <a:t>decision</a:t>
            </a:r>
          </a:p>
        </p:txBody>
      </p:sp>
      <p:cxnSp>
        <p:nvCxnSpPr>
          <p:cNvPr id="11" name="AutoShape 9"/>
          <p:cNvCxnSpPr>
            <a:cxnSpLocks noChangeShapeType="1"/>
            <a:stCxn id="6" idx="3"/>
            <a:endCxn id="10" idx="1"/>
          </p:cNvCxnSpPr>
          <p:nvPr/>
        </p:nvCxnSpPr>
        <p:spPr bwMode="auto">
          <a:xfrm flipV="1">
            <a:off x="2514600" y="2171700"/>
            <a:ext cx="3048000" cy="34290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cxnSp>
        <p:nvCxnSpPr>
          <p:cNvPr id="12" name="AutoShape 10"/>
          <p:cNvCxnSpPr>
            <a:cxnSpLocks noChangeShapeType="1"/>
            <a:stCxn id="7" idx="3"/>
            <a:endCxn id="10" idx="1"/>
          </p:cNvCxnSpPr>
          <p:nvPr/>
        </p:nvCxnSpPr>
        <p:spPr bwMode="auto">
          <a:xfrm flipV="1">
            <a:off x="2514600" y="2171700"/>
            <a:ext cx="3048000" cy="171450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cxnSp>
        <p:nvCxnSpPr>
          <p:cNvPr id="13" name="AutoShape 11"/>
          <p:cNvCxnSpPr>
            <a:cxnSpLocks noChangeShapeType="1"/>
            <a:stCxn id="8" idx="3"/>
            <a:endCxn id="10" idx="1"/>
          </p:cNvCxnSpPr>
          <p:nvPr/>
        </p:nvCxnSpPr>
        <p:spPr bwMode="auto">
          <a:xfrm flipV="1">
            <a:off x="2514600" y="2171700"/>
            <a:ext cx="3048000" cy="312420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cxnSp>
        <p:nvCxnSpPr>
          <p:cNvPr id="14" name="AutoShape 12"/>
          <p:cNvCxnSpPr>
            <a:cxnSpLocks noChangeShapeType="1"/>
            <a:stCxn id="9" idx="0"/>
            <a:endCxn id="10" idx="2"/>
          </p:cNvCxnSpPr>
          <p:nvPr/>
        </p:nvCxnSpPr>
        <p:spPr bwMode="auto">
          <a:xfrm flipV="1">
            <a:off x="4305300" y="2743200"/>
            <a:ext cx="2286000" cy="198120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2895600" y="17526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-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2971800" y="26670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-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4419600" y="3810000"/>
            <a:ext cx="31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+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2971800" y="3733800"/>
            <a:ext cx="31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+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486400" y="4724400"/>
            <a:ext cx="1981200" cy="1219200"/>
          </a:xfrm>
          <a:prstGeom prst="rect">
            <a:avLst/>
          </a:prstGeom>
          <a:gradFill rotWithShape="1">
            <a:gsLst>
              <a:gs pos="0">
                <a:srgbClr val="C285FF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Intensity of</a:t>
            </a:r>
          </a:p>
          <a:p>
            <a:pPr algn="ctr"/>
            <a:r>
              <a:rPr lang="en-US" sz="2400"/>
              <a:t>competition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6858000" y="3200400"/>
            <a:ext cx="2057400" cy="1219200"/>
          </a:xfrm>
          <a:prstGeom prst="rect">
            <a:avLst/>
          </a:prstGeom>
          <a:gradFill rotWithShape="1">
            <a:gsLst>
              <a:gs pos="0">
                <a:srgbClr val="C285FF"/>
              </a:gs>
              <a:gs pos="100000">
                <a:srgbClr val="FFFFFF"/>
              </a:gs>
            </a:gsLst>
            <a:lin ang="27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Number of </a:t>
            </a:r>
          </a:p>
          <a:p>
            <a:pPr algn="ctr"/>
            <a:r>
              <a:rPr lang="en-US" sz="2400"/>
              <a:t>export</a:t>
            </a:r>
          </a:p>
          <a:p>
            <a:pPr algn="ctr"/>
            <a:r>
              <a:rPr lang="en-US" sz="2400"/>
              <a:t>intermediaries</a:t>
            </a:r>
          </a:p>
        </p:txBody>
      </p:sp>
      <p:cxnSp>
        <p:nvCxnSpPr>
          <p:cNvPr id="21" name="AutoShape 20"/>
          <p:cNvCxnSpPr>
            <a:cxnSpLocks noChangeShapeType="1"/>
            <a:stCxn id="19" idx="0"/>
            <a:endCxn id="10" idx="2"/>
          </p:cNvCxnSpPr>
          <p:nvPr/>
        </p:nvCxnSpPr>
        <p:spPr bwMode="auto">
          <a:xfrm flipV="1">
            <a:off x="6477000" y="2743200"/>
            <a:ext cx="114300" cy="198120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cxnSp>
        <p:nvCxnSpPr>
          <p:cNvPr id="22" name="AutoShape 21"/>
          <p:cNvCxnSpPr>
            <a:cxnSpLocks noChangeShapeType="1"/>
            <a:stCxn id="20" idx="0"/>
            <a:endCxn id="10" idx="2"/>
          </p:cNvCxnSpPr>
          <p:nvPr/>
        </p:nvCxnSpPr>
        <p:spPr bwMode="auto">
          <a:xfrm flipH="1" flipV="1">
            <a:off x="6591300" y="2743200"/>
            <a:ext cx="1295400" cy="457200"/>
          </a:xfrm>
          <a:prstGeom prst="straightConnector1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5791200" y="38862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-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7848600" y="2590800"/>
            <a:ext cx="31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537325"/>
            <a:ext cx="2362200" cy="24447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9-</a:t>
            </a:r>
            <a:fld id="{5E4CC7F3-9237-4702-AEEF-8EFA8003748A}" type="slidenum">
              <a:rPr lang="en-US"/>
              <a:pPr/>
              <a:t>4</a:t>
            </a:fld>
            <a:endParaRPr lang="en-US"/>
          </a:p>
          <a:p>
            <a:pPr algn="l"/>
            <a:endParaRPr lang="en-US"/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All Factors Affecting Decision</a:t>
            </a:r>
          </a:p>
        </p:txBody>
      </p:sp>
      <p:pic>
        <p:nvPicPr>
          <p:cNvPr id="6" name="Picture 5" descr="C09NF00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5F5B2"/>
              </a:clrFrom>
              <a:clrTo>
                <a:srgbClr val="F5F5B2">
                  <a:alpha val="0"/>
                </a:srgbClr>
              </a:clrTo>
            </a:clrChange>
          </a:blip>
          <a:srcRect t="7274"/>
          <a:stretch>
            <a:fillRect/>
          </a:stretch>
        </p:blipFill>
        <p:spPr>
          <a:xfrm>
            <a:off x="0" y="1066800"/>
            <a:ext cx="9144000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3800" smtClean="0">
                <a:solidFill>
                  <a:schemeClr val="hlink"/>
                </a:solidFill>
              </a:rPr>
              <a:t>Standardization vs. Customization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610600" cy="4876800"/>
          </a:xfrm>
        </p:spPr>
        <p:txBody>
          <a:bodyPr/>
          <a:lstStyle/>
          <a:p>
            <a:pPr eaLnBrk="1" hangingPunct="1"/>
            <a:r>
              <a:rPr lang="en-US" altLang="ja-JP" smtClean="0"/>
              <a:t>According to Levitt, because the world is shrinking—due to leaps in technology, communication, and so forth—well-managed companies should shift their emphasis from customizing items to offering globally  standardized products that are advanced, functional, reliable, and low priced for all.</a:t>
            </a:r>
            <a:endParaRPr lang="en-US" smtClean="0"/>
          </a:p>
        </p:txBody>
      </p:sp>
      <p:sp>
        <p:nvSpPr>
          <p:cNvPr id="614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tx1"/>
                </a:solidFill>
                <a:latin typeface="Arial" charset="0"/>
              </a:rPr>
              <a:t>14.</a:t>
            </a:r>
            <a:fld id="{7C5B6001-E964-4B52-ACB4-1AF277E2B5A3}" type="slidenum">
              <a:rPr lang="en-US" smtClean="0">
                <a:solidFill>
                  <a:schemeClr val="tx1"/>
                </a:solidFill>
                <a:latin typeface="Arial" charset="0"/>
              </a:rPr>
              <a:pPr/>
              <a:t>5</a:t>
            </a:fld>
            <a:endParaRPr lang="en-US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3800" smtClean="0">
                <a:solidFill>
                  <a:schemeClr val="hlink"/>
                </a:solidFill>
              </a:rPr>
              <a:t>Standardization vs. Customization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610600" cy="4876800"/>
          </a:xfrm>
        </p:spPr>
        <p:txBody>
          <a:bodyPr/>
          <a:lstStyle/>
          <a:p>
            <a:pPr eaLnBrk="1" hangingPunct="1"/>
            <a:r>
              <a:rPr lang="en-US" smtClean="0"/>
              <a:t>Blending global objectives with local or regional concerns</a:t>
            </a:r>
          </a:p>
          <a:p>
            <a:pPr eaLnBrk="1" hangingPunct="1"/>
            <a:r>
              <a:rPr lang="en-US" smtClean="0"/>
              <a:t>“Think global. Act local.”</a:t>
            </a:r>
          </a:p>
          <a:p>
            <a:pPr eaLnBrk="1" hangingPunct="1"/>
            <a:r>
              <a:rPr lang="en-US" smtClean="0"/>
              <a:t>A global brand has a clear consistent equity across geographies: same positioning, same benefits plus local tailoring if needed</a:t>
            </a:r>
          </a:p>
        </p:txBody>
      </p:sp>
      <p:sp>
        <p:nvSpPr>
          <p:cNvPr id="717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tx1"/>
                </a:solidFill>
                <a:latin typeface="Arial" charset="0"/>
              </a:rPr>
              <a:t>14.</a:t>
            </a:r>
            <a:fld id="{2043C782-5D69-4084-A2BA-FCBED58639CF}" type="slidenum">
              <a:rPr lang="en-US" smtClean="0">
                <a:solidFill>
                  <a:schemeClr val="tx1"/>
                </a:solidFill>
                <a:latin typeface="Arial" charset="0"/>
              </a:rPr>
              <a:pPr/>
              <a:t>6</a:t>
            </a:fld>
            <a:endParaRPr lang="en-US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81000" y="0"/>
            <a:ext cx="8382000" cy="1143000"/>
          </a:xfrm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Global Brand Strategy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610600" cy="48768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smtClean="0"/>
              <a:t>To build brand equity, it is often necessary to create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smtClean="0"/>
              <a:t>different marketing programs to address different market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smtClean="0"/>
              <a:t>segments.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Identify differences in consumer behavior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How they purchase and use products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What they know and feel about brands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Adjust branding program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Choice of brand elements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Nature of supporting marketing program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Leverage of secondary associations</a:t>
            </a:r>
          </a:p>
        </p:txBody>
      </p:sp>
      <p:sp>
        <p:nvSpPr>
          <p:cNvPr id="819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tx1"/>
                </a:solidFill>
                <a:latin typeface="Arial" charset="0"/>
              </a:rPr>
              <a:t>14.</a:t>
            </a:r>
            <a:fld id="{ED14189C-6CD0-4B30-9821-600295371DD9}" type="slidenum">
              <a:rPr lang="en-US" smtClean="0">
                <a:solidFill>
                  <a:schemeClr val="tx1"/>
                </a:solidFill>
                <a:latin typeface="Arial" charset="0"/>
              </a:rPr>
              <a:pPr/>
              <a:t>7</a:t>
            </a:fld>
            <a:endParaRPr lang="en-US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Building a Global Brand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382000" cy="4876800"/>
          </a:xfrm>
        </p:spPr>
        <p:txBody>
          <a:bodyPr/>
          <a:lstStyle/>
          <a:p>
            <a:pPr eaLnBrk="1" hangingPunct="1"/>
            <a:r>
              <a:rPr lang="en-US" smtClean="0"/>
              <a:t>How valid is the mental map in the new    market?  </a:t>
            </a:r>
          </a:p>
          <a:p>
            <a:pPr lvl="1" eaLnBrk="1" hangingPunct="1"/>
            <a:r>
              <a:rPr lang="en-US" smtClean="0"/>
              <a:t>What is the level of awareness?  </a:t>
            </a:r>
          </a:p>
          <a:p>
            <a:pPr lvl="1" eaLnBrk="1" hangingPunct="1"/>
            <a:r>
              <a:rPr lang="en-US" smtClean="0"/>
              <a:t>How valuable are the associations?</a:t>
            </a:r>
          </a:p>
          <a:p>
            <a:pPr eaLnBrk="1" hangingPunct="1"/>
            <a:r>
              <a:rPr lang="en-US" smtClean="0"/>
              <a:t>What changes need to be made to the mental map?</a:t>
            </a:r>
          </a:p>
          <a:p>
            <a:pPr eaLnBrk="1" hangingPunct="1"/>
            <a:r>
              <a:rPr lang="en-US" smtClean="0"/>
              <a:t>By what means should this new mental map be created? </a:t>
            </a:r>
          </a:p>
          <a:p>
            <a:pPr lvl="1" eaLnBrk="1" hangingPunct="1"/>
            <a:endParaRPr lang="en-US" smtClean="0"/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tx1"/>
                </a:solidFill>
                <a:latin typeface="Arial" charset="0"/>
              </a:rPr>
              <a:t>14.</a:t>
            </a:r>
            <a:fld id="{A1034666-8309-480E-97B1-23BAD9EE399B}" type="slidenum">
              <a:rPr lang="en-US" smtClean="0">
                <a:solidFill>
                  <a:schemeClr val="tx1"/>
                </a:solidFill>
                <a:latin typeface="Arial" charset="0"/>
              </a:rPr>
              <a:pPr/>
              <a:t>8</a:t>
            </a:fld>
            <a:endParaRPr lang="en-US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z="4000" smtClean="0">
                <a:solidFill>
                  <a:schemeClr val="hlink"/>
                </a:solidFill>
              </a:rPr>
              <a:t>Global Customer-Based Brand Equity</a:t>
            </a:r>
            <a:endParaRPr lang="en-US" sz="4000" smtClean="0">
              <a:solidFill>
                <a:schemeClr val="hlink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/>
            <a:r>
              <a:rPr lang="en-US" altLang="ja-JP" smtClean="0"/>
              <a:t>To build customer-based brand equity, marketers must:</a:t>
            </a:r>
          </a:p>
          <a:p>
            <a:pPr marL="990600" lvl="1" indent="-533400" eaLnBrk="1" hangingPunct="1">
              <a:buFont typeface="Wingdings" pitchFamily="2" charset="2"/>
              <a:buAutoNum type="arabicPeriod"/>
            </a:pPr>
            <a:r>
              <a:rPr lang="en-US" altLang="ja-JP" smtClean="0"/>
              <a:t>Establish breadth and depth of brand awareness </a:t>
            </a:r>
          </a:p>
          <a:p>
            <a:pPr marL="990600" lvl="1" indent="-533400" eaLnBrk="1" hangingPunct="1">
              <a:buFont typeface="Wingdings" pitchFamily="2" charset="2"/>
              <a:buAutoNum type="arabicPeriod"/>
            </a:pPr>
            <a:r>
              <a:rPr lang="en-US" altLang="ja-JP" smtClean="0"/>
              <a:t>Create points-of-parity and points-of-difference </a:t>
            </a:r>
          </a:p>
          <a:p>
            <a:pPr marL="990600" lvl="1" indent="-533400" eaLnBrk="1" hangingPunct="1">
              <a:buFont typeface="Wingdings" pitchFamily="2" charset="2"/>
              <a:buAutoNum type="arabicPeriod"/>
            </a:pPr>
            <a:r>
              <a:rPr lang="en-US" altLang="ja-JP" smtClean="0"/>
              <a:t>Elicit positive, accessible brand responses </a:t>
            </a:r>
          </a:p>
          <a:p>
            <a:pPr marL="990600" lvl="1" indent="-533400" eaLnBrk="1" hangingPunct="1">
              <a:buFont typeface="Wingdings" pitchFamily="2" charset="2"/>
              <a:buAutoNum type="arabicPeriod"/>
            </a:pPr>
            <a:r>
              <a:rPr lang="en-US" altLang="ja-JP" smtClean="0"/>
              <a:t>Forge intense, active brand relationships </a:t>
            </a:r>
          </a:p>
          <a:p>
            <a:pPr marL="609600" indent="-609600" eaLnBrk="1" hangingPunct="1"/>
            <a:r>
              <a:rPr lang="en-US" altLang="ja-JP" smtClean="0"/>
              <a:t>Achieving these four steps, in turn, requires establishing six core brand building blocks. </a:t>
            </a:r>
            <a:endParaRPr lang="en-US" smtClean="0"/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tx1"/>
                </a:solidFill>
                <a:latin typeface="Arial" charset="0"/>
              </a:rPr>
              <a:t>14.</a:t>
            </a:r>
            <a:fld id="{9ADDB1E1-E9E8-40EF-988C-E0008EC4B073}" type="slidenum">
              <a:rPr lang="en-US" smtClean="0">
                <a:solidFill>
                  <a:schemeClr val="tx1"/>
                </a:solidFill>
                <a:latin typeface="Arial" charset="0"/>
              </a:rPr>
              <a:pPr/>
              <a:t>9</a:t>
            </a:fld>
            <a:endParaRPr lang="en-US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solidFill>
                  <a:schemeClr val="hlink"/>
                </a:solidFill>
              </a:rPr>
              <a:t>Core Brand Building Blocks</a:t>
            </a:r>
            <a:endParaRPr lang="en-US" smtClean="0">
              <a:solidFill>
                <a:schemeClr val="hlink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Creating brand salience</a:t>
            </a:r>
          </a:p>
          <a:p>
            <a:pPr eaLnBrk="1" hangingPunct="1"/>
            <a:r>
              <a:rPr lang="en-US" altLang="ja-JP" smtClean="0"/>
              <a:t>Developing brand performance</a:t>
            </a:r>
          </a:p>
          <a:p>
            <a:pPr eaLnBrk="1" hangingPunct="1"/>
            <a:r>
              <a:rPr lang="en-US" altLang="ja-JP" smtClean="0"/>
              <a:t>Crafting brand image</a:t>
            </a:r>
          </a:p>
          <a:p>
            <a:pPr eaLnBrk="1" hangingPunct="1"/>
            <a:r>
              <a:rPr lang="en-US" altLang="ja-JP" smtClean="0"/>
              <a:t>Eliciting brand responses. Example: positive brand judgments</a:t>
            </a:r>
          </a:p>
          <a:p>
            <a:pPr eaLnBrk="1" hangingPunct="1"/>
            <a:r>
              <a:rPr lang="en-US" altLang="ja-JP" smtClean="0"/>
              <a:t>Creating brand feelings</a:t>
            </a:r>
          </a:p>
          <a:p>
            <a:pPr eaLnBrk="1" hangingPunct="1"/>
            <a:r>
              <a:rPr lang="en-US" altLang="ja-JP" smtClean="0"/>
              <a:t>Cultivating resonance</a:t>
            </a:r>
          </a:p>
          <a:p>
            <a:pPr eaLnBrk="1" hangingPunct="1"/>
            <a:endParaRPr lang="en-US" smtClean="0"/>
          </a:p>
        </p:txBody>
      </p:sp>
      <p:sp>
        <p:nvSpPr>
          <p:cNvPr id="1126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tx1"/>
                </a:solidFill>
                <a:latin typeface="Arial" charset="0"/>
              </a:rPr>
              <a:t>14.</a:t>
            </a:r>
            <a:fld id="{09CC2BCE-A326-48DE-AA99-544E6DDA7056}" type="slidenum">
              <a:rPr lang="en-US" smtClean="0">
                <a:solidFill>
                  <a:schemeClr val="tx1"/>
                </a:solidFill>
                <a:latin typeface="Arial" charset="0"/>
              </a:rPr>
              <a:pPr/>
              <a:t>10</a:t>
            </a:fld>
            <a:endParaRPr lang="en-US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Questions for Global Branding Positioning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ja-JP" sz="2800" smtClean="0"/>
              <a:t>How valid is the mental map in the new market? How appropriate is the positioning? What is the existing level of awareness? How valuable are the core brand associations, points-of-parity, and points-of-difference?</a:t>
            </a:r>
            <a:endParaRPr lang="en-US" altLang="ja-JP" sz="2800" b="1" smtClean="0"/>
          </a:p>
          <a:p>
            <a:pPr eaLnBrk="1" hangingPunct="1">
              <a:lnSpc>
                <a:spcPct val="80000"/>
              </a:lnSpc>
            </a:pPr>
            <a:r>
              <a:rPr lang="en-US" altLang="ja-JP" sz="2800" smtClean="0"/>
              <a:t>What changes should we make to the positioning? Do we need to create any new associations? Should we </a:t>
            </a:r>
            <a:r>
              <a:rPr lang="en-US" altLang="ja-JP" sz="2800" i="1" smtClean="0"/>
              <a:t>not</a:t>
            </a:r>
            <a:r>
              <a:rPr lang="en-US" altLang="ja-JP" sz="2800" smtClean="0"/>
              <a:t> re-create any  existing associations? Should we modify any existing associations?</a:t>
            </a:r>
            <a:endParaRPr lang="en-US" altLang="ja-JP" sz="2800" b="1" smtClean="0"/>
          </a:p>
          <a:p>
            <a:pPr eaLnBrk="1" hangingPunct="1">
              <a:lnSpc>
                <a:spcPct val="80000"/>
              </a:lnSpc>
            </a:pPr>
            <a:r>
              <a:rPr lang="en-US" altLang="ja-JP" sz="2800" smtClean="0"/>
              <a:t>How should we create this new mental map? Can we still use the same marketing activities? What changes should we make? What new marketing activities are necessary?</a:t>
            </a:r>
            <a:endParaRPr lang="en-US" sz="2800" smtClean="0"/>
          </a:p>
        </p:txBody>
      </p:sp>
      <p:sp>
        <p:nvSpPr>
          <p:cNvPr id="1229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tx1"/>
                </a:solidFill>
                <a:latin typeface="Arial" charset="0"/>
              </a:rPr>
              <a:t>14.</a:t>
            </a:r>
            <a:fld id="{B3D2F7A8-8FC6-4DC3-9FE3-EF3649B54CB6}" type="slidenum">
              <a:rPr lang="en-US" smtClean="0">
                <a:solidFill>
                  <a:schemeClr val="tx1"/>
                </a:solidFill>
                <a:latin typeface="Arial" charset="0"/>
              </a:rPr>
              <a:pPr/>
              <a:t>11</a:t>
            </a:fld>
            <a:endParaRPr lang="en-US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Building Global Customer-Based Brand Equity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In designing and implementing a marketing program to create a strong global brand, marketers want to realize the advantages of a global marketing program while suffering as  few of its disadvantages as possible </a:t>
            </a:r>
            <a:endParaRPr lang="en-US" smtClean="0"/>
          </a:p>
        </p:txBody>
      </p:sp>
      <p:sp>
        <p:nvSpPr>
          <p:cNvPr id="1331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tx1"/>
                </a:solidFill>
                <a:latin typeface="Arial" charset="0"/>
              </a:rPr>
              <a:t>14.</a:t>
            </a:r>
            <a:fld id="{6BA9B52B-221B-44D6-9CB5-DB6B4B633677}" type="slidenum">
              <a:rPr lang="en-US" smtClean="0">
                <a:solidFill>
                  <a:schemeClr val="tx1"/>
                </a:solidFill>
                <a:latin typeface="Arial" charset="0"/>
              </a:rPr>
              <a:pPr/>
              <a:t>12</a:t>
            </a:fld>
            <a:endParaRPr lang="en-US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lIns="90488" tIns="44450" rIns="90488" bIns="44450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Ten Commandments of Global Branding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686800" cy="4271963"/>
          </a:xfrm>
        </p:spPr>
        <p:txBody>
          <a:bodyPr lIns="90488" tIns="44450" rIns="90488" bIns="44450">
            <a:normAutofit fontScale="92500" lnSpcReduction="20000"/>
          </a:bodyPr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smtClean="0"/>
              <a:t>Understand similarities and differences in the global branding landscape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smtClean="0"/>
              <a:t>Don’t take shortcuts in brand building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smtClean="0"/>
              <a:t>Establish marketing infrastructure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smtClean="0"/>
              <a:t>Embrace integrated marketing communications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smtClean="0"/>
              <a:t>Cultivate brand partnerships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smtClean="0"/>
              <a:t>Balance standardization and customization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smtClean="0"/>
              <a:t>Balance global and local control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smtClean="0"/>
              <a:t>Define operable guidelines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smtClean="0"/>
              <a:t>Implement a global brand equity measurement system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ja-JP" sz="2800" smtClean="0"/>
              <a:t>Leverage brand elements</a:t>
            </a:r>
            <a:r>
              <a:rPr lang="en-US" altLang="ja-JP" smtClean="0"/>
              <a:t> </a:t>
            </a:r>
            <a:endParaRPr lang="en-US" sz="2800" smtClean="0"/>
          </a:p>
          <a:p>
            <a:pPr marL="609600" indent="-609600" eaLnBrk="1" hangingPunct="1">
              <a:lnSpc>
                <a:spcPct val="90000"/>
              </a:lnSpc>
            </a:pPr>
            <a:endParaRPr lang="en-US" sz="2800" smtClean="0">
              <a:latin typeface="Tahoma" pitchFamily="34" charset="0"/>
            </a:endParaRP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tx1"/>
                </a:solidFill>
                <a:latin typeface="Arial" charset="0"/>
              </a:rPr>
              <a:t>14.</a:t>
            </a:r>
            <a:fld id="{8540CEDE-43C7-4D0F-84FA-42957DC3C7F3}" type="slidenum">
              <a:rPr lang="en-US" smtClean="0">
                <a:solidFill>
                  <a:schemeClr val="tx1"/>
                </a:solidFill>
                <a:latin typeface="Arial" charset="0"/>
              </a:rPr>
              <a:pPr/>
              <a:t>13</a:t>
            </a:fld>
            <a:endParaRPr lang="en-US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341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552</Words>
  <Application>Microsoft Office PowerPoint</Application>
  <PresentationFormat>On-screen Show (4:3)</PresentationFormat>
  <Paragraphs>113</Paragraphs>
  <Slides>13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CHAPTER 14:  MANAGING BRANDS OVER GEOGRAPHIC BOUNDARIES AND MARKET SEGMENTS</vt:lpstr>
      <vt:lpstr> </vt:lpstr>
      <vt:lpstr> </vt:lpstr>
      <vt:lpstr> </vt:lpstr>
      <vt:lpstr>Standardization vs. Customization</vt:lpstr>
      <vt:lpstr>Standardization vs. Customization</vt:lpstr>
      <vt:lpstr>Global Brand Strategy</vt:lpstr>
      <vt:lpstr>Building a Global Brand</vt:lpstr>
      <vt:lpstr>Global Customer-Based Brand Equity</vt:lpstr>
      <vt:lpstr>Core Brand Building Blocks</vt:lpstr>
      <vt:lpstr>Questions for Global Branding Positioning</vt:lpstr>
      <vt:lpstr>Building Global Customer-Based Brand Equity</vt:lpstr>
      <vt:lpstr>Ten Commandments of Global Branding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14:  MANAGING BRANDS OVER GEOGRAPHIC BOUNDARIES AND MARKET SEGMENTS</dc:title>
  <dc:creator>NTS</dc:creator>
  <cp:lastModifiedBy>NTS</cp:lastModifiedBy>
  <cp:revision>1</cp:revision>
  <dcterms:created xsi:type="dcterms:W3CDTF">2014-07-22T10:10:08Z</dcterms:created>
  <dcterms:modified xsi:type="dcterms:W3CDTF">2014-07-22T10:11:28Z</dcterms:modified>
</cp:coreProperties>
</file>