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67" r:id="rId5"/>
    <p:sldId id="264" r:id="rId6"/>
    <p:sldId id="266" r:id="rId7"/>
    <p:sldId id="265"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605668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4177259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1834913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2296569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941098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2744827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3338670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2478572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3536722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38061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143194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C456E9-2049-4D69-879B-DC1203A6442C}" type="datetimeFigureOut">
              <a:rPr lang="en-US" smtClean="0"/>
              <a:pPr/>
              <a:t>21/07/2014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3971253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Black" pitchFamily="34" charset="0"/>
              </a:rPr>
              <a:t>Ten </a:t>
            </a:r>
            <a:r>
              <a:rPr lang="en-US" i="1" dirty="0" smtClean="0">
                <a:latin typeface="Arial Black" pitchFamily="34" charset="0"/>
              </a:rPr>
              <a:t>C’s</a:t>
            </a:r>
            <a:r>
              <a:rPr lang="en-US" dirty="0" smtClean="0">
                <a:latin typeface="Arial Black" pitchFamily="34" charset="0"/>
              </a:rPr>
              <a:t> of Branding</a:t>
            </a:r>
            <a:endParaRPr lang="en-US" dirty="0">
              <a:latin typeface="Arial Black" pitchFamily="34" charset="0"/>
            </a:endParaRPr>
          </a:p>
        </p:txBody>
      </p:sp>
      <p:sp>
        <p:nvSpPr>
          <p:cNvPr id="3" name="Subtitle 2"/>
          <p:cNvSpPr>
            <a:spLocks noGrp="1"/>
          </p:cNvSpPr>
          <p:nvPr>
            <p:ph type="subTitle" idx="1"/>
          </p:nvPr>
        </p:nvSpPr>
        <p:spPr/>
        <p:txBody>
          <a:bodyPr/>
          <a:lstStyle/>
          <a:p>
            <a:r>
              <a:rPr lang="en-US" dirty="0" smtClean="0">
                <a:solidFill>
                  <a:schemeClr val="tx1"/>
                </a:solidFill>
                <a:latin typeface="Arial Black" pitchFamily="34" charset="0"/>
              </a:rPr>
              <a:t>Lecture </a:t>
            </a:r>
            <a:r>
              <a:rPr lang="en-US" dirty="0" smtClean="0">
                <a:solidFill>
                  <a:schemeClr val="tx1"/>
                </a:solidFill>
                <a:latin typeface="Arial Black" pitchFamily="34" charset="0"/>
              </a:rPr>
              <a:t>25</a:t>
            </a:r>
            <a:endParaRPr lang="en-US" dirty="0" smtClean="0">
              <a:solidFill>
                <a:schemeClr val="tx1"/>
              </a:solidFill>
              <a:latin typeface="Arial Black" pitchFamily="34" charset="0"/>
            </a:endParaRPr>
          </a:p>
          <a:p>
            <a:endParaRPr lang="en-US" dirty="0"/>
          </a:p>
        </p:txBody>
      </p:sp>
    </p:spTree>
    <p:extLst>
      <p:ext uri="{BB962C8B-B14F-4D97-AF65-F5344CB8AC3E}">
        <p14:creationId xmlns:p14="http://schemas.microsoft.com/office/powerpoint/2010/main" xmlns="" val="17994683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rmAutofit/>
          </a:bodyPr>
          <a:lstStyle/>
          <a:p>
            <a:r>
              <a:rPr lang="en-US" sz="4000" dirty="0">
                <a:latin typeface="Arial Black" pitchFamily="34" charset="0"/>
              </a:rPr>
              <a:t>6. Constant</a:t>
            </a:r>
          </a:p>
        </p:txBody>
      </p:sp>
      <p:sp>
        <p:nvSpPr>
          <p:cNvPr id="3" name="Content Placeholder 2"/>
          <p:cNvSpPr>
            <a:spLocks noGrp="1"/>
          </p:cNvSpPr>
          <p:nvPr>
            <p:ph idx="1"/>
          </p:nvPr>
        </p:nvSpPr>
        <p:spPr/>
        <p:txBody>
          <a:bodyPr>
            <a:normAutofit fontScale="92500" lnSpcReduction="20000"/>
          </a:bodyPr>
          <a:lstStyle/>
          <a:p>
            <a:r>
              <a:rPr lang="en-US" dirty="0" smtClean="0">
                <a:latin typeface="DaunPenh" pitchFamily="2" charset="0"/>
                <a:cs typeface="DaunPenh" pitchFamily="2" charset="0"/>
              </a:rPr>
              <a:t>Strong brands are constant; they are always visible to their customers and prospects. They don't go into hiding. </a:t>
            </a:r>
          </a:p>
          <a:p>
            <a:r>
              <a:rPr lang="en-US" dirty="0" smtClean="0">
                <a:latin typeface="DaunPenh" pitchFamily="2" charset="0"/>
                <a:cs typeface="DaunPenh" pitchFamily="2" charset="0"/>
              </a:rPr>
              <a:t>For Coke, the world is the target market. That is why you can't make it through a day without being exposed to its bright red color or familiar script logo. Vending machines, people carrying a coke as they walk down the street, restaurant menus, product placement in TV shows and movies, billboards and print and TV advertisements all scream COKE. </a:t>
            </a:r>
          </a:p>
          <a:p>
            <a:r>
              <a:rPr lang="en-US" dirty="0" smtClean="0">
                <a:latin typeface="DaunPenh" pitchFamily="2" charset="0"/>
                <a:cs typeface="DaunPenh" pitchFamily="2" charset="0"/>
              </a:rPr>
              <a:t>Chances are, your brand's target market is a lot smaller than Coke's. And that is good news, making it easier (and a lot less expensive) for you to remain constantly visible to your target audience. </a:t>
            </a:r>
          </a:p>
          <a:p>
            <a:endParaRPr lang="en-US" dirty="0"/>
          </a:p>
        </p:txBody>
      </p:sp>
    </p:spTree>
    <p:extLst>
      <p:ext uri="{BB962C8B-B14F-4D97-AF65-F5344CB8AC3E}">
        <p14:creationId xmlns:p14="http://schemas.microsoft.com/office/powerpoint/2010/main" xmlns="" val="1338299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Black" pitchFamily="34" charset="0"/>
              </a:rPr>
              <a:t>7. Connected</a:t>
            </a:r>
          </a:p>
        </p:txBody>
      </p:sp>
      <p:sp>
        <p:nvSpPr>
          <p:cNvPr id="3" name="Content Placeholder 2"/>
          <p:cNvSpPr>
            <a:spLocks noGrp="1"/>
          </p:cNvSpPr>
          <p:nvPr>
            <p:ph idx="1"/>
          </p:nvPr>
        </p:nvSpPr>
        <p:spPr/>
        <p:txBody>
          <a:bodyPr>
            <a:normAutofit fontScale="85000" lnSpcReduction="10000"/>
          </a:bodyPr>
          <a:lstStyle/>
          <a:p>
            <a:r>
              <a:rPr lang="en-US" dirty="0" smtClean="0">
                <a:latin typeface="DaunPenh" pitchFamily="2" charset="0"/>
                <a:cs typeface="DaunPenh" pitchFamily="2" charset="0"/>
              </a:rPr>
              <a:t>A strong brand is part of various appropriate communities. This means having a network of partners, colleagues, and customers. It means developing affiliations and partnerships that reinforce your brand. It means working with your supply chain. It means having a corporate social responsibility program (or personal social responsibility program for personal brands) to connect to the appropriate causes. It means having a following of loyal brand ambassadors who become your extended sales force. </a:t>
            </a:r>
          </a:p>
          <a:p>
            <a:r>
              <a:rPr lang="en-US" dirty="0" smtClean="0">
                <a:latin typeface="DaunPenh" pitchFamily="2" charset="0"/>
                <a:cs typeface="DaunPenh" pitchFamily="2" charset="0"/>
              </a:rPr>
              <a:t>Apple computer is connected to all the right communities, and it has established emotional connections with its employees, customers, and partners. You need only speak with someone who has a Mac or an iPod to see the depth of the connection. </a:t>
            </a:r>
          </a:p>
          <a:p>
            <a:endParaRPr lang="en-US" dirty="0"/>
          </a:p>
        </p:txBody>
      </p:sp>
    </p:spTree>
    <p:extLst>
      <p:ext uri="{BB962C8B-B14F-4D97-AF65-F5344CB8AC3E}">
        <p14:creationId xmlns:p14="http://schemas.microsoft.com/office/powerpoint/2010/main" xmlns="" val="27685747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Black" pitchFamily="34" charset="0"/>
              </a:rPr>
              <a:t>8. Confident</a:t>
            </a:r>
          </a:p>
        </p:txBody>
      </p:sp>
      <p:sp>
        <p:nvSpPr>
          <p:cNvPr id="3" name="Content Placeholder 2"/>
          <p:cNvSpPr>
            <a:spLocks noGrp="1"/>
          </p:cNvSpPr>
          <p:nvPr>
            <p:ph idx="1"/>
          </p:nvPr>
        </p:nvSpPr>
        <p:spPr/>
        <p:txBody>
          <a:bodyPr>
            <a:normAutofit/>
          </a:bodyPr>
          <a:lstStyle/>
          <a:p>
            <a:r>
              <a:rPr lang="en-US" dirty="0" smtClean="0">
                <a:latin typeface="DaunPenh" pitchFamily="2" charset="0"/>
                <a:cs typeface="DaunPenh" pitchFamily="2" charset="0"/>
              </a:rPr>
              <a:t>Confidence is attractive and it is an attribute of all strong brands. Strong brands are not wishy-washy. They make decisions with convictions and deal with the consequences. They have a vision and believe that the vision can become reality.</a:t>
            </a:r>
          </a:p>
          <a:p>
            <a:r>
              <a:rPr lang="en-US" dirty="0" smtClean="0">
                <a:latin typeface="DaunPenh" pitchFamily="2" charset="0"/>
                <a:cs typeface="DaunPenh" pitchFamily="2" charset="0"/>
              </a:rPr>
              <a:t>COMSATS was confident in its decision to go No-smoking . They instituted the policy and took a stand attracting attention. They are confident and that confidence permeates the entire organization</a:t>
            </a:r>
            <a:r>
              <a:rPr lang="en-US" dirty="0" smtClean="0"/>
              <a:t>.</a:t>
            </a:r>
            <a:endParaRPr lang="en-US" dirty="0"/>
          </a:p>
        </p:txBody>
      </p:sp>
    </p:spTree>
    <p:extLst>
      <p:ext uri="{BB962C8B-B14F-4D97-AF65-F5344CB8AC3E}">
        <p14:creationId xmlns:p14="http://schemas.microsoft.com/office/powerpoint/2010/main" xmlns="" val="1290463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9. Committed</a:t>
            </a:r>
            <a:endParaRPr lang="en-US" dirty="0">
              <a:latin typeface="Arial Black" pitchFamily="34" charset="0"/>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DaunPenh" pitchFamily="2" charset="0"/>
                <a:cs typeface="DaunPenh" pitchFamily="2" charset="0"/>
              </a:rPr>
              <a:t>A strong brand is in it for the long haul. Branding is not a one-time event; it's not about fads. Strong brands are built over time and require steadfast commitment to ensure long-lasting success. The strongest brands in the world have either been around for a long time (Coke, GE) or they are planning to be here for a long time to come (Google, Amazon, Microsoft). </a:t>
            </a:r>
          </a:p>
          <a:p>
            <a:r>
              <a:rPr lang="en-US" dirty="0" smtClean="0">
                <a:latin typeface="DaunPenh" pitchFamily="2" charset="0"/>
                <a:cs typeface="DaunPenh" pitchFamily="2" charset="0"/>
              </a:rPr>
              <a:t>IBM has earned our trust through consistently delivering on its brand promise for decades. McDonalds has done the same. </a:t>
            </a:r>
          </a:p>
          <a:p>
            <a:r>
              <a:rPr lang="en-US" dirty="0" smtClean="0">
                <a:latin typeface="DaunPenh" pitchFamily="2" charset="0"/>
                <a:cs typeface="DaunPenh" pitchFamily="2" charset="0"/>
              </a:rPr>
              <a:t>Brand value builds over time through consistently living the brand promise. Strong brands plan to be here for the long term and make strategic decisions accordingly. </a:t>
            </a:r>
          </a:p>
          <a:p>
            <a:endParaRPr lang="en-US" dirty="0"/>
          </a:p>
        </p:txBody>
      </p:sp>
    </p:spTree>
    <p:extLst>
      <p:ext uri="{BB962C8B-B14F-4D97-AF65-F5344CB8AC3E}">
        <p14:creationId xmlns:p14="http://schemas.microsoft.com/office/powerpoint/2010/main" xmlns="" val="8389686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10. Current</a:t>
            </a:r>
            <a:endParaRPr lang="en-US" dirty="0">
              <a:latin typeface="Arial Black" pitchFamily="34" charset="0"/>
            </a:endParaRPr>
          </a:p>
        </p:txBody>
      </p:sp>
      <p:sp>
        <p:nvSpPr>
          <p:cNvPr id="3" name="Content Placeholder 2"/>
          <p:cNvSpPr>
            <a:spLocks noGrp="1"/>
          </p:cNvSpPr>
          <p:nvPr>
            <p:ph idx="1"/>
          </p:nvPr>
        </p:nvSpPr>
        <p:spPr/>
        <p:txBody>
          <a:bodyPr>
            <a:normAutofit fontScale="92500"/>
          </a:bodyPr>
          <a:lstStyle/>
          <a:p>
            <a:r>
              <a:rPr lang="en-US" dirty="0" smtClean="0">
                <a:latin typeface="DaunPenh" pitchFamily="2" charset="0"/>
                <a:cs typeface="DaunPenh" pitchFamily="2" charset="0"/>
              </a:rPr>
              <a:t>Strong brands are based in today, with room to evolve for tomorrow. Although based in authenticity, there is an aspirational element to branding. Just as Starbucks has the vision of being the "third place" (home, office, Starbucks) and is working to turn that vision into reality, you too must focus your brand on the future.</a:t>
            </a:r>
          </a:p>
          <a:p>
            <a:r>
              <a:rPr lang="en-US" dirty="0" smtClean="0">
                <a:latin typeface="DaunPenh" pitchFamily="2" charset="0"/>
                <a:cs typeface="DaunPenh" pitchFamily="2" charset="0"/>
              </a:rPr>
              <a:t>You must remain relevant to your target audience and become relevant to new target audiences as the world demographics change. The only constant is change. Don't let your Brand be stuck in the past; ensure it remains relevant and compelling. </a:t>
            </a:r>
          </a:p>
          <a:p>
            <a:endParaRPr lang="en-US" dirty="0"/>
          </a:p>
        </p:txBody>
      </p:sp>
    </p:spTree>
    <p:extLst>
      <p:ext uri="{BB962C8B-B14F-4D97-AF65-F5344CB8AC3E}">
        <p14:creationId xmlns:p14="http://schemas.microsoft.com/office/powerpoint/2010/main" xmlns="" val="3579175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xmlns="" val="3218129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592</Words>
  <Application>Microsoft Office PowerPoint</Application>
  <PresentationFormat>On-screen Show (4:3)</PresentationFormat>
  <Paragraphs>19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Ten C’s of Branding</vt:lpstr>
      <vt:lpstr>6. Constant</vt:lpstr>
      <vt:lpstr>7. Connected</vt:lpstr>
      <vt:lpstr>8. Confident</vt:lpstr>
      <vt:lpstr>9. Committed</vt:lpstr>
      <vt:lpstr>10. Current</vt:lpstr>
      <vt:lpstr>Slide 7</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 C’s of Branding</dc:title>
  <dc:creator>MyUserName</dc:creator>
  <cp:lastModifiedBy>NTS</cp:lastModifiedBy>
  <cp:revision>7</cp:revision>
  <dcterms:created xsi:type="dcterms:W3CDTF">2014-07-21T16:32:36Z</dcterms:created>
  <dcterms:modified xsi:type="dcterms:W3CDTF">2014-07-21T19:47:35Z</dcterms:modified>
</cp:coreProperties>
</file>