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0BE4D-72B3-4B72-9FC2-7692A135C456}" type="datetimeFigureOut">
              <a:rPr lang="en-US" smtClean="0"/>
              <a:t>20/07/2014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8B5DED-7FF7-4618-9F8C-02C46505F35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27125" y="711200"/>
            <a:ext cx="4605338" cy="3454400"/>
          </a:xfrm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69009"/>
            <a:ext cx="5029200" cy="4064521"/>
          </a:xfrm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94</a:t>
            </a: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5607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noFill/>
          <a:ln cap="flat"/>
        </p:spPr>
      </p:sp>
      <p:sp>
        <p:nvSpPr>
          <p:cNvPr id="27651" name="Rectangle 3"/>
          <p:cNvSpPr>
            <a:spLocks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noFill/>
          <a:ln cap="flat"/>
        </p:spPr>
      </p:sp>
      <p:sp>
        <p:nvSpPr>
          <p:cNvPr id="28675" name="Rectangle 3"/>
          <p:cNvSpPr>
            <a:spLocks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88620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94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8686489"/>
            <a:ext cx="2971800" cy="4575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0"/>
            <a:ext cx="2971800" cy="4575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Rectangle 6"/>
          <p:cNvSpPr>
            <a:spLocks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29703" name="Rectangle 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45AC0-C383-408E-9DB9-63A5DA74BD13}" type="datetimeFigureOut">
              <a:rPr lang="en-US" smtClean="0"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25E-1BF2-4B44-BB63-D31DF8430E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45AC0-C383-408E-9DB9-63A5DA74BD13}" type="datetimeFigureOut">
              <a:rPr lang="en-US" smtClean="0"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25E-1BF2-4B44-BB63-D31DF8430E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45AC0-C383-408E-9DB9-63A5DA74BD13}" type="datetimeFigureOut">
              <a:rPr lang="en-US" smtClean="0"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25E-1BF2-4B44-BB63-D31DF8430E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45AC0-C383-408E-9DB9-63A5DA74BD13}" type="datetimeFigureOut">
              <a:rPr lang="en-US" smtClean="0"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25E-1BF2-4B44-BB63-D31DF8430E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45AC0-C383-408E-9DB9-63A5DA74BD13}" type="datetimeFigureOut">
              <a:rPr lang="en-US" smtClean="0"/>
              <a:t>20/07/2014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25E-1BF2-4B44-BB63-D31DF8430E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45AC0-C383-408E-9DB9-63A5DA74BD13}" type="datetimeFigureOut">
              <a:rPr lang="en-US" smtClean="0"/>
              <a:t>20/07/2014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25E-1BF2-4B44-BB63-D31DF8430E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45AC0-C383-408E-9DB9-63A5DA74BD13}" type="datetimeFigureOut">
              <a:rPr lang="en-US" smtClean="0"/>
              <a:t>20/07/2014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25E-1BF2-4B44-BB63-D31DF8430E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45AC0-C383-408E-9DB9-63A5DA74BD13}" type="datetimeFigureOut">
              <a:rPr lang="en-US" smtClean="0"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25E-1BF2-4B44-BB63-D31DF8430E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45AC0-C383-408E-9DB9-63A5DA74BD13}" type="datetimeFigureOut">
              <a:rPr lang="en-US" smtClean="0"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25E-1BF2-4B44-BB63-D31DF8430E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45AC0-C383-408E-9DB9-63A5DA74BD13}" type="datetimeFigureOut">
              <a:rPr lang="en-US" smtClean="0"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25E-1BF2-4B44-BB63-D31DF8430E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45AC0-C383-408E-9DB9-63A5DA74BD13}" type="datetimeFigureOut">
              <a:rPr lang="en-US" smtClean="0"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15B25E-1BF2-4B44-BB63-D31DF8430EC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045AC0-C383-408E-9DB9-63A5DA74BD13}" type="datetimeFigureOut">
              <a:rPr lang="en-US" smtClean="0"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5B25E-1BF2-4B44-BB63-D31DF8430EC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219200"/>
            <a:ext cx="9144000" cy="1143000"/>
          </a:xfrm>
        </p:spPr>
        <p:txBody>
          <a:bodyPr lIns="90488" tIns="44450" rIns="90488" bIns="44450"/>
          <a:lstStyle/>
          <a:p>
            <a:pPr eaLnBrk="1" hangingPunct="1"/>
            <a:r>
              <a:rPr lang="en-US" sz="3000" smtClean="0">
                <a:solidFill>
                  <a:schemeClr val="hlink"/>
                </a:solidFill>
              </a:rPr>
              <a:t>CHAPTER 13:</a:t>
            </a:r>
            <a:br>
              <a:rPr lang="en-US" sz="3000" smtClean="0">
                <a:solidFill>
                  <a:schemeClr val="hlink"/>
                </a:solidFill>
              </a:rPr>
            </a:br>
            <a:r>
              <a:rPr lang="en-US" sz="3000" smtClean="0">
                <a:solidFill>
                  <a:schemeClr val="hlink"/>
                </a:solidFill>
              </a:rPr>
              <a:t> MANAGING BRANDS OVER TIME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981075" y="3792538"/>
            <a:ext cx="6732588" cy="1627187"/>
          </a:xfrm>
        </p:spPr>
        <p:txBody>
          <a:bodyPr lIns="90488" tIns="44450" rIns="90488" bIns="44450"/>
          <a:lstStyle/>
          <a:p>
            <a:pPr algn="ctr" eaLnBrk="1" hangingPunct="1">
              <a:spcBef>
                <a:spcPct val="10000"/>
              </a:spcBef>
              <a:buFont typeface="Wingdings" pitchFamily="2" charset="2"/>
              <a:buNone/>
            </a:pPr>
            <a:r>
              <a:rPr lang="en-US" sz="2800" dirty="0" smtClean="0"/>
              <a:t>LECTURE </a:t>
            </a:r>
            <a:r>
              <a:rPr lang="en-US" sz="2800" dirty="0" smtClean="0"/>
              <a:t>23</a:t>
            </a:r>
            <a:endParaRPr lang="en-US" sz="2800" dirty="0" smtClean="0"/>
          </a:p>
          <a:p>
            <a:pPr algn="ctr" eaLnBrk="1" hangingPunct="1">
              <a:spcBef>
                <a:spcPct val="10000"/>
              </a:spcBef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307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chemeClr val="tx1"/>
                </a:solidFill>
                <a:latin typeface="Arial" charset="0"/>
              </a:rPr>
              <a:t>13.</a:t>
            </a:r>
            <a:fld id="{45FA5648-00F6-4A5B-817F-DDF635F1A1F3}" type="slidenum">
              <a:rPr lang="en-US" smtClean="0">
                <a:solidFill>
                  <a:schemeClr val="tx1"/>
                </a:solidFill>
                <a:latin typeface="Arial" charset="0"/>
              </a:rPr>
              <a:pPr/>
              <a:t>1</a:t>
            </a:fld>
            <a:endParaRPr lang="en-US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r>
              <a:rPr lang="en-US" sz="4000" smtClean="0">
                <a:solidFill>
                  <a:schemeClr val="hlink"/>
                </a:solidFill>
              </a:rPr>
              <a:t>Revitalizing Brands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905000"/>
            <a:ext cx="8382000" cy="4876800"/>
          </a:xfrm>
        </p:spPr>
        <p:txBody>
          <a:bodyPr lIns="90488" tIns="44450" rIns="90488" bIns="44450"/>
          <a:lstStyle/>
          <a:p>
            <a:pPr>
              <a:spcBef>
                <a:spcPct val="70000"/>
              </a:spcBef>
            </a:pPr>
            <a:r>
              <a:rPr lang="en-US" sz="2800" smtClean="0"/>
              <a:t>Expand the depth and/or breadth of awareness by improving consumer recall and recognition of the brand during purchase or consumption settings</a:t>
            </a:r>
          </a:p>
          <a:p>
            <a:pPr>
              <a:spcBef>
                <a:spcPct val="70000"/>
              </a:spcBef>
            </a:pPr>
            <a:r>
              <a:rPr lang="en-US" sz="2800" smtClean="0"/>
              <a:t>Improve the strength, favorability, and uniqueness of brand associations</a:t>
            </a:r>
            <a:r>
              <a:rPr lang="en-US" smtClean="0"/>
              <a:t>—</a:t>
            </a:r>
            <a:r>
              <a:rPr lang="en-US" sz="2800" smtClean="0"/>
              <a:t>either existing or new</a:t>
            </a:r>
            <a:r>
              <a:rPr lang="en-US" smtClean="0"/>
              <a:t>—</a:t>
            </a:r>
            <a:r>
              <a:rPr lang="en-US" sz="2800" smtClean="0"/>
              <a:t>making up the brand image</a:t>
            </a: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13.</a:t>
            </a:r>
            <a:fld id="{60D8AE0D-A70B-470A-A71D-014AB07C267F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2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13.</a:t>
            </a:r>
            <a:fld id="{FFB8E516-DB59-4BDC-BEF2-65ECEEC9DE42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3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112713" y="2632075"/>
            <a:ext cx="973137" cy="60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Brand </a:t>
            </a:r>
          </a:p>
          <a:p>
            <a:r>
              <a:rPr lang="en-US" sz="1100">
                <a:latin typeface="Times New Roman" pitchFamily="18" charset="0"/>
              </a:rPr>
              <a:t>Revitalization</a:t>
            </a:r>
          </a:p>
          <a:p>
            <a:r>
              <a:rPr lang="en-US" sz="1100">
                <a:latin typeface="Times New Roman" pitchFamily="18" charset="0"/>
              </a:rPr>
              <a:t>Strategies</a:t>
            </a:r>
            <a:endParaRPr lang="en-US" sz="1200">
              <a:latin typeface="Times New Roman" pitchFamily="18" charset="0"/>
            </a:endParaRPr>
          </a:p>
        </p:txBody>
      </p:sp>
      <p:sp>
        <p:nvSpPr>
          <p:cNvPr id="10244" name="Text Box 3"/>
          <p:cNvSpPr txBox="1">
            <a:spLocks noChangeArrowheads="1"/>
          </p:cNvSpPr>
          <p:nvPr/>
        </p:nvSpPr>
        <p:spPr bwMode="auto">
          <a:xfrm>
            <a:off x="1892300" y="2493963"/>
            <a:ext cx="1292225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Refresh old sources</a:t>
            </a:r>
          </a:p>
          <a:p>
            <a:r>
              <a:rPr lang="en-US" sz="1100">
                <a:latin typeface="Times New Roman" pitchFamily="18" charset="0"/>
              </a:rPr>
              <a:t>Of brand equity</a:t>
            </a:r>
            <a:endParaRPr lang="en-US" sz="1400">
              <a:latin typeface="Times New Roman" pitchFamily="18" charset="0"/>
            </a:endParaRPr>
          </a:p>
        </p:txBody>
      </p:sp>
      <p:sp>
        <p:nvSpPr>
          <p:cNvPr id="10245" name="Text Box 4"/>
          <p:cNvSpPr txBox="1">
            <a:spLocks noChangeArrowheads="1"/>
          </p:cNvSpPr>
          <p:nvPr/>
        </p:nvSpPr>
        <p:spPr bwMode="auto">
          <a:xfrm>
            <a:off x="1897063" y="3048000"/>
            <a:ext cx="1363662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Create new sources</a:t>
            </a:r>
          </a:p>
          <a:p>
            <a:r>
              <a:rPr lang="en-US" sz="1100">
                <a:latin typeface="Times New Roman" pitchFamily="18" charset="0"/>
              </a:rPr>
              <a:t>Of brand equity</a:t>
            </a:r>
            <a:endParaRPr lang="en-US" sz="1400">
              <a:latin typeface="Times New Roman" pitchFamily="18" charset="0"/>
            </a:endParaRPr>
          </a:p>
        </p:txBody>
      </p:sp>
      <p:sp>
        <p:nvSpPr>
          <p:cNvPr id="10246" name="Text Box 5"/>
          <p:cNvSpPr txBox="1">
            <a:spLocks noChangeArrowheads="1"/>
          </p:cNvSpPr>
          <p:nvPr/>
        </p:nvSpPr>
        <p:spPr bwMode="auto">
          <a:xfrm>
            <a:off x="5087938" y="2538413"/>
            <a:ext cx="184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3" tIns="45717" rIns="91433" bIns="45717">
            <a:spAutoFit/>
          </a:bodyPr>
          <a:lstStyle/>
          <a:p>
            <a:endParaRPr lang="en-US" sz="1200">
              <a:latin typeface="Times New Roman" pitchFamily="18" charset="0"/>
            </a:endParaRPr>
          </a:p>
        </p:txBody>
      </p:sp>
      <p:sp>
        <p:nvSpPr>
          <p:cNvPr id="10247" name="Text Box 6"/>
          <p:cNvSpPr txBox="1">
            <a:spLocks noChangeArrowheads="1"/>
          </p:cNvSpPr>
          <p:nvPr/>
        </p:nvSpPr>
        <p:spPr bwMode="auto">
          <a:xfrm>
            <a:off x="3119438" y="1606550"/>
            <a:ext cx="1428750" cy="60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Expand depth and </a:t>
            </a:r>
          </a:p>
          <a:p>
            <a:r>
              <a:rPr lang="en-US" sz="1100">
                <a:latin typeface="Times New Roman" pitchFamily="18" charset="0"/>
              </a:rPr>
              <a:t>Breadth of awareness </a:t>
            </a:r>
          </a:p>
          <a:p>
            <a:r>
              <a:rPr lang="en-US" sz="1100">
                <a:latin typeface="Times New Roman" pitchFamily="18" charset="0"/>
              </a:rPr>
              <a:t>And usage of brand</a:t>
            </a:r>
          </a:p>
        </p:txBody>
      </p:sp>
      <p:sp>
        <p:nvSpPr>
          <p:cNvPr id="10248" name="Text Box 7"/>
          <p:cNvSpPr txBox="1">
            <a:spLocks noChangeArrowheads="1"/>
          </p:cNvSpPr>
          <p:nvPr/>
        </p:nvSpPr>
        <p:spPr bwMode="auto">
          <a:xfrm>
            <a:off x="5176838" y="1328738"/>
            <a:ext cx="1147762" cy="60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Increase quantity</a:t>
            </a:r>
          </a:p>
          <a:p>
            <a:r>
              <a:rPr lang="en-US" sz="1100">
                <a:latin typeface="Times New Roman" pitchFamily="18" charset="0"/>
              </a:rPr>
              <a:t>of consumption</a:t>
            </a:r>
          </a:p>
          <a:p>
            <a:r>
              <a:rPr lang="en-US" sz="1100">
                <a:latin typeface="Times New Roman" pitchFamily="18" charset="0"/>
              </a:rPr>
              <a:t>(how much)</a:t>
            </a:r>
            <a:endParaRPr lang="en-US" sz="1200">
              <a:latin typeface="Times New Roman" pitchFamily="18" charset="0"/>
            </a:endParaRPr>
          </a:p>
        </p:txBody>
      </p:sp>
      <p:sp>
        <p:nvSpPr>
          <p:cNvPr id="10249" name="Text Box 8"/>
          <p:cNvSpPr txBox="1">
            <a:spLocks noChangeArrowheads="1"/>
          </p:cNvSpPr>
          <p:nvPr/>
        </p:nvSpPr>
        <p:spPr bwMode="auto">
          <a:xfrm>
            <a:off x="5146675" y="2090738"/>
            <a:ext cx="1249363" cy="60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Increase frequency</a:t>
            </a:r>
          </a:p>
          <a:p>
            <a:r>
              <a:rPr lang="en-US" sz="1100">
                <a:latin typeface="Times New Roman" pitchFamily="18" charset="0"/>
              </a:rPr>
              <a:t>of consumption</a:t>
            </a:r>
          </a:p>
          <a:p>
            <a:r>
              <a:rPr lang="en-US" sz="1100">
                <a:latin typeface="Times New Roman" pitchFamily="18" charset="0"/>
              </a:rPr>
              <a:t>(how often)</a:t>
            </a:r>
          </a:p>
        </p:txBody>
      </p:sp>
      <p:sp>
        <p:nvSpPr>
          <p:cNvPr id="10250" name="Text Box 9"/>
          <p:cNvSpPr txBox="1">
            <a:spLocks noChangeArrowheads="1"/>
          </p:cNvSpPr>
          <p:nvPr/>
        </p:nvSpPr>
        <p:spPr bwMode="auto">
          <a:xfrm>
            <a:off x="2976563" y="4030663"/>
            <a:ext cx="1316037" cy="774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Improve strength,</a:t>
            </a:r>
          </a:p>
          <a:p>
            <a:r>
              <a:rPr lang="en-US" sz="1100">
                <a:latin typeface="Times New Roman" pitchFamily="18" charset="0"/>
              </a:rPr>
              <a:t>favorability, and </a:t>
            </a:r>
          </a:p>
          <a:p>
            <a:r>
              <a:rPr lang="en-US" sz="1100">
                <a:latin typeface="Times New Roman" pitchFamily="18" charset="0"/>
              </a:rPr>
              <a:t>uniqueness of brand</a:t>
            </a:r>
          </a:p>
          <a:p>
            <a:r>
              <a:rPr lang="en-US" sz="1100">
                <a:latin typeface="Times New Roman" pitchFamily="18" charset="0"/>
              </a:rPr>
              <a:t>associations</a:t>
            </a:r>
          </a:p>
        </p:txBody>
      </p:sp>
      <p:sp>
        <p:nvSpPr>
          <p:cNvPr id="10251" name="Text Box 10"/>
          <p:cNvSpPr txBox="1">
            <a:spLocks noChangeArrowheads="1"/>
          </p:cNvSpPr>
          <p:nvPr/>
        </p:nvSpPr>
        <p:spPr bwMode="auto">
          <a:xfrm>
            <a:off x="4891088" y="3754438"/>
            <a:ext cx="1692275" cy="269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Bolster fading associations</a:t>
            </a:r>
            <a:endParaRPr lang="en-US" sz="1200">
              <a:latin typeface="Times New Roman" pitchFamily="18" charset="0"/>
            </a:endParaRPr>
          </a:p>
        </p:txBody>
      </p:sp>
      <p:sp>
        <p:nvSpPr>
          <p:cNvPr id="10252" name="Text Box 11"/>
          <p:cNvSpPr txBox="1">
            <a:spLocks noChangeArrowheads="1"/>
          </p:cNvSpPr>
          <p:nvPr/>
        </p:nvSpPr>
        <p:spPr bwMode="auto">
          <a:xfrm>
            <a:off x="4891088" y="4225925"/>
            <a:ext cx="1771650" cy="438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Neutralize negative </a:t>
            </a:r>
          </a:p>
          <a:p>
            <a:r>
              <a:rPr lang="en-US" sz="1100">
                <a:latin typeface="Times New Roman" pitchFamily="18" charset="0"/>
              </a:rPr>
              <a:t>associations</a:t>
            </a:r>
          </a:p>
        </p:txBody>
      </p:sp>
      <p:sp>
        <p:nvSpPr>
          <p:cNvPr id="10253" name="Text Box 12"/>
          <p:cNvSpPr txBox="1">
            <a:spLocks noChangeArrowheads="1"/>
          </p:cNvSpPr>
          <p:nvPr/>
        </p:nvSpPr>
        <p:spPr bwMode="auto">
          <a:xfrm>
            <a:off x="4891088" y="4849813"/>
            <a:ext cx="1771650" cy="269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Create new associations</a:t>
            </a:r>
          </a:p>
        </p:txBody>
      </p:sp>
      <p:sp>
        <p:nvSpPr>
          <p:cNvPr id="10254" name="Text Box 13"/>
          <p:cNvSpPr txBox="1">
            <a:spLocks noChangeArrowheads="1"/>
          </p:cNvSpPr>
          <p:nvPr/>
        </p:nvSpPr>
        <p:spPr bwMode="auto">
          <a:xfrm>
            <a:off x="7016750" y="1524000"/>
            <a:ext cx="1243013" cy="774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Identify additional</a:t>
            </a:r>
          </a:p>
          <a:p>
            <a:r>
              <a:rPr lang="en-US" sz="1100">
                <a:latin typeface="Times New Roman" pitchFamily="18" charset="0"/>
              </a:rPr>
              <a:t>opportunities to</a:t>
            </a:r>
          </a:p>
          <a:p>
            <a:r>
              <a:rPr lang="en-US" sz="1100">
                <a:latin typeface="Times New Roman" pitchFamily="18" charset="0"/>
              </a:rPr>
              <a:t>use Brand in Same</a:t>
            </a:r>
          </a:p>
          <a:p>
            <a:r>
              <a:rPr lang="en-US" sz="1100">
                <a:latin typeface="Times New Roman" pitchFamily="18" charset="0"/>
              </a:rPr>
              <a:t>basic way</a:t>
            </a:r>
          </a:p>
        </p:txBody>
      </p:sp>
      <p:sp>
        <p:nvSpPr>
          <p:cNvPr id="10255" name="Text Box 14"/>
          <p:cNvSpPr txBox="1">
            <a:spLocks noChangeArrowheads="1"/>
          </p:cNvSpPr>
          <p:nvPr/>
        </p:nvSpPr>
        <p:spPr bwMode="auto">
          <a:xfrm>
            <a:off x="7016750" y="2493963"/>
            <a:ext cx="1285875" cy="60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3" tIns="45717" rIns="91433" bIns="45717">
            <a:spAutoFit/>
          </a:bodyPr>
          <a:lstStyle/>
          <a:p>
            <a:r>
              <a:rPr lang="en-US" sz="1100">
                <a:latin typeface="Times New Roman" pitchFamily="18" charset="0"/>
              </a:rPr>
              <a:t>Identify completely</a:t>
            </a:r>
          </a:p>
          <a:p>
            <a:r>
              <a:rPr lang="en-US" sz="1100">
                <a:latin typeface="Times New Roman" pitchFamily="18" charset="0"/>
              </a:rPr>
              <a:t>new and different</a:t>
            </a:r>
          </a:p>
          <a:p>
            <a:r>
              <a:rPr lang="en-US" sz="1100">
                <a:latin typeface="Times New Roman" pitchFamily="18" charset="0"/>
              </a:rPr>
              <a:t>ways to use</a:t>
            </a:r>
          </a:p>
        </p:txBody>
      </p:sp>
      <p:sp>
        <p:nvSpPr>
          <p:cNvPr id="10256" name="Line 15"/>
          <p:cNvSpPr>
            <a:spLocks noChangeShapeType="1"/>
          </p:cNvSpPr>
          <p:nvPr/>
        </p:nvSpPr>
        <p:spPr bwMode="auto">
          <a:xfrm flipV="1">
            <a:off x="4606925" y="1593850"/>
            <a:ext cx="496888" cy="346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57" name="Line 16"/>
          <p:cNvSpPr>
            <a:spLocks noChangeShapeType="1"/>
          </p:cNvSpPr>
          <p:nvPr/>
        </p:nvSpPr>
        <p:spPr bwMode="auto">
          <a:xfrm>
            <a:off x="4606925" y="1939925"/>
            <a:ext cx="496888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58" name="Line 17"/>
          <p:cNvSpPr>
            <a:spLocks noChangeShapeType="1"/>
          </p:cNvSpPr>
          <p:nvPr/>
        </p:nvSpPr>
        <p:spPr bwMode="auto">
          <a:xfrm flipV="1">
            <a:off x="4394200" y="4017963"/>
            <a:ext cx="496888" cy="3460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59" name="Line 18"/>
          <p:cNvSpPr>
            <a:spLocks noChangeShapeType="1"/>
          </p:cNvSpPr>
          <p:nvPr/>
        </p:nvSpPr>
        <p:spPr bwMode="auto">
          <a:xfrm>
            <a:off x="4394200" y="4433888"/>
            <a:ext cx="425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60" name="Line 19"/>
          <p:cNvSpPr>
            <a:spLocks noChangeShapeType="1"/>
          </p:cNvSpPr>
          <p:nvPr/>
        </p:nvSpPr>
        <p:spPr bwMode="auto">
          <a:xfrm>
            <a:off x="4394200" y="4502150"/>
            <a:ext cx="496888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61" name="Line 20"/>
          <p:cNvSpPr>
            <a:spLocks noChangeShapeType="1"/>
          </p:cNvSpPr>
          <p:nvPr/>
        </p:nvSpPr>
        <p:spPr bwMode="auto">
          <a:xfrm flipV="1">
            <a:off x="6450013" y="1870075"/>
            <a:ext cx="566737" cy="485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62" name="Line 21"/>
          <p:cNvSpPr>
            <a:spLocks noChangeShapeType="1"/>
          </p:cNvSpPr>
          <p:nvPr/>
        </p:nvSpPr>
        <p:spPr bwMode="auto">
          <a:xfrm>
            <a:off x="6450013" y="2355850"/>
            <a:ext cx="566737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63" name="AutoShape 22"/>
          <p:cNvSpPr>
            <a:spLocks/>
          </p:cNvSpPr>
          <p:nvPr/>
        </p:nvSpPr>
        <p:spPr bwMode="auto">
          <a:xfrm>
            <a:off x="6734175" y="3879850"/>
            <a:ext cx="282575" cy="1108075"/>
          </a:xfrm>
          <a:prstGeom prst="rightBrace">
            <a:avLst>
              <a:gd name="adj1" fmla="val 3267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64" name="Text Box 23"/>
          <p:cNvSpPr txBox="1">
            <a:spLocks noChangeArrowheads="1"/>
          </p:cNvSpPr>
          <p:nvPr/>
        </p:nvSpPr>
        <p:spPr bwMode="auto">
          <a:xfrm>
            <a:off x="7354888" y="3602038"/>
            <a:ext cx="1435100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84216" tIns="42108" rIns="84216" bIns="42108">
            <a:spAutoFit/>
          </a:bodyPr>
          <a:lstStyle/>
          <a:p>
            <a:pPr defTabSz="841375"/>
            <a:r>
              <a:rPr lang="en-US" sz="1100">
                <a:latin typeface="Times New Roman" pitchFamily="18" charset="0"/>
              </a:rPr>
              <a:t>Retain vulnerable</a:t>
            </a:r>
          </a:p>
          <a:p>
            <a:pPr defTabSz="841375"/>
            <a:r>
              <a:rPr lang="en-US" sz="1100">
                <a:latin typeface="Times New Roman" pitchFamily="18" charset="0"/>
              </a:rPr>
              <a:t>customers</a:t>
            </a:r>
          </a:p>
        </p:txBody>
      </p:sp>
      <p:sp>
        <p:nvSpPr>
          <p:cNvPr id="10265" name="Text Box 24"/>
          <p:cNvSpPr txBox="1">
            <a:spLocks noChangeArrowheads="1"/>
          </p:cNvSpPr>
          <p:nvPr/>
        </p:nvSpPr>
        <p:spPr bwMode="auto">
          <a:xfrm>
            <a:off x="7372350" y="4156075"/>
            <a:ext cx="1044575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84216" tIns="42108" rIns="84216" bIns="42108">
            <a:spAutoFit/>
          </a:bodyPr>
          <a:lstStyle/>
          <a:p>
            <a:pPr defTabSz="841375"/>
            <a:r>
              <a:rPr lang="en-US" sz="1100">
                <a:latin typeface="Times New Roman" pitchFamily="18" charset="0"/>
              </a:rPr>
              <a:t>Recapture lost</a:t>
            </a:r>
          </a:p>
          <a:p>
            <a:pPr defTabSz="841375"/>
            <a:r>
              <a:rPr lang="en-US" sz="1100">
                <a:latin typeface="Times New Roman" pitchFamily="18" charset="0"/>
              </a:rPr>
              <a:t>customers</a:t>
            </a:r>
          </a:p>
        </p:txBody>
      </p:sp>
      <p:sp>
        <p:nvSpPr>
          <p:cNvPr id="10266" name="Text Box 25"/>
          <p:cNvSpPr txBox="1">
            <a:spLocks noChangeArrowheads="1"/>
          </p:cNvSpPr>
          <p:nvPr/>
        </p:nvSpPr>
        <p:spPr bwMode="auto">
          <a:xfrm>
            <a:off x="7364413" y="4710113"/>
            <a:ext cx="1185862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4216" tIns="42108" rIns="84216" bIns="42108">
            <a:spAutoFit/>
          </a:bodyPr>
          <a:lstStyle/>
          <a:p>
            <a:pPr defTabSz="841375"/>
            <a:r>
              <a:rPr lang="en-US" sz="1100">
                <a:latin typeface="Times New Roman" pitchFamily="18" charset="0"/>
              </a:rPr>
              <a:t>Identify neglected</a:t>
            </a:r>
          </a:p>
          <a:p>
            <a:pPr defTabSz="841375"/>
            <a:r>
              <a:rPr lang="en-US" sz="1100">
                <a:latin typeface="Times New Roman" pitchFamily="18" charset="0"/>
              </a:rPr>
              <a:t>segments</a:t>
            </a:r>
          </a:p>
        </p:txBody>
      </p:sp>
      <p:sp>
        <p:nvSpPr>
          <p:cNvPr id="10267" name="Rectangle 26"/>
          <p:cNvSpPr>
            <a:spLocks noChangeArrowheads="1"/>
          </p:cNvSpPr>
          <p:nvPr/>
        </p:nvSpPr>
        <p:spPr bwMode="auto">
          <a:xfrm>
            <a:off x="7969250" y="4905375"/>
            <a:ext cx="168275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4216" tIns="42108" rIns="84216" bIns="42108">
            <a:spAutoFit/>
          </a:bodyPr>
          <a:lstStyle/>
          <a:p>
            <a:pPr defTabSz="841375"/>
            <a:endParaRPr lang="en-US" sz="1100">
              <a:latin typeface="Times New Roman" pitchFamily="18" charset="0"/>
            </a:endParaRPr>
          </a:p>
        </p:txBody>
      </p:sp>
      <p:sp>
        <p:nvSpPr>
          <p:cNvPr id="10268" name="Line 27"/>
          <p:cNvSpPr>
            <a:spLocks noChangeShapeType="1"/>
          </p:cNvSpPr>
          <p:nvPr/>
        </p:nvSpPr>
        <p:spPr bwMode="auto">
          <a:xfrm>
            <a:off x="6946900" y="4433888"/>
            <a:ext cx="354013" cy="415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69" name="Line 28"/>
          <p:cNvSpPr>
            <a:spLocks noChangeShapeType="1"/>
          </p:cNvSpPr>
          <p:nvPr/>
        </p:nvSpPr>
        <p:spPr bwMode="auto">
          <a:xfrm flipV="1">
            <a:off x="6946900" y="3879850"/>
            <a:ext cx="354013" cy="5540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0" name="Line 29"/>
          <p:cNvSpPr>
            <a:spLocks noChangeShapeType="1"/>
          </p:cNvSpPr>
          <p:nvPr/>
        </p:nvSpPr>
        <p:spPr bwMode="auto">
          <a:xfrm flipV="1">
            <a:off x="7016750" y="4364038"/>
            <a:ext cx="284163" cy="698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1" name="Line 30"/>
          <p:cNvSpPr>
            <a:spLocks noChangeShapeType="1"/>
          </p:cNvSpPr>
          <p:nvPr/>
        </p:nvSpPr>
        <p:spPr bwMode="auto">
          <a:xfrm>
            <a:off x="6662738" y="4433888"/>
            <a:ext cx="3540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2" name="Text Box 31"/>
          <p:cNvSpPr txBox="1">
            <a:spLocks noChangeArrowheads="1"/>
          </p:cNvSpPr>
          <p:nvPr/>
        </p:nvSpPr>
        <p:spPr bwMode="auto">
          <a:xfrm>
            <a:off x="7372350" y="5256213"/>
            <a:ext cx="866775" cy="43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84216" tIns="42108" rIns="84216" bIns="42108">
            <a:spAutoFit/>
          </a:bodyPr>
          <a:lstStyle/>
          <a:p>
            <a:pPr defTabSz="841375"/>
            <a:r>
              <a:rPr lang="en-US" sz="1100">
                <a:latin typeface="Times New Roman" pitchFamily="18" charset="0"/>
              </a:rPr>
              <a:t> Attract new</a:t>
            </a:r>
          </a:p>
          <a:p>
            <a:pPr defTabSz="841375"/>
            <a:r>
              <a:rPr lang="en-US" sz="1100">
                <a:latin typeface="Times New Roman" pitchFamily="18" charset="0"/>
              </a:rPr>
              <a:t> customers</a:t>
            </a:r>
          </a:p>
        </p:txBody>
      </p:sp>
      <p:sp>
        <p:nvSpPr>
          <p:cNvPr id="10273" name="Line 32"/>
          <p:cNvSpPr>
            <a:spLocks noChangeShapeType="1"/>
          </p:cNvSpPr>
          <p:nvPr/>
        </p:nvSpPr>
        <p:spPr bwMode="auto">
          <a:xfrm>
            <a:off x="6946900" y="4433888"/>
            <a:ext cx="354013" cy="900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4" name="AutoShape 33"/>
          <p:cNvSpPr>
            <a:spLocks/>
          </p:cNvSpPr>
          <p:nvPr/>
        </p:nvSpPr>
        <p:spPr bwMode="auto">
          <a:xfrm>
            <a:off x="3260725" y="2632075"/>
            <a:ext cx="212725" cy="693738"/>
          </a:xfrm>
          <a:prstGeom prst="rightBrace">
            <a:avLst>
              <a:gd name="adj1" fmla="val 2717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5" name="Line 34"/>
          <p:cNvSpPr>
            <a:spLocks noChangeShapeType="1"/>
          </p:cNvSpPr>
          <p:nvPr/>
        </p:nvSpPr>
        <p:spPr bwMode="auto">
          <a:xfrm>
            <a:off x="3473450" y="2978150"/>
            <a:ext cx="566738" cy="10398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6" name="Line 35"/>
          <p:cNvSpPr>
            <a:spLocks noChangeShapeType="1"/>
          </p:cNvSpPr>
          <p:nvPr/>
        </p:nvSpPr>
        <p:spPr bwMode="auto">
          <a:xfrm flipV="1">
            <a:off x="3473450" y="2286000"/>
            <a:ext cx="638175" cy="692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7" name="Line 36"/>
          <p:cNvSpPr>
            <a:spLocks noChangeShapeType="1"/>
          </p:cNvSpPr>
          <p:nvPr/>
        </p:nvSpPr>
        <p:spPr bwMode="auto">
          <a:xfrm>
            <a:off x="1489075" y="2978150"/>
            <a:ext cx="354013" cy="347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78" name="Line 37"/>
          <p:cNvSpPr>
            <a:spLocks noChangeShapeType="1"/>
          </p:cNvSpPr>
          <p:nvPr/>
        </p:nvSpPr>
        <p:spPr bwMode="auto">
          <a:xfrm flipV="1">
            <a:off x="1489075" y="2701925"/>
            <a:ext cx="354013" cy="276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r>
              <a:rPr lang="en-US" sz="4000" smtClean="0">
                <a:solidFill>
                  <a:schemeClr val="hlink"/>
                </a:solidFill>
              </a:rPr>
              <a:t>Strategies to Revitalize Brands</a:t>
            </a:r>
          </a:p>
        </p:txBody>
      </p:sp>
      <p:sp>
        <p:nvSpPr>
          <p:cNvPr id="11267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686800" cy="4876800"/>
          </a:xfrm>
        </p:spPr>
        <p:txBody>
          <a:bodyPr lIns="90488" tIns="44450" rIns="90488" bIns="44450"/>
          <a:lstStyle/>
          <a:p>
            <a:r>
              <a:rPr lang="en-US" smtClean="0"/>
              <a:t>Expanding brand awareness</a:t>
            </a:r>
          </a:p>
          <a:p>
            <a:pPr lvl="1"/>
            <a:r>
              <a:rPr lang="en-US" smtClean="0"/>
              <a:t>Breadth challenge</a:t>
            </a:r>
          </a:p>
          <a:p>
            <a:r>
              <a:rPr lang="en-US" smtClean="0"/>
              <a:t>Improving brand image</a:t>
            </a:r>
          </a:p>
          <a:p>
            <a:pPr lvl="1"/>
            <a:r>
              <a:rPr lang="en-US" smtClean="0"/>
              <a:t>Repositioning the brand</a:t>
            </a:r>
          </a:p>
          <a:p>
            <a:pPr lvl="1"/>
            <a:r>
              <a:rPr lang="en-US" smtClean="0"/>
              <a:t>Changing brand elements</a:t>
            </a:r>
          </a:p>
          <a:p>
            <a:r>
              <a:rPr lang="en-US" smtClean="0"/>
              <a:t>Entering new markets</a:t>
            </a:r>
          </a:p>
        </p:txBody>
      </p:sp>
      <p:sp>
        <p:nvSpPr>
          <p:cNvPr id="1126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13.</a:t>
            </a:r>
            <a:fld id="{F0543087-532C-4FC8-AA4E-E7D88FA6B14E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4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1269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71" name="Rectangle 6"/>
          <p:cNvSpPr>
            <a:spLocks noChangeArrowheads="1"/>
          </p:cNvSpPr>
          <p:nvPr/>
        </p:nvSpPr>
        <p:spPr bwMode="auto">
          <a:xfrm>
            <a:off x="4572000" y="3529013"/>
            <a:ext cx="403860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r>
              <a:rPr lang="en-US" sz="4000" smtClean="0">
                <a:solidFill>
                  <a:schemeClr val="hlink"/>
                </a:solidFill>
              </a:rPr>
              <a:t>Expanding Brand Awareness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382000" cy="4876800"/>
          </a:xfrm>
        </p:spPr>
        <p:txBody>
          <a:bodyPr lIns="90488" tIns="44450" rIns="90488" bIns="44450"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mtClean="0"/>
              <a:t>Increasing usage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Increasing the level or quantity of consumption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Increasing the frequency of consumption</a:t>
            </a:r>
          </a:p>
          <a:p>
            <a:pPr>
              <a:lnSpc>
                <a:spcPct val="90000"/>
              </a:lnSpc>
              <a:spcBef>
                <a:spcPct val="70000"/>
              </a:spcBef>
            </a:pPr>
            <a:r>
              <a:rPr lang="en-US" smtClean="0"/>
              <a:t>Identifying new or additional usage opportunities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Communicate appropriateness of more frequent use in current situations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Reminders to use</a:t>
            </a:r>
          </a:p>
          <a:p>
            <a:pPr>
              <a:lnSpc>
                <a:spcPct val="90000"/>
              </a:lnSpc>
              <a:spcBef>
                <a:spcPct val="70000"/>
              </a:spcBef>
            </a:pPr>
            <a:r>
              <a:rPr lang="en-US" smtClean="0"/>
              <a:t>Identifying new and completely different ways to use the brand</a:t>
            </a:r>
          </a:p>
        </p:txBody>
      </p:sp>
      <p:sp>
        <p:nvSpPr>
          <p:cNvPr id="1229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13.</a:t>
            </a:r>
            <a:fld id="{2C6E370E-B583-402A-A759-99E1BC0715DD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5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r>
              <a:rPr lang="en-US" sz="4000" smtClean="0">
                <a:solidFill>
                  <a:schemeClr val="hlink"/>
                </a:solidFill>
              </a:rPr>
              <a:t>Improving the Brand Image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8382000" cy="4876800"/>
          </a:xfrm>
        </p:spPr>
        <p:txBody>
          <a:bodyPr lIns="90488" tIns="44450" rIns="90488" bIns="44450"/>
          <a:lstStyle/>
          <a:p>
            <a:pPr>
              <a:lnSpc>
                <a:spcPct val="90000"/>
              </a:lnSpc>
            </a:pPr>
            <a:r>
              <a:rPr lang="en-US" altLang="ja-JP" smtClean="0"/>
              <a:t>Repositioning the brand</a:t>
            </a:r>
          </a:p>
          <a:p>
            <a:pPr lvl="1">
              <a:lnSpc>
                <a:spcPct val="90000"/>
              </a:lnSpc>
            </a:pPr>
            <a:r>
              <a:rPr lang="en-US" altLang="ja-JP" smtClean="0"/>
              <a:t>Establish more compelling points of difference </a:t>
            </a:r>
          </a:p>
          <a:p>
            <a:pPr lvl="1">
              <a:lnSpc>
                <a:spcPct val="90000"/>
              </a:lnSpc>
            </a:pPr>
            <a:r>
              <a:rPr lang="en-US" altLang="ja-JP" smtClean="0"/>
              <a:t>In some cases, a key point of difference may turn   out to be nostalgia and heritage rather than any product-related difference. </a:t>
            </a:r>
          </a:p>
          <a:p>
            <a:pPr lvl="1">
              <a:lnSpc>
                <a:spcPct val="90000"/>
              </a:lnSpc>
            </a:pPr>
            <a:r>
              <a:rPr lang="en-US" altLang="ja-JP" smtClean="0"/>
              <a:t>Other times we need to reposition a brand to establish a point of parity on some key image dimension. </a:t>
            </a:r>
            <a:endParaRPr lang="en-US" smtClean="0"/>
          </a:p>
          <a:p>
            <a:pPr>
              <a:lnSpc>
                <a:spcPct val="90000"/>
              </a:lnSpc>
            </a:pPr>
            <a:r>
              <a:rPr lang="en-US" altLang="ja-JP" smtClean="0"/>
              <a:t>Changing brand elements</a:t>
            </a:r>
          </a:p>
          <a:p>
            <a:pPr lvl="1">
              <a:lnSpc>
                <a:spcPct val="90000"/>
              </a:lnSpc>
            </a:pPr>
            <a:r>
              <a:rPr lang="en-US" altLang="ja-JP" smtClean="0"/>
              <a:t>Convey new information or signal that the brand    has taken on new meaning </a:t>
            </a:r>
            <a:endParaRPr lang="en-US" smtClean="0"/>
          </a:p>
          <a:p>
            <a:pPr>
              <a:lnSpc>
                <a:spcPct val="90000"/>
              </a:lnSpc>
            </a:pPr>
            <a:endParaRPr lang="en-US" smtClean="0"/>
          </a:p>
        </p:txBody>
      </p:sp>
      <p:sp>
        <p:nvSpPr>
          <p:cNvPr id="1331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13.</a:t>
            </a:r>
            <a:fld id="{81CE9BB2-2405-4439-9915-69D47B49AF36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6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r>
              <a:rPr lang="en-US" sz="4000" smtClean="0">
                <a:solidFill>
                  <a:schemeClr val="hlink"/>
                </a:solidFill>
              </a:rPr>
              <a:t>Improving the Brand Image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8382000" cy="4876800"/>
          </a:xfrm>
        </p:spPr>
        <p:txBody>
          <a:bodyPr lIns="90488" tIns="44450" rIns="90488" bIns="44450"/>
          <a:lstStyle/>
          <a:p>
            <a:r>
              <a:rPr lang="en-US" smtClean="0"/>
              <a:t>Go “back to basics” and tap into existing  sources of brand equity (e.g., Harley-Davidson)</a:t>
            </a:r>
          </a:p>
          <a:p>
            <a:pPr lvl="1"/>
            <a:r>
              <a:rPr lang="en-US" smtClean="0"/>
              <a:t>Product strategy</a:t>
            </a:r>
          </a:p>
          <a:p>
            <a:pPr lvl="1"/>
            <a:r>
              <a:rPr lang="en-US" smtClean="0"/>
              <a:t>Pricing strategy</a:t>
            </a:r>
          </a:p>
          <a:p>
            <a:pPr lvl="1"/>
            <a:r>
              <a:rPr lang="en-US" smtClean="0"/>
              <a:t>Channel strategy</a:t>
            </a:r>
          </a:p>
          <a:p>
            <a:pPr lvl="1"/>
            <a:r>
              <a:rPr lang="en-US" smtClean="0"/>
              <a:t>Communication strategy</a:t>
            </a:r>
          </a:p>
          <a:p>
            <a:pPr>
              <a:spcBef>
                <a:spcPct val="50000"/>
              </a:spcBef>
            </a:pPr>
            <a:r>
              <a:rPr lang="en-US" smtClean="0"/>
              <a:t>Create new sources of brand equity (e.g., Mountain Dew)</a:t>
            </a: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13.</a:t>
            </a:r>
            <a:fld id="{E3B4C941-08FB-4947-9CAA-956503FFD620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7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mtClean="0">
                <a:solidFill>
                  <a:schemeClr val="hlink"/>
                </a:solidFill>
              </a:rPr>
              <a:t>Entering New Markets</a:t>
            </a:r>
            <a:endParaRPr lang="en-US" smtClean="0">
              <a:solidFill>
                <a:schemeClr val="hlink"/>
              </a:solidFill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mtClean="0"/>
              <a:t>One strategic option for revitalizing a fading brand is simply to more or less abandon the consumer group that supported the brand in  the past to target a completely new market segment. </a:t>
            </a:r>
            <a:endParaRPr lang="en-US" smtClean="0"/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13.</a:t>
            </a:r>
            <a:fld id="{E61666B8-4D6A-4F13-8033-372157C93E7E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8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 lIns="90488" tIns="44450" rIns="90488" bIns="44450"/>
          <a:lstStyle/>
          <a:p>
            <a:r>
              <a:rPr lang="en-US" sz="4000" smtClean="0">
                <a:solidFill>
                  <a:schemeClr val="hlink"/>
                </a:solidFill>
              </a:rPr>
              <a:t>Adjustments to Brand Portfolio</a:t>
            </a:r>
          </a:p>
        </p:txBody>
      </p:sp>
      <p:sp>
        <p:nvSpPr>
          <p:cNvPr id="16387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600200"/>
            <a:ext cx="8686800" cy="4876800"/>
          </a:xfrm>
        </p:spPr>
        <p:txBody>
          <a:bodyPr lIns="90488" tIns="44450" rIns="90488" bIns="44450"/>
          <a:lstStyle/>
          <a:p>
            <a:r>
              <a:rPr lang="en-US" sz="2800" smtClean="0"/>
              <a:t>Migration strategies</a:t>
            </a:r>
          </a:p>
          <a:p>
            <a:pPr lvl="1"/>
            <a:r>
              <a:rPr lang="en-US" altLang="ja-JP" sz="2400" smtClean="0"/>
              <a:t>A corporate or family branding strategy in which brands are ordered in a logical manner could provide the hierarchical structure in consumers’ minds to facilitate brand migration. </a:t>
            </a:r>
          </a:p>
          <a:p>
            <a:pPr lvl="1"/>
            <a:r>
              <a:rPr lang="en-US" altLang="ja-JP" sz="2400" smtClean="0"/>
              <a:t>Example: BMW with its 3-, 5-, and 7-series numbering systems </a:t>
            </a:r>
          </a:p>
          <a:p>
            <a:r>
              <a:rPr lang="en-US" sz="2800" smtClean="0"/>
              <a:t>Acquiring new customers</a:t>
            </a:r>
          </a:p>
          <a:p>
            <a:pPr lvl="1"/>
            <a:r>
              <a:rPr lang="en-US" altLang="ja-JP" sz="2400" smtClean="0"/>
              <a:t>Tradeoffs in their marketing efforts between attracting new customers and retaining existing ones</a:t>
            </a:r>
          </a:p>
          <a:p>
            <a:pPr lvl="1"/>
            <a:r>
              <a:rPr lang="en-US" altLang="ja-JP" sz="2400" smtClean="0"/>
              <a:t>Firms must proactively develop strategies to attract new customers, especially younger ones. </a:t>
            </a:r>
            <a:endParaRPr lang="en-US" sz="2400" smtClean="0"/>
          </a:p>
          <a:p>
            <a:r>
              <a:rPr lang="en-US" sz="2800" smtClean="0"/>
              <a:t>Retiring brands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  <a:latin typeface="Arial" charset="0"/>
              </a:rPr>
              <a:t>13.</a:t>
            </a:r>
            <a:fld id="{03E4FAD6-1CC6-408E-B0BC-971ACA9B54D0}" type="slidenum">
              <a:rPr lang="en-US">
                <a:solidFill>
                  <a:schemeClr val="tx1"/>
                </a:solidFill>
                <a:latin typeface="Arial" charset="0"/>
              </a:rPr>
              <a:pPr/>
              <a:t>9</a:t>
            </a:fld>
            <a:endParaRPr lang="en-US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16389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391" name="Rectangle 6"/>
          <p:cNvSpPr>
            <a:spLocks noChangeArrowheads="1"/>
          </p:cNvSpPr>
          <p:nvPr/>
        </p:nvSpPr>
        <p:spPr bwMode="auto">
          <a:xfrm>
            <a:off x="4572000" y="3529013"/>
            <a:ext cx="4038600" cy="16764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426</Words>
  <Application>Microsoft Office PowerPoint</Application>
  <PresentationFormat>On-screen Show (4:3)</PresentationFormat>
  <Paragraphs>94</Paragraphs>
  <Slides>9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CHAPTER 13:  MANAGING BRANDS OVER TIME</vt:lpstr>
      <vt:lpstr>Revitalizing Brands</vt:lpstr>
      <vt:lpstr>Slide 3</vt:lpstr>
      <vt:lpstr>Strategies to Revitalize Brands</vt:lpstr>
      <vt:lpstr>Expanding Brand Awareness</vt:lpstr>
      <vt:lpstr>Improving the Brand Image</vt:lpstr>
      <vt:lpstr>Improving the Brand Image</vt:lpstr>
      <vt:lpstr>Entering New Markets</vt:lpstr>
      <vt:lpstr>Adjustments to Brand Portfolio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3</cp:revision>
  <dcterms:created xsi:type="dcterms:W3CDTF">2014-07-20T18:48:45Z</dcterms:created>
  <dcterms:modified xsi:type="dcterms:W3CDTF">2014-07-20T20:12:08Z</dcterms:modified>
</cp:coreProperties>
</file>