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57" r:id="rId3"/>
    <p:sldId id="267" r:id="rId4"/>
    <p:sldId id="258" r:id="rId5"/>
    <p:sldId id="268" r:id="rId6"/>
    <p:sldId id="259" r:id="rId7"/>
    <p:sldId id="260" r:id="rId8"/>
    <p:sldId id="261" r:id="rId9"/>
    <p:sldId id="262" r:id="rId10"/>
    <p:sldId id="263" r:id="rId11"/>
    <p:sldId id="264" r:id="rId12"/>
    <p:sldId id="265"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331EDA-09D9-4482-8B28-2047D823A6B4}" type="datetimeFigureOut">
              <a:rPr lang="en-US" smtClean="0"/>
              <a:pPr/>
              <a:t>7/20/2014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AFEC26-4DC7-4E88-85A3-C036A9E82C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noTextEdit="1"/>
          </p:cNvSpPr>
          <p:nvPr>
            <p:ph type="sldImg"/>
          </p:nvPr>
        </p:nvSpPr>
        <p:spPr>
          <a:xfrm>
            <a:off x="1150938" y="692150"/>
            <a:ext cx="4556125" cy="3416300"/>
          </a:xfrm>
          <a:ln cap="flat"/>
        </p:spPr>
      </p:sp>
      <p:sp>
        <p:nvSpPr>
          <p:cNvPr id="1638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886200" y="0"/>
            <a:ext cx="2971800" cy="457513"/>
          </a:xfrm>
          <a:prstGeom prst="rect">
            <a:avLst/>
          </a:prstGeom>
          <a:noFill/>
          <a:ln w="12700">
            <a:noFill/>
            <a:miter lim="800000"/>
            <a:headEnd/>
            <a:tailEnd/>
          </a:ln>
          <a:effectLst/>
        </p:spPr>
        <p:txBody>
          <a:bodyPr wrap="none" anchor="ctr"/>
          <a:lstStyle/>
          <a:p>
            <a:endParaRPr lang="en-US"/>
          </a:p>
        </p:txBody>
      </p:sp>
      <p:sp>
        <p:nvSpPr>
          <p:cNvPr id="36867" name="Rectangle 3"/>
          <p:cNvSpPr>
            <a:spLocks noChangeArrowheads="1"/>
          </p:cNvSpPr>
          <p:nvPr/>
        </p:nvSpPr>
        <p:spPr bwMode="auto">
          <a:xfrm>
            <a:off x="3886200" y="8686489"/>
            <a:ext cx="2971800" cy="457512"/>
          </a:xfrm>
          <a:prstGeom prst="rect">
            <a:avLst/>
          </a:prstGeom>
          <a:noFill/>
          <a:ln w="12700">
            <a:noFill/>
            <a:miter lim="800000"/>
            <a:headEnd/>
            <a:tailEnd/>
          </a:ln>
          <a:effectLst/>
        </p:spPr>
        <p:txBody>
          <a:bodyPr lIns="19050" tIns="0" rIns="19050" bIns="0" anchor="b"/>
          <a:lstStyle/>
          <a:p>
            <a:pPr algn="r"/>
            <a:r>
              <a:rPr lang="en-US" sz="1000" i="1">
                <a:latin typeface="Times New Roman" pitchFamily="18" charset="0"/>
              </a:rPr>
              <a:t>80</a:t>
            </a:r>
          </a:p>
        </p:txBody>
      </p:sp>
      <p:sp>
        <p:nvSpPr>
          <p:cNvPr id="36868" name="Rectangle 4"/>
          <p:cNvSpPr>
            <a:spLocks noChangeArrowheads="1"/>
          </p:cNvSpPr>
          <p:nvPr/>
        </p:nvSpPr>
        <p:spPr bwMode="auto">
          <a:xfrm>
            <a:off x="0" y="8686489"/>
            <a:ext cx="2971800" cy="457512"/>
          </a:xfrm>
          <a:prstGeom prst="rect">
            <a:avLst/>
          </a:prstGeom>
          <a:noFill/>
          <a:ln w="12700">
            <a:noFill/>
            <a:miter lim="800000"/>
            <a:headEnd/>
            <a:tailEnd/>
          </a:ln>
          <a:effectLst/>
        </p:spPr>
        <p:txBody>
          <a:bodyPr wrap="none" anchor="ctr"/>
          <a:lstStyle/>
          <a:p>
            <a:endParaRPr lang="en-US"/>
          </a:p>
        </p:txBody>
      </p:sp>
      <p:sp>
        <p:nvSpPr>
          <p:cNvPr id="36869" name="Rectangle 5"/>
          <p:cNvSpPr>
            <a:spLocks noChangeArrowheads="1"/>
          </p:cNvSpPr>
          <p:nvPr/>
        </p:nvSpPr>
        <p:spPr bwMode="auto">
          <a:xfrm>
            <a:off x="0" y="0"/>
            <a:ext cx="2971800" cy="457513"/>
          </a:xfrm>
          <a:prstGeom prst="rect">
            <a:avLst/>
          </a:prstGeom>
          <a:noFill/>
          <a:ln w="12700">
            <a:noFill/>
            <a:miter lim="800000"/>
            <a:headEnd/>
            <a:tailEnd/>
          </a:ln>
          <a:effectLst/>
        </p:spPr>
        <p:txBody>
          <a:bodyPr wrap="none" anchor="ctr"/>
          <a:lstStyle/>
          <a:p>
            <a:endParaRPr lang="en-US"/>
          </a:p>
        </p:txBody>
      </p:sp>
      <p:sp>
        <p:nvSpPr>
          <p:cNvPr id="36870" name="Rectangle 6"/>
          <p:cNvSpPr>
            <a:spLocks noGrp="1" noRot="1" noChangeAspect="1" noChangeArrowheads="1" noTextEdit="1"/>
          </p:cNvSpPr>
          <p:nvPr>
            <p:ph type="sldImg"/>
          </p:nvPr>
        </p:nvSpPr>
        <p:spPr>
          <a:xfrm>
            <a:off x="1150938" y="692150"/>
            <a:ext cx="4556125" cy="3416300"/>
          </a:xfrm>
          <a:ln cap="flat"/>
        </p:spPr>
      </p:sp>
      <p:sp>
        <p:nvSpPr>
          <p:cNvPr id="36871" name="Rectangle 7"/>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noFill/>
          <a:ln cap="flat"/>
        </p:spPr>
      </p:sp>
      <p:sp>
        <p:nvSpPr>
          <p:cNvPr id="3789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FC9A8D-F3CD-4CC9-A364-4A14B5878BC6}"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C9A8D-F3CD-4CC9-A364-4A14B5878BC6}"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FC9A8D-F3CD-4CC9-A364-4A14B5878BC6}"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FC9A8D-F3CD-4CC9-A364-4A14B5878BC6}"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FC9A8D-F3CD-4CC9-A364-4A14B5878BC6}"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FC9A8D-F3CD-4CC9-A364-4A14B5878BC6}"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C9A8D-F3CD-4CC9-A364-4A14B5878BC6}"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C9A8D-F3CD-4CC9-A364-4A14B5878BC6}"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C9A8D-F3CD-4CC9-A364-4A14B5878BC6}"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C9A8D-F3CD-4CC9-A364-4A14B5878BC6}"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C9A8D-F3CD-4CC9-A364-4A14B5878BC6}"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DDB30-991F-4CCC-B049-821A22F2D7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C9A8D-F3CD-4CC9-A364-4A14B5878BC6}" type="datetimeFigureOut">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DDB30-991F-4CCC-B049-821A22F2D7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0" y="1219200"/>
            <a:ext cx="9144000" cy="1143000"/>
          </a:xfrm>
        </p:spPr>
        <p:txBody>
          <a:bodyPr lIns="90488" tIns="44450" rIns="90488" bIns="44450">
            <a:normAutofit fontScale="90000"/>
          </a:bodyPr>
          <a:lstStyle/>
          <a:p>
            <a:r>
              <a:rPr lang="en-US" sz="3600" smtClean="0">
                <a:solidFill>
                  <a:schemeClr val="hlink"/>
                </a:solidFill>
              </a:rPr>
              <a:t>CHAPTER 12:</a:t>
            </a:r>
            <a:br>
              <a:rPr lang="en-US" sz="3600" smtClean="0">
                <a:solidFill>
                  <a:schemeClr val="hlink"/>
                </a:solidFill>
              </a:rPr>
            </a:br>
            <a:r>
              <a:rPr lang="en-US" sz="3600" smtClean="0">
                <a:solidFill>
                  <a:schemeClr val="hlink"/>
                </a:solidFill>
              </a:rPr>
              <a:t> INTRODUCING AND NAMING NEW PRODUCTS AND BRAND EXTENSIONS</a:t>
            </a:r>
          </a:p>
        </p:txBody>
      </p:sp>
      <p:sp>
        <p:nvSpPr>
          <p:cNvPr id="4099" name="Rectangle 3"/>
          <p:cNvSpPr>
            <a:spLocks noGrp="1" noChangeArrowheads="1"/>
          </p:cNvSpPr>
          <p:nvPr>
            <p:ph idx="1"/>
          </p:nvPr>
        </p:nvSpPr>
        <p:spPr>
          <a:xfrm>
            <a:off x="981075" y="3733800"/>
            <a:ext cx="6732588" cy="1685925"/>
          </a:xfrm>
        </p:spPr>
        <p:txBody>
          <a:bodyPr lIns="90488" tIns="44450" rIns="90488" bIns="44450"/>
          <a:lstStyle/>
          <a:p>
            <a:pPr algn="ctr">
              <a:spcBef>
                <a:spcPct val="10000"/>
              </a:spcBef>
              <a:buFont typeface="Wingdings" pitchFamily="2" charset="2"/>
              <a:buNone/>
            </a:pPr>
            <a:r>
              <a:rPr lang="en-US" sz="4000" dirty="0" smtClean="0"/>
              <a:t>LECTURE </a:t>
            </a:r>
            <a:r>
              <a:rPr lang="en-US" sz="4000" dirty="0" smtClean="0"/>
              <a:t>21</a:t>
            </a:r>
            <a:endParaRPr lang="en-US" sz="4000" dirty="0" smtClean="0"/>
          </a:p>
        </p:txBody>
      </p:sp>
      <p:sp>
        <p:nvSpPr>
          <p:cNvPr id="3074" name="Slide Number Placeholder 4"/>
          <p:cNvSpPr>
            <a:spLocks noGrp="1"/>
          </p:cNvSpPr>
          <p:nvPr>
            <p:ph type="sldNum" sz="quarter" idx="12"/>
          </p:nvPr>
        </p:nvSpPr>
        <p:spPr>
          <a:ln>
            <a:miter lim="800000"/>
            <a:headEnd/>
            <a:tailEnd/>
          </a:ln>
        </p:spPr>
        <p:txBody>
          <a:bodyPr/>
          <a:lstStyle/>
          <a:p>
            <a:pPr>
              <a:defRPr/>
            </a:pPr>
            <a:r>
              <a:rPr lang="en-US"/>
              <a:t>12.</a:t>
            </a:r>
            <a:fld id="{937A5950-FD2B-4DB1-96DB-60EC86AE2ED6}" type="slidenum">
              <a:rPr lang="en-US"/>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Rot="1" noChangeArrowheads="1"/>
          </p:cNvSpPr>
          <p:nvPr>
            <p:ph type="title"/>
          </p:nvPr>
        </p:nvSpPr>
        <p:spPr/>
        <p:txBody>
          <a:bodyPr/>
          <a:lstStyle/>
          <a:p>
            <a:pPr eaLnBrk="1" hangingPunct="1">
              <a:defRPr/>
            </a:pPr>
            <a:r>
              <a:rPr lang="en-US" sz="4000" smtClean="0">
                <a:solidFill>
                  <a:schemeClr val="hlink"/>
                </a:solidFill>
              </a:rPr>
              <a:t>Creating Extension Equity</a:t>
            </a:r>
          </a:p>
        </p:txBody>
      </p:sp>
      <p:sp>
        <p:nvSpPr>
          <p:cNvPr id="746499" name="Rectangle 3"/>
          <p:cNvSpPr>
            <a:spLocks noGrp="1" noChangeArrowheads="1"/>
          </p:cNvSpPr>
          <p:nvPr>
            <p:ph idx="1"/>
          </p:nvPr>
        </p:nvSpPr>
        <p:spPr>
          <a:xfrm>
            <a:off x="457200" y="1447800"/>
            <a:ext cx="8382000" cy="4876800"/>
          </a:xfrm>
        </p:spPr>
        <p:txBody>
          <a:bodyPr/>
          <a:lstStyle/>
          <a:p>
            <a:pPr marL="609600" indent="-609600" eaLnBrk="1" hangingPunct="1">
              <a:buFont typeface="Wingdings" pitchFamily="2" charset="2"/>
              <a:buAutoNum type="arabicPeriod"/>
              <a:defRPr/>
            </a:pPr>
            <a:r>
              <a:rPr lang="en-US" i="1" smtClean="0"/>
              <a:t>Salience</a:t>
            </a:r>
            <a:r>
              <a:rPr lang="en-US" smtClean="0"/>
              <a:t> of parent brand associations in the minds of consumers in the extension context</a:t>
            </a:r>
          </a:p>
          <a:p>
            <a:pPr marL="609600" indent="-609600" eaLnBrk="1" hangingPunct="1">
              <a:buFont typeface="Wingdings" pitchFamily="2" charset="2"/>
              <a:buAutoNum type="arabicPeriod"/>
              <a:defRPr/>
            </a:pPr>
            <a:r>
              <a:rPr lang="en-US" i="1" smtClean="0"/>
              <a:t>Favorability</a:t>
            </a:r>
            <a:r>
              <a:rPr lang="en-US" smtClean="0"/>
              <a:t> of any inferred associations in the extension context</a:t>
            </a:r>
          </a:p>
          <a:p>
            <a:pPr marL="609600" indent="-609600" eaLnBrk="1" hangingPunct="1">
              <a:buFont typeface="Wingdings" pitchFamily="2" charset="2"/>
              <a:buAutoNum type="arabicPeriod"/>
              <a:defRPr/>
            </a:pPr>
            <a:r>
              <a:rPr lang="en-US" i="1" smtClean="0"/>
              <a:t>Uniqueness</a:t>
            </a:r>
            <a:r>
              <a:rPr lang="en-US" smtClean="0"/>
              <a:t> of any inferred associations in the extension context</a:t>
            </a:r>
          </a:p>
        </p:txBody>
      </p:sp>
      <p:sp>
        <p:nvSpPr>
          <p:cNvPr id="14338" name="Slide Number Placeholder 4"/>
          <p:cNvSpPr>
            <a:spLocks noGrp="1"/>
          </p:cNvSpPr>
          <p:nvPr>
            <p:ph type="sldNum" sz="quarter" idx="12"/>
          </p:nvPr>
        </p:nvSpPr>
        <p:spPr>
          <a:noFill/>
          <a:ln>
            <a:miter lim="800000"/>
            <a:headEnd/>
            <a:tailEnd/>
          </a:ln>
        </p:spPr>
        <p:txBody>
          <a:bodyPr/>
          <a:lstStyle/>
          <a:p>
            <a:r>
              <a:rPr lang="en-US" smtClean="0"/>
              <a:t>12.</a:t>
            </a:r>
            <a:fld id="{D9BFD395-04F2-4665-B74C-5D8529A119D7}" type="slidenum">
              <a:rPr lang="en-US" smtClean="0"/>
              <a:pPr/>
              <a:t>2</a:t>
            </a:fld>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Gillette </a:t>
            </a:r>
            <a:r>
              <a:rPr lang="en-US" dirty="0" smtClean="0"/>
              <a:t>China Ad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Rot="1" noChangeArrowheads="1"/>
          </p:cNvSpPr>
          <p:nvPr>
            <p:ph type="title"/>
          </p:nvPr>
        </p:nvSpPr>
        <p:spPr>
          <a:xfrm>
            <a:off x="457200" y="0"/>
            <a:ext cx="8229600" cy="1143000"/>
          </a:xfrm>
        </p:spPr>
        <p:txBody>
          <a:bodyPr/>
          <a:lstStyle/>
          <a:p>
            <a:pPr eaLnBrk="1" hangingPunct="1">
              <a:defRPr/>
            </a:pPr>
            <a:r>
              <a:rPr lang="en-US" sz="4000" dirty="0" smtClean="0">
                <a:solidFill>
                  <a:schemeClr val="hlink"/>
                </a:solidFill>
              </a:rPr>
              <a:t>Contributing to Parent Brand Equity</a:t>
            </a:r>
          </a:p>
        </p:txBody>
      </p:sp>
      <p:sp>
        <p:nvSpPr>
          <p:cNvPr id="15364" name="Rectangle 3"/>
          <p:cNvSpPr>
            <a:spLocks noGrp="1" noChangeArrowheads="1"/>
          </p:cNvSpPr>
          <p:nvPr>
            <p:ph idx="1"/>
          </p:nvPr>
        </p:nvSpPr>
        <p:spPr>
          <a:xfrm>
            <a:off x="304800" y="1143000"/>
            <a:ext cx="8534400" cy="4754563"/>
          </a:xfrm>
        </p:spPr>
        <p:txBody>
          <a:bodyPr>
            <a:normAutofit lnSpcReduction="10000"/>
          </a:bodyPr>
          <a:lstStyle/>
          <a:p>
            <a:pPr marL="533400" indent="-533400" eaLnBrk="1" hangingPunct="1">
              <a:lnSpc>
                <a:spcPct val="90000"/>
              </a:lnSpc>
            </a:pPr>
            <a:r>
              <a:rPr lang="en-US" dirty="0" smtClean="0">
                <a:effectLst/>
                <a:cs typeface="Times New Roman" pitchFamily="18" charset="0"/>
              </a:rPr>
              <a:t>How </a:t>
            </a:r>
            <a:r>
              <a:rPr lang="en-US" i="1" dirty="0" smtClean="0">
                <a:effectLst/>
                <a:cs typeface="Times New Roman" pitchFamily="18" charset="0"/>
              </a:rPr>
              <a:t>compelling</a:t>
            </a:r>
            <a:r>
              <a:rPr lang="en-US" dirty="0" smtClean="0">
                <a:effectLst/>
                <a:cs typeface="Times New Roman" pitchFamily="18" charset="0"/>
              </a:rPr>
              <a:t> the evidence is concerning the corresponding attribute or benefit association in the extension context</a:t>
            </a:r>
            <a:r>
              <a:rPr lang="en-US" dirty="0" smtClean="0">
                <a:effectLst/>
              </a:rPr>
              <a:t> </a:t>
            </a:r>
          </a:p>
          <a:p>
            <a:pPr marL="533400" indent="-533400" eaLnBrk="1" hangingPunct="1">
              <a:lnSpc>
                <a:spcPct val="90000"/>
              </a:lnSpc>
            </a:pPr>
            <a:r>
              <a:rPr lang="en-US" dirty="0" smtClean="0">
                <a:effectLst/>
                <a:cs typeface="Times New Roman" pitchFamily="18" charset="0"/>
              </a:rPr>
              <a:t>How </a:t>
            </a:r>
            <a:r>
              <a:rPr lang="en-US" i="1" dirty="0" smtClean="0">
                <a:effectLst/>
                <a:cs typeface="Times New Roman" pitchFamily="18" charset="0"/>
              </a:rPr>
              <a:t>relevant</a:t>
            </a:r>
            <a:r>
              <a:rPr lang="en-US" dirty="0" smtClean="0">
                <a:effectLst/>
                <a:cs typeface="Times New Roman" pitchFamily="18" charset="0"/>
              </a:rPr>
              <a:t> or diagnostic the extension evidence is concerning the attribute or benefit for the parent brand</a:t>
            </a:r>
            <a:r>
              <a:rPr lang="en-US" dirty="0" smtClean="0">
                <a:effectLst/>
              </a:rPr>
              <a:t> </a:t>
            </a:r>
          </a:p>
          <a:p>
            <a:pPr marL="533400" indent="-533400" eaLnBrk="1" hangingPunct="1">
              <a:lnSpc>
                <a:spcPct val="90000"/>
              </a:lnSpc>
            </a:pPr>
            <a:r>
              <a:rPr lang="en-US" dirty="0" smtClean="0">
                <a:effectLst/>
                <a:cs typeface="Times New Roman" pitchFamily="18" charset="0"/>
              </a:rPr>
              <a:t>How </a:t>
            </a:r>
            <a:r>
              <a:rPr lang="en-US" i="1" dirty="0" smtClean="0">
                <a:effectLst/>
                <a:cs typeface="Times New Roman" pitchFamily="18" charset="0"/>
              </a:rPr>
              <a:t>consistent</a:t>
            </a:r>
            <a:r>
              <a:rPr lang="en-US" dirty="0" smtClean="0">
                <a:effectLst/>
                <a:cs typeface="Times New Roman" pitchFamily="18" charset="0"/>
              </a:rPr>
              <a:t> the extension evidence is with the corresponding parent brand associations</a:t>
            </a:r>
            <a:r>
              <a:rPr lang="en-US" dirty="0" smtClean="0">
                <a:effectLst/>
              </a:rPr>
              <a:t> </a:t>
            </a:r>
          </a:p>
          <a:p>
            <a:pPr marL="533400" indent="-533400" eaLnBrk="1" hangingPunct="1">
              <a:lnSpc>
                <a:spcPct val="90000"/>
              </a:lnSpc>
            </a:pPr>
            <a:r>
              <a:rPr lang="en-US" dirty="0" smtClean="0">
                <a:effectLst/>
                <a:cs typeface="Times New Roman" pitchFamily="18" charset="0"/>
              </a:rPr>
              <a:t>How </a:t>
            </a:r>
            <a:r>
              <a:rPr lang="en-US" i="1" dirty="0" smtClean="0">
                <a:effectLst/>
                <a:cs typeface="Times New Roman" pitchFamily="18" charset="0"/>
              </a:rPr>
              <a:t>strong</a:t>
            </a:r>
            <a:r>
              <a:rPr lang="en-US" dirty="0" smtClean="0">
                <a:effectLst/>
                <a:cs typeface="Times New Roman" pitchFamily="18" charset="0"/>
              </a:rPr>
              <a:t> existing attribute or benefit associations are held in consumer memory for the parent brand</a:t>
            </a:r>
            <a:r>
              <a:rPr lang="en-US" dirty="0" smtClean="0">
                <a:effectLst/>
              </a:rPr>
              <a:t> </a:t>
            </a:r>
          </a:p>
        </p:txBody>
      </p:sp>
      <p:sp>
        <p:nvSpPr>
          <p:cNvPr id="15362" name="Slide Number Placeholder 4"/>
          <p:cNvSpPr>
            <a:spLocks noGrp="1"/>
          </p:cNvSpPr>
          <p:nvPr>
            <p:ph type="sldNum" sz="quarter" idx="12"/>
          </p:nvPr>
        </p:nvSpPr>
        <p:spPr>
          <a:noFill/>
          <a:ln>
            <a:miter lim="800000"/>
            <a:headEnd/>
            <a:tailEnd/>
          </a:ln>
        </p:spPr>
        <p:txBody>
          <a:bodyPr/>
          <a:lstStyle/>
          <a:p>
            <a:r>
              <a:rPr lang="en-US" smtClean="0"/>
              <a:t>12.</a:t>
            </a:r>
            <a:fld id="{D2CA9CA2-387D-4697-AE39-98C47D0528BF}" type="slidenum">
              <a:rPr lang="en-US" smtClean="0"/>
              <a:pPr/>
              <a:t>4</a:t>
            </a:fld>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NIVEA History - </a:t>
            </a:r>
            <a:r>
              <a:rPr lang="en-US" dirty="0" smtClean="0"/>
              <a:t>NIVEA5 Ad</a:t>
            </a:r>
          </a:p>
          <a:p>
            <a:r>
              <a:rPr lang="en-US" dirty="0" smtClean="0"/>
              <a:t>NIVEA </a:t>
            </a:r>
            <a:r>
              <a:rPr lang="en-US" dirty="0" smtClean="0"/>
              <a:t>History - </a:t>
            </a:r>
            <a:r>
              <a:rPr lang="en-US" dirty="0" smtClean="0"/>
              <a:t>NIVEA8 Ad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Rot="1" noChangeArrowheads="1"/>
          </p:cNvSpPr>
          <p:nvPr>
            <p:ph type="title"/>
          </p:nvPr>
        </p:nvSpPr>
        <p:spPr/>
        <p:txBody>
          <a:bodyPr/>
          <a:lstStyle/>
          <a:p>
            <a:pPr eaLnBrk="1" hangingPunct="1">
              <a:defRPr/>
            </a:pPr>
            <a:r>
              <a:rPr lang="en-US" sz="4000" smtClean="0">
                <a:solidFill>
                  <a:schemeClr val="hlink"/>
                </a:solidFill>
              </a:rPr>
              <a:t>Successful Extensions</a:t>
            </a:r>
          </a:p>
        </p:txBody>
      </p:sp>
      <p:sp>
        <p:nvSpPr>
          <p:cNvPr id="749571" name="Rectangle 3"/>
          <p:cNvSpPr>
            <a:spLocks noGrp="1" noChangeArrowheads="1"/>
          </p:cNvSpPr>
          <p:nvPr>
            <p:ph idx="1"/>
          </p:nvPr>
        </p:nvSpPr>
        <p:spPr>
          <a:xfrm>
            <a:off x="457200" y="1524000"/>
            <a:ext cx="8154988" cy="4572000"/>
          </a:xfrm>
        </p:spPr>
        <p:txBody>
          <a:bodyPr/>
          <a:lstStyle/>
          <a:p>
            <a:pPr eaLnBrk="1" hangingPunct="1">
              <a:lnSpc>
                <a:spcPct val="90000"/>
              </a:lnSpc>
              <a:defRPr/>
            </a:pPr>
            <a:r>
              <a:rPr lang="en-US" smtClean="0"/>
              <a:t>Must create points-of-parity and points-of-difference in extension category</a:t>
            </a:r>
          </a:p>
          <a:p>
            <a:pPr lvl="1" eaLnBrk="1" hangingPunct="1">
              <a:lnSpc>
                <a:spcPct val="90000"/>
              </a:lnSpc>
              <a:defRPr/>
            </a:pPr>
            <a:r>
              <a:rPr lang="en-US" smtClean="0"/>
              <a:t>Must recognize competitive reactions</a:t>
            </a:r>
          </a:p>
          <a:p>
            <a:pPr eaLnBrk="1" hangingPunct="1">
              <a:lnSpc>
                <a:spcPct val="90000"/>
              </a:lnSpc>
              <a:defRPr/>
            </a:pPr>
            <a:r>
              <a:rPr lang="en-US" smtClean="0"/>
              <a:t>Must enhance points-of-parity and points-of-difference of parent brand</a:t>
            </a:r>
          </a:p>
          <a:p>
            <a:pPr eaLnBrk="1" hangingPunct="1">
              <a:lnSpc>
                <a:spcPct val="90000"/>
              </a:lnSpc>
              <a:defRPr/>
            </a:pPr>
            <a:r>
              <a:rPr lang="en-US" smtClean="0"/>
              <a:t>Must maximize the advantages and minimize the disadvantages of brand extensions</a:t>
            </a:r>
          </a:p>
        </p:txBody>
      </p:sp>
      <p:sp>
        <p:nvSpPr>
          <p:cNvPr id="16386" name="Slide Number Placeholder 4"/>
          <p:cNvSpPr>
            <a:spLocks noGrp="1"/>
          </p:cNvSpPr>
          <p:nvPr>
            <p:ph type="sldNum" sz="quarter" idx="12"/>
          </p:nvPr>
        </p:nvSpPr>
        <p:spPr>
          <a:noFill/>
          <a:ln>
            <a:miter lim="800000"/>
            <a:headEnd/>
            <a:tailEnd/>
          </a:ln>
        </p:spPr>
        <p:txBody>
          <a:bodyPr/>
          <a:lstStyle/>
          <a:p>
            <a:r>
              <a:rPr lang="en-US" smtClean="0"/>
              <a:t>12.</a:t>
            </a:r>
            <a:fld id="{D5FD55C4-7C01-48A3-86C2-64FE218B600B}" type="slidenum">
              <a:rPr lang="en-US" smtClean="0"/>
              <a:pPr/>
              <a:t>6</a:t>
            </a:fld>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Rot="1" noChangeArrowheads="1"/>
          </p:cNvSpPr>
          <p:nvPr>
            <p:ph type="title"/>
          </p:nvPr>
        </p:nvSpPr>
        <p:spPr/>
        <p:txBody>
          <a:bodyPr/>
          <a:lstStyle/>
          <a:p>
            <a:pPr eaLnBrk="1" hangingPunct="1">
              <a:defRPr/>
            </a:pPr>
            <a:r>
              <a:rPr lang="en-US" sz="4000" smtClean="0">
                <a:solidFill>
                  <a:schemeClr val="hlink"/>
                </a:solidFill>
              </a:rPr>
              <a:t>Successful Category Extensions</a:t>
            </a:r>
          </a:p>
        </p:txBody>
      </p:sp>
      <p:sp>
        <p:nvSpPr>
          <p:cNvPr id="17412" name="Rectangle 3"/>
          <p:cNvSpPr>
            <a:spLocks noGrp="1" noChangeArrowheads="1"/>
          </p:cNvSpPr>
          <p:nvPr>
            <p:ph idx="1"/>
          </p:nvPr>
        </p:nvSpPr>
        <p:spPr>
          <a:xfrm>
            <a:off x="381000" y="1524000"/>
            <a:ext cx="8382000" cy="4876800"/>
          </a:xfrm>
        </p:spPr>
        <p:txBody>
          <a:bodyPr/>
          <a:lstStyle/>
          <a:p>
            <a:pPr eaLnBrk="1" hangingPunct="1">
              <a:lnSpc>
                <a:spcPct val="70000"/>
              </a:lnSpc>
            </a:pPr>
            <a:r>
              <a:rPr lang="en-US" sz="2800" smtClean="0">
                <a:effectLst/>
                <a:cs typeface="Times New Roman" pitchFamily="18" charset="0"/>
              </a:rPr>
              <a:t>Ivory shampoo and conditioner</a:t>
            </a:r>
          </a:p>
          <a:p>
            <a:pPr eaLnBrk="1" hangingPunct="1">
              <a:lnSpc>
                <a:spcPct val="70000"/>
              </a:lnSpc>
            </a:pPr>
            <a:r>
              <a:rPr lang="en-US" sz="2800" smtClean="0">
                <a:effectLst/>
                <a:cs typeface="Times New Roman" pitchFamily="18" charset="0"/>
              </a:rPr>
              <a:t>Vaseline Intensive Care skin lotion</a:t>
            </a:r>
          </a:p>
          <a:p>
            <a:pPr eaLnBrk="1" hangingPunct="1">
              <a:lnSpc>
                <a:spcPct val="70000"/>
              </a:lnSpc>
            </a:pPr>
            <a:r>
              <a:rPr lang="en-US" sz="2800" smtClean="0">
                <a:effectLst/>
                <a:cs typeface="Times New Roman" pitchFamily="18" charset="0"/>
              </a:rPr>
              <a:t>Hershey chocolate milk</a:t>
            </a:r>
          </a:p>
          <a:p>
            <a:pPr eaLnBrk="1" hangingPunct="1">
              <a:lnSpc>
                <a:spcPct val="70000"/>
              </a:lnSpc>
            </a:pPr>
            <a:r>
              <a:rPr lang="en-US" sz="2800" smtClean="0">
                <a:effectLst/>
                <a:cs typeface="Times New Roman" pitchFamily="18" charset="0"/>
              </a:rPr>
              <a:t>Jell-O pudding pops</a:t>
            </a:r>
          </a:p>
          <a:p>
            <a:pPr eaLnBrk="1" hangingPunct="1">
              <a:lnSpc>
                <a:spcPct val="70000"/>
              </a:lnSpc>
            </a:pPr>
            <a:r>
              <a:rPr lang="en-US" sz="2800" smtClean="0">
                <a:effectLst/>
                <a:cs typeface="Times New Roman" pitchFamily="18" charset="0"/>
              </a:rPr>
              <a:t>Visa traveler’s checks</a:t>
            </a:r>
          </a:p>
          <a:p>
            <a:pPr eaLnBrk="1" hangingPunct="1">
              <a:lnSpc>
                <a:spcPct val="70000"/>
              </a:lnSpc>
            </a:pPr>
            <a:r>
              <a:rPr lang="en-US" sz="2800" smtClean="0">
                <a:effectLst/>
                <a:cs typeface="Times New Roman" pitchFamily="18" charset="0"/>
              </a:rPr>
              <a:t>Sunkist orange soda</a:t>
            </a:r>
          </a:p>
          <a:p>
            <a:pPr eaLnBrk="1" hangingPunct="1">
              <a:lnSpc>
                <a:spcPct val="70000"/>
              </a:lnSpc>
            </a:pPr>
            <a:r>
              <a:rPr lang="en-US" sz="2800" smtClean="0">
                <a:effectLst/>
                <a:cs typeface="Times New Roman" pitchFamily="18" charset="0"/>
              </a:rPr>
              <a:t>Colgate toothbrushes</a:t>
            </a:r>
          </a:p>
          <a:p>
            <a:pPr eaLnBrk="1" hangingPunct="1">
              <a:lnSpc>
                <a:spcPct val="70000"/>
              </a:lnSpc>
            </a:pPr>
            <a:r>
              <a:rPr lang="en-US" sz="2800" smtClean="0">
                <a:effectLst/>
                <a:cs typeface="Times New Roman" pitchFamily="18" charset="0"/>
              </a:rPr>
              <a:t>Mars ice cream bars</a:t>
            </a:r>
          </a:p>
          <a:p>
            <a:pPr eaLnBrk="1" hangingPunct="1">
              <a:lnSpc>
                <a:spcPct val="70000"/>
              </a:lnSpc>
            </a:pPr>
            <a:r>
              <a:rPr lang="en-US" sz="2800" smtClean="0">
                <a:effectLst/>
                <a:cs typeface="Times New Roman" pitchFamily="18" charset="0"/>
              </a:rPr>
              <a:t>Arm &amp; Hammer toothpaste</a:t>
            </a:r>
          </a:p>
          <a:p>
            <a:pPr eaLnBrk="1" hangingPunct="1">
              <a:lnSpc>
                <a:spcPct val="70000"/>
              </a:lnSpc>
            </a:pPr>
            <a:r>
              <a:rPr lang="en-US" sz="2800" smtClean="0">
                <a:effectLst/>
                <a:cs typeface="Times New Roman" pitchFamily="18" charset="0"/>
              </a:rPr>
              <a:t>Bic disposable lighters</a:t>
            </a:r>
          </a:p>
          <a:p>
            <a:pPr eaLnBrk="1" hangingPunct="1">
              <a:lnSpc>
                <a:spcPct val="70000"/>
              </a:lnSpc>
            </a:pPr>
            <a:r>
              <a:rPr lang="en-US" sz="2800" smtClean="0">
                <a:effectLst/>
                <a:cs typeface="Times New Roman" pitchFamily="18" charset="0"/>
              </a:rPr>
              <a:t>Aunt Jemima pancake syrup</a:t>
            </a:r>
          </a:p>
          <a:p>
            <a:pPr eaLnBrk="1" hangingPunct="1">
              <a:lnSpc>
                <a:spcPct val="70000"/>
              </a:lnSpc>
            </a:pPr>
            <a:r>
              <a:rPr lang="en-US" sz="2800" smtClean="0">
                <a:effectLst/>
                <a:cs typeface="Times New Roman" pitchFamily="18" charset="0"/>
              </a:rPr>
              <a:t>Honda lawn mowers</a:t>
            </a:r>
          </a:p>
          <a:p>
            <a:pPr eaLnBrk="1" hangingPunct="1"/>
            <a:endParaRPr lang="en-US" sz="2800" smtClean="0">
              <a:effectLst/>
              <a:cs typeface="Times New Roman" pitchFamily="18" charset="0"/>
            </a:endParaRPr>
          </a:p>
        </p:txBody>
      </p:sp>
      <p:sp>
        <p:nvSpPr>
          <p:cNvPr id="17410" name="Slide Number Placeholder 4"/>
          <p:cNvSpPr>
            <a:spLocks noGrp="1"/>
          </p:cNvSpPr>
          <p:nvPr>
            <p:ph type="sldNum" sz="quarter" idx="12"/>
          </p:nvPr>
        </p:nvSpPr>
        <p:spPr>
          <a:noFill/>
          <a:ln>
            <a:miter lim="800000"/>
            <a:headEnd/>
            <a:tailEnd/>
          </a:ln>
        </p:spPr>
        <p:txBody>
          <a:bodyPr/>
          <a:lstStyle/>
          <a:p>
            <a:r>
              <a:rPr lang="en-US" smtClean="0"/>
              <a:t>12.</a:t>
            </a:r>
            <a:fld id="{5B64A242-299F-4776-8593-F54EB6CAC57C}" type="slidenum">
              <a:rPr lang="en-US" smtClean="0"/>
              <a:pPr/>
              <a:t>7</a:t>
            </a:fld>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noRot="1" noChangeArrowheads="1"/>
          </p:cNvSpPr>
          <p:nvPr>
            <p:ph type="title"/>
          </p:nvPr>
        </p:nvSpPr>
        <p:spPr/>
        <p:txBody>
          <a:bodyPr/>
          <a:lstStyle/>
          <a:p>
            <a:pPr eaLnBrk="1" hangingPunct="1">
              <a:defRPr/>
            </a:pPr>
            <a:r>
              <a:rPr lang="en-US" sz="4000" smtClean="0">
                <a:solidFill>
                  <a:schemeClr val="hlink"/>
                </a:solidFill>
              </a:rPr>
              <a:t>Unsuccessful Category Extensions</a:t>
            </a:r>
          </a:p>
        </p:txBody>
      </p:sp>
      <p:sp>
        <p:nvSpPr>
          <p:cNvPr id="18436" name="Rectangle 3"/>
          <p:cNvSpPr>
            <a:spLocks noGrp="1" noChangeArrowheads="1"/>
          </p:cNvSpPr>
          <p:nvPr>
            <p:ph idx="1"/>
          </p:nvPr>
        </p:nvSpPr>
        <p:spPr>
          <a:xfrm>
            <a:off x="381000" y="1524000"/>
            <a:ext cx="8382000" cy="4876800"/>
          </a:xfrm>
        </p:spPr>
        <p:txBody>
          <a:bodyPr>
            <a:normAutofit lnSpcReduction="10000"/>
          </a:bodyPr>
          <a:lstStyle/>
          <a:p>
            <a:pPr eaLnBrk="1" hangingPunct="1">
              <a:lnSpc>
                <a:spcPct val="70000"/>
              </a:lnSpc>
            </a:pPr>
            <a:r>
              <a:rPr lang="en-US" sz="2800" smtClean="0">
                <a:effectLst/>
                <a:cs typeface="Times New Roman" pitchFamily="18" charset="0"/>
              </a:rPr>
              <a:t>Campbell’s tomato sauce</a:t>
            </a:r>
          </a:p>
          <a:p>
            <a:pPr eaLnBrk="1" hangingPunct="1">
              <a:lnSpc>
                <a:spcPct val="70000"/>
              </a:lnSpc>
            </a:pPr>
            <a:r>
              <a:rPr lang="en-US" sz="2800" smtClean="0">
                <a:effectLst/>
                <a:cs typeface="Times New Roman" pitchFamily="18" charset="0"/>
              </a:rPr>
              <a:t>LifeSavers chewing gum</a:t>
            </a:r>
          </a:p>
          <a:p>
            <a:pPr eaLnBrk="1" hangingPunct="1">
              <a:lnSpc>
                <a:spcPct val="70000"/>
              </a:lnSpc>
            </a:pPr>
            <a:r>
              <a:rPr lang="en-US" sz="2800" smtClean="0">
                <a:effectLst/>
                <a:cs typeface="Times New Roman" pitchFamily="18" charset="0"/>
              </a:rPr>
              <a:t>Cracker Jack cereal</a:t>
            </a:r>
          </a:p>
          <a:p>
            <a:pPr eaLnBrk="1" hangingPunct="1">
              <a:lnSpc>
                <a:spcPct val="70000"/>
              </a:lnSpc>
            </a:pPr>
            <a:r>
              <a:rPr lang="en-US" sz="2800" smtClean="0">
                <a:effectLst/>
                <a:cs typeface="Times New Roman" pitchFamily="18" charset="0"/>
              </a:rPr>
              <a:t>Harley Davidson wine coolers</a:t>
            </a:r>
          </a:p>
          <a:p>
            <a:pPr eaLnBrk="1" hangingPunct="1">
              <a:lnSpc>
                <a:spcPct val="70000"/>
              </a:lnSpc>
            </a:pPr>
            <a:r>
              <a:rPr lang="en-US" sz="2800" smtClean="0">
                <a:effectLst/>
                <a:cs typeface="Times New Roman" pitchFamily="18" charset="0"/>
              </a:rPr>
              <a:t>Hidden Valley Ranch frozen entrees</a:t>
            </a:r>
          </a:p>
          <a:p>
            <a:pPr eaLnBrk="1" hangingPunct="1">
              <a:lnSpc>
                <a:spcPct val="70000"/>
              </a:lnSpc>
            </a:pPr>
            <a:r>
              <a:rPr lang="en-US" sz="2800" smtClean="0">
                <a:effectLst/>
                <a:cs typeface="Times New Roman" pitchFamily="18" charset="0"/>
              </a:rPr>
              <a:t>Bic perfumes</a:t>
            </a:r>
          </a:p>
          <a:p>
            <a:pPr eaLnBrk="1" hangingPunct="1">
              <a:lnSpc>
                <a:spcPct val="70000"/>
              </a:lnSpc>
            </a:pPr>
            <a:r>
              <a:rPr lang="en-US" sz="2800" smtClean="0">
                <a:effectLst/>
                <a:cs typeface="Times New Roman" pitchFamily="18" charset="0"/>
              </a:rPr>
              <a:t>Ben-Gay aspirin</a:t>
            </a:r>
          </a:p>
          <a:p>
            <a:pPr eaLnBrk="1" hangingPunct="1">
              <a:lnSpc>
                <a:spcPct val="70000"/>
              </a:lnSpc>
            </a:pPr>
            <a:r>
              <a:rPr lang="en-US" sz="2800" smtClean="0">
                <a:effectLst/>
                <a:cs typeface="Times New Roman" pitchFamily="18" charset="0"/>
              </a:rPr>
              <a:t>Kleenex diapers</a:t>
            </a:r>
          </a:p>
          <a:p>
            <a:pPr eaLnBrk="1" hangingPunct="1">
              <a:lnSpc>
                <a:spcPct val="70000"/>
              </a:lnSpc>
            </a:pPr>
            <a:r>
              <a:rPr lang="en-US" sz="2800" smtClean="0">
                <a:effectLst/>
                <a:cs typeface="Times New Roman" pitchFamily="18" charset="0"/>
              </a:rPr>
              <a:t>Levi’s Tailored Classics suits</a:t>
            </a:r>
          </a:p>
          <a:p>
            <a:pPr eaLnBrk="1" hangingPunct="1">
              <a:lnSpc>
                <a:spcPct val="70000"/>
              </a:lnSpc>
            </a:pPr>
            <a:r>
              <a:rPr lang="en-US" sz="2800" smtClean="0">
                <a:effectLst/>
                <a:cs typeface="Times New Roman" pitchFamily="18" charset="0"/>
              </a:rPr>
              <a:t>Nautilus athletic shoes</a:t>
            </a:r>
          </a:p>
          <a:p>
            <a:pPr eaLnBrk="1" hangingPunct="1">
              <a:lnSpc>
                <a:spcPct val="70000"/>
              </a:lnSpc>
            </a:pPr>
            <a:r>
              <a:rPr lang="en-US" sz="2800" smtClean="0">
                <a:effectLst/>
                <a:cs typeface="Times New Roman" pitchFamily="18" charset="0"/>
              </a:rPr>
              <a:t>Domino’s fruit-flavored bubble gum</a:t>
            </a:r>
          </a:p>
          <a:p>
            <a:pPr eaLnBrk="1" hangingPunct="1">
              <a:lnSpc>
                <a:spcPct val="70000"/>
              </a:lnSpc>
            </a:pPr>
            <a:r>
              <a:rPr lang="en-US" sz="2800" smtClean="0">
                <a:effectLst/>
                <a:cs typeface="Times New Roman" pitchFamily="18" charset="0"/>
              </a:rPr>
              <a:t>Smucker’s ketchup</a:t>
            </a:r>
          </a:p>
          <a:p>
            <a:pPr eaLnBrk="1" hangingPunct="1">
              <a:lnSpc>
                <a:spcPct val="70000"/>
              </a:lnSpc>
            </a:pPr>
            <a:r>
              <a:rPr lang="en-US" sz="2800" smtClean="0">
                <a:effectLst/>
                <a:cs typeface="Times New Roman" pitchFamily="18" charset="0"/>
              </a:rPr>
              <a:t>Fruit of the Loom laundry detergent</a:t>
            </a:r>
          </a:p>
          <a:p>
            <a:pPr eaLnBrk="1" hangingPunct="1"/>
            <a:endParaRPr lang="en-US" sz="2800" smtClean="0">
              <a:effectLst/>
              <a:cs typeface="Times New Roman" pitchFamily="18" charset="0"/>
            </a:endParaRPr>
          </a:p>
        </p:txBody>
      </p:sp>
      <p:sp>
        <p:nvSpPr>
          <p:cNvPr id="18434" name="Slide Number Placeholder 4"/>
          <p:cNvSpPr>
            <a:spLocks noGrp="1"/>
          </p:cNvSpPr>
          <p:nvPr>
            <p:ph type="sldNum" sz="quarter" idx="12"/>
          </p:nvPr>
        </p:nvSpPr>
        <p:spPr>
          <a:noFill/>
          <a:ln>
            <a:miter lim="800000"/>
            <a:headEnd/>
            <a:tailEnd/>
          </a:ln>
        </p:spPr>
        <p:txBody>
          <a:bodyPr/>
          <a:lstStyle/>
          <a:p>
            <a:r>
              <a:rPr lang="en-US" smtClean="0"/>
              <a:t>12.</a:t>
            </a:r>
            <a:fld id="{C5D911A1-B982-4E50-BBDF-7677939CE09F}" type="slidenum">
              <a:rPr lang="en-US" smtClean="0"/>
              <a:pPr/>
              <a:t>8</a:t>
            </a:fld>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Rot="1" noChangeArrowheads="1"/>
          </p:cNvSpPr>
          <p:nvPr>
            <p:ph type="title"/>
          </p:nvPr>
        </p:nvSpPr>
        <p:spPr/>
        <p:txBody>
          <a:bodyPr>
            <a:normAutofit fontScale="90000"/>
          </a:bodyPr>
          <a:lstStyle/>
          <a:p>
            <a:pPr eaLnBrk="1" hangingPunct="1">
              <a:defRPr/>
            </a:pPr>
            <a:r>
              <a:rPr lang="en-US" altLang="ja-JP" sz="4000" smtClean="0">
                <a:solidFill>
                  <a:schemeClr val="hlink"/>
                </a:solidFill>
                <a:ea typeface="ＭＳ Ｐゴシック" charset="-128"/>
              </a:rPr>
              <a:t>Evaluating Brand Extension Opportunities</a:t>
            </a:r>
            <a:endParaRPr lang="en-US" sz="4000" smtClean="0">
              <a:solidFill>
                <a:schemeClr val="hlink"/>
              </a:solidFill>
            </a:endParaRPr>
          </a:p>
        </p:txBody>
      </p:sp>
      <p:sp>
        <p:nvSpPr>
          <p:cNvPr id="795651" name="Rectangle 3"/>
          <p:cNvSpPr>
            <a:spLocks noGrp="1" noChangeArrowheads="1"/>
          </p:cNvSpPr>
          <p:nvPr>
            <p:ph idx="1"/>
          </p:nvPr>
        </p:nvSpPr>
        <p:spPr/>
        <p:txBody>
          <a:bodyPr>
            <a:normAutofit lnSpcReduction="10000"/>
          </a:bodyPr>
          <a:lstStyle/>
          <a:p>
            <a:pPr eaLnBrk="1" hangingPunct="1">
              <a:defRPr/>
            </a:pPr>
            <a:r>
              <a:rPr lang="en-US" altLang="ja-JP" smtClean="0">
                <a:ea typeface="ＭＳ Ｐゴシック" charset="-128"/>
              </a:rPr>
              <a:t>Define actual and desired consumer knowledge about the brand</a:t>
            </a:r>
          </a:p>
          <a:p>
            <a:pPr eaLnBrk="1" hangingPunct="1">
              <a:defRPr/>
            </a:pPr>
            <a:r>
              <a:rPr lang="en-US" altLang="ja-JP" smtClean="0">
                <a:ea typeface="ＭＳ Ｐゴシック" charset="-128"/>
              </a:rPr>
              <a:t>Identify possible extension candidates</a:t>
            </a:r>
          </a:p>
          <a:p>
            <a:pPr eaLnBrk="1" hangingPunct="1">
              <a:defRPr/>
            </a:pPr>
            <a:r>
              <a:rPr lang="en-US" altLang="ja-JP" smtClean="0">
                <a:ea typeface="ＭＳ Ｐゴシック" charset="-128"/>
              </a:rPr>
              <a:t>Evaluate the potential of the extension candidate</a:t>
            </a:r>
          </a:p>
          <a:p>
            <a:pPr lvl="1" eaLnBrk="1" hangingPunct="1">
              <a:defRPr/>
            </a:pPr>
            <a:r>
              <a:rPr lang="en-US" altLang="ja-JP" smtClean="0">
                <a:ea typeface="ＭＳ Ｐゴシック" charset="-128"/>
              </a:rPr>
              <a:t>The likelihood that the extension will realize the advantages and avoid the disadvantages of brand extensions. As with any new product, analysis of consumer, corporate, and competitive factors can be useful.</a:t>
            </a:r>
          </a:p>
        </p:txBody>
      </p:sp>
      <p:sp>
        <p:nvSpPr>
          <p:cNvPr id="19458" name="Slide Number Placeholder 4"/>
          <p:cNvSpPr>
            <a:spLocks noGrp="1"/>
          </p:cNvSpPr>
          <p:nvPr>
            <p:ph type="sldNum" sz="quarter" idx="12"/>
          </p:nvPr>
        </p:nvSpPr>
        <p:spPr>
          <a:noFill/>
          <a:ln>
            <a:miter lim="800000"/>
            <a:headEnd/>
            <a:tailEnd/>
          </a:ln>
        </p:spPr>
        <p:txBody>
          <a:bodyPr/>
          <a:lstStyle/>
          <a:p>
            <a:r>
              <a:rPr lang="en-US" smtClean="0"/>
              <a:t>12.</a:t>
            </a:r>
            <a:fld id="{DB967D86-4FB6-4819-8106-790A8A3A5C49}" type="slidenum">
              <a:rPr lang="en-US" smtClean="0"/>
              <a:pPr/>
              <a:t>9</a:t>
            </a:fld>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Rot="1" noChangeArrowheads="1"/>
          </p:cNvSpPr>
          <p:nvPr>
            <p:ph type="title"/>
          </p:nvPr>
        </p:nvSpPr>
        <p:spPr/>
        <p:txBody>
          <a:bodyPr>
            <a:normAutofit fontScale="90000"/>
          </a:bodyPr>
          <a:lstStyle/>
          <a:p>
            <a:pPr eaLnBrk="1" hangingPunct="1">
              <a:defRPr/>
            </a:pPr>
            <a:r>
              <a:rPr lang="en-US" altLang="ja-JP" sz="4000" smtClean="0">
                <a:solidFill>
                  <a:schemeClr val="hlink"/>
                </a:solidFill>
                <a:ea typeface="ＭＳ Ｐゴシック" charset="-128"/>
              </a:rPr>
              <a:t>Evaluating Brand Extension Opportunities</a:t>
            </a:r>
            <a:endParaRPr lang="en-US" sz="4000" smtClean="0">
              <a:solidFill>
                <a:schemeClr val="hlink"/>
              </a:solidFill>
            </a:endParaRPr>
          </a:p>
        </p:txBody>
      </p:sp>
      <p:sp>
        <p:nvSpPr>
          <p:cNvPr id="796675" name="Rectangle 3"/>
          <p:cNvSpPr>
            <a:spLocks noGrp="1" noChangeArrowheads="1"/>
          </p:cNvSpPr>
          <p:nvPr>
            <p:ph idx="1"/>
          </p:nvPr>
        </p:nvSpPr>
        <p:spPr/>
        <p:txBody>
          <a:bodyPr/>
          <a:lstStyle/>
          <a:p>
            <a:pPr eaLnBrk="1" hangingPunct="1">
              <a:defRPr/>
            </a:pPr>
            <a:r>
              <a:rPr lang="en-US" altLang="ja-JP" smtClean="0">
                <a:ea typeface="ＭＳ Ｐゴシック" charset="-128"/>
              </a:rPr>
              <a:t>Design marketing programs to launch extension</a:t>
            </a:r>
          </a:p>
          <a:p>
            <a:pPr lvl="1" eaLnBrk="1" hangingPunct="1">
              <a:defRPr/>
            </a:pPr>
            <a:r>
              <a:rPr lang="en-US" altLang="ja-JP" smtClean="0">
                <a:ea typeface="ＭＳ Ｐゴシック" charset="-128"/>
              </a:rPr>
              <a:t>Building brand equity for a brand extension requires choosing brand elements, designing the optimal marketing program to launch the extension, and leveraging secondary associations.</a:t>
            </a:r>
          </a:p>
          <a:p>
            <a:pPr eaLnBrk="1" hangingPunct="1">
              <a:defRPr/>
            </a:pPr>
            <a:r>
              <a:rPr lang="en-US" altLang="ja-JP" smtClean="0">
                <a:ea typeface="ＭＳ Ｐゴシック" charset="-128"/>
              </a:rPr>
              <a:t>Evaluate extension success and effects on parent brand equity</a:t>
            </a:r>
            <a:endParaRPr lang="en-US" smtClean="0"/>
          </a:p>
        </p:txBody>
      </p:sp>
      <p:sp>
        <p:nvSpPr>
          <p:cNvPr id="20482" name="Slide Number Placeholder 4"/>
          <p:cNvSpPr>
            <a:spLocks noGrp="1"/>
          </p:cNvSpPr>
          <p:nvPr>
            <p:ph type="sldNum" sz="quarter" idx="12"/>
          </p:nvPr>
        </p:nvSpPr>
        <p:spPr>
          <a:noFill/>
          <a:ln>
            <a:miter lim="800000"/>
            <a:headEnd/>
            <a:tailEnd/>
          </a:ln>
        </p:spPr>
        <p:txBody>
          <a:bodyPr/>
          <a:lstStyle/>
          <a:p>
            <a:r>
              <a:rPr lang="en-US" smtClean="0"/>
              <a:t>12.</a:t>
            </a:r>
            <a:fld id="{3AC5D9E9-E9C6-4139-A3E9-3C4A8809CE7E}" type="slidenum">
              <a:rPr lang="en-US" smtClean="0"/>
              <a:pPr/>
              <a:t>10</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4"/>
          <p:cNvSpPr>
            <a:spLocks noGrp="1" noRot="1" noChangeArrowheads="1"/>
          </p:cNvSpPr>
          <p:nvPr>
            <p:ph type="title"/>
          </p:nvPr>
        </p:nvSpPr>
        <p:spPr>
          <a:xfrm>
            <a:off x="0" y="0"/>
            <a:ext cx="9067800" cy="1143000"/>
          </a:xfrm>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pPr eaLnBrk="1" hangingPunct="1">
              <a:defRPr/>
            </a:pPr>
            <a:r>
              <a:rPr lang="en-US" sz="3800" smtClean="0">
                <a:solidFill>
                  <a:schemeClr val="hlink"/>
                </a:solidFill>
              </a:rPr>
              <a:t>When are brand extensions appropriate?</a:t>
            </a:r>
          </a:p>
        </p:txBody>
      </p:sp>
      <p:sp>
        <p:nvSpPr>
          <p:cNvPr id="196613" name="Rectangle 5"/>
          <p:cNvSpPr>
            <a:spLocks noGrp="1" noChangeArrowheads="1"/>
          </p:cNvSpPr>
          <p:nvPr>
            <p:ph idx="1"/>
          </p:nvPr>
        </p:nvSpPr>
        <p:spPr>
          <a:xfrm>
            <a:off x="304800" y="1371600"/>
            <a:ext cx="8382000" cy="4876800"/>
          </a:xfrm>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defRPr/>
            </a:pPr>
            <a:r>
              <a:rPr lang="en-US" smtClean="0"/>
              <a:t>If they see some basis of “fit” or similarity between the proposed extension and parent brand</a:t>
            </a:r>
          </a:p>
          <a:p>
            <a:pPr eaLnBrk="1" hangingPunct="1">
              <a:lnSpc>
                <a:spcPct val="90000"/>
              </a:lnSpc>
              <a:defRPr/>
            </a:pPr>
            <a:r>
              <a:rPr lang="en-US" smtClean="0"/>
              <a:t>The major mistake in evaluating extension opportunities is failing to take all of consumers’ brand knowledge structures into account.</a:t>
            </a:r>
          </a:p>
          <a:p>
            <a:pPr eaLnBrk="1" hangingPunct="1">
              <a:lnSpc>
                <a:spcPct val="90000"/>
              </a:lnSpc>
              <a:defRPr/>
            </a:pPr>
            <a:r>
              <a:rPr lang="en-US" smtClean="0"/>
              <a:t>Often, marketers mistakenly focus on only one brand association and ignore other potentially important brand associations in the process.</a:t>
            </a:r>
          </a:p>
        </p:txBody>
      </p:sp>
      <p:sp>
        <p:nvSpPr>
          <p:cNvPr id="21506" name="Slide Number Placeholder 4"/>
          <p:cNvSpPr>
            <a:spLocks noGrp="1"/>
          </p:cNvSpPr>
          <p:nvPr>
            <p:ph type="sldNum" sz="quarter" idx="12"/>
          </p:nvPr>
        </p:nvSpPr>
        <p:spPr>
          <a:noFill/>
          <a:ln>
            <a:miter lim="800000"/>
            <a:headEnd/>
            <a:tailEnd/>
          </a:ln>
        </p:spPr>
        <p:txBody>
          <a:bodyPr/>
          <a:lstStyle/>
          <a:p>
            <a:r>
              <a:rPr lang="en-US" smtClean="0"/>
              <a:t>12.</a:t>
            </a:r>
            <a:fld id="{71121341-C8C4-45F8-9E53-4452A37DBEBE}" type="slidenum">
              <a:rPr lang="en-US" smtClean="0"/>
              <a:pPr/>
              <a:t>11</a:t>
            </a:fld>
            <a:endParaRPr lang="en-US" smtClean="0"/>
          </a:p>
        </p:txBody>
      </p:sp>
      <p:sp>
        <p:nvSpPr>
          <p:cNvPr id="21507"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21508"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p:cNvSpPr>
            <a:spLocks noGrp="1" noRot="1" noChangeArrowheads="1"/>
          </p:cNvSpPr>
          <p:nvPr>
            <p:ph type="title"/>
          </p:nvPr>
        </p:nvSpPr>
        <p:spPr>
          <a:xfrm>
            <a:off x="0" y="274638"/>
            <a:ext cx="9144000" cy="1143000"/>
          </a:xfrm>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pPr eaLnBrk="1" hangingPunct="1">
              <a:defRPr/>
            </a:pPr>
            <a:r>
              <a:rPr lang="en-US" sz="3800" smtClean="0">
                <a:solidFill>
                  <a:schemeClr val="hlink"/>
                </a:solidFill>
              </a:rPr>
              <a:t>Evaluating Brand Extension Opportunities</a:t>
            </a:r>
          </a:p>
        </p:txBody>
      </p:sp>
      <p:sp>
        <p:nvSpPr>
          <p:cNvPr id="744451" name="Rectangle 3"/>
          <p:cNvSpPr>
            <a:spLocks noGrp="1" noChangeArrowheads="1"/>
          </p:cNvSpPr>
          <p:nvPr>
            <p:ph idx="1"/>
          </p:nvPr>
        </p:nvSpPr>
        <p:spPr>
          <a:xfrm>
            <a:off x="381000" y="1676400"/>
            <a:ext cx="8382000" cy="4876800"/>
          </a:xfrm>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pPr marL="533400" indent="-533400" eaLnBrk="1" hangingPunct="1">
              <a:lnSpc>
                <a:spcPct val="90000"/>
              </a:lnSpc>
              <a:defRPr/>
            </a:pPr>
            <a:r>
              <a:rPr lang="en-US" smtClean="0"/>
              <a:t>Define actual and desired consumer knowledge about the brand</a:t>
            </a:r>
          </a:p>
          <a:p>
            <a:pPr marL="533400" indent="-533400" eaLnBrk="1" hangingPunct="1">
              <a:lnSpc>
                <a:spcPct val="90000"/>
              </a:lnSpc>
              <a:defRPr/>
            </a:pPr>
            <a:r>
              <a:rPr lang="en-US" smtClean="0"/>
              <a:t>Identify possible extension candidates</a:t>
            </a:r>
          </a:p>
          <a:p>
            <a:pPr marL="533400" indent="-533400" eaLnBrk="1" hangingPunct="1">
              <a:lnSpc>
                <a:spcPct val="90000"/>
              </a:lnSpc>
              <a:defRPr/>
            </a:pPr>
            <a:r>
              <a:rPr lang="en-US" smtClean="0"/>
              <a:t>Evaluate the potential of the extension candidate</a:t>
            </a:r>
          </a:p>
          <a:p>
            <a:pPr marL="533400" indent="-533400" eaLnBrk="1" hangingPunct="1">
              <a:lnSpc>
                <a:spcPct val="90000"/>
              </a:lnSpc>
              <a:defRPr/>
            </a:pPr>
            <a:r>
              <a:rPr lang="en-US" smtClean="0"/>
              <a:t>Design marketing programs to launch extension</a:t>
            </a:r>
          </a:p>
          <a:p>
            <a:pPr marL="533400" indent="-533400" eaLnBrk="1" hangingPunct="1">
              <a:lnSpc>
                <a:spcPct val="90000"/>
              </a:lnSpc>
              <a:defRPr/>
            </a:pPr>
            <a:r>
              <a:rPr lang="en-US" smtClean="0"/>
              <a:t>Evaluate extension success and effects on parent brand equity</a:t>
            </a:r>
          </a:p>
        </p:txBody>
      </p:sp>
      <p:sp>
        <p:nvSpPr>
          <p:cNvPr id="22530" name="Slide Number Placeholder 4"/>
          <p:cNvSpPr>
            <a:spLocks noGrp="1"/>
          </p:cNvSpPr>
          <p:nvPr>
            <p:ph type="sldNum" sz="quarter" idx="12"/>
          </p:nvPr>
        </p:nvSpPr>
        <p:spPr>
          <a:noFill/>
          <a:ln>
            <a:miter lim="800000"/>
            <a:headEnd/>
            <a:tailEnd/>
          </a:ln>
        </p:spPr>
        <p:txBody>
          <a:bodyPr/>
          <a:lstStyle/>
          <a:p>
            <a:r>
              <a:rPr lang="en-US" smtClean="0"/>
              <a:t>12.</a:t>
            </a:r>
            <a:fld id="{AC2492A6-C0E0-4FD5-A066-6F2902A2902B}" type="slidenum">
              <a:rPr lang="en-US" smtClean="0"/>
              <a:pPr/>
              <a:t>12</a:t>
            </a:fld>
            <a:endParaRPr lang="en-US"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Toyota Celica Ad</a:t>
            </a:r>
          </a:p>
          <a:p>
            <a:r>
              <a:rPr lang="en-US" dirty="0" smtClean="0"/>
              <a:t>Toyota </a:t>
            </a:r>
            <a:r>
              <a:rPr lang="en-US" dirty="0" err="1" smtClean="0"/>
              <a:t>Yaris</a:t>
            </a:r>
            <a:r>
              <a:rPr lang="en-US" dirty="0" smtClean="0"/>
              <a:t>   Ad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470</Words>
  <Application>Microsoft Office PowerPoint</Application>
  <PresentationFormat>On-screen Show (4:3)</PresentationFormat>
  <Paragraphs>78</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CHAPTER 12:  INTRODUCING AND NAMING NEW PRODUCTS AND BRAND EXTENSIONS</vt:lpstr>
      <vt:lpstr>Creating Extension Equity</vt:lpstr>
      <vt:lpstr>Slide 3</vt:lpstr>
      <vt:lpstr>Contributing to Parent Brand Equity</vt:lpstr>
      <vt:lpstr>Slide 5</vt:lpstr>
      <vt:lpstr>Successful Extensions</vt:lpstr>
      <vt:lpstr>Successful Category Extensions</vt:lpstr>
      <vt:lpstr>Unsuccessful Category Extensions</vt:lpstr>
      <vt:lpstr>Evaluating Brand Extension Opportunities</vt:lpstr>
      <vt:lpstr>Evaluating Brand Extension Opportunities</vt:lpstr>
      <vt:lpstr>When are brand extensions appropriate?</vt:lpstr>
      <vt:lpstr>Evaluating Brand Extension Opportunities</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7</cp:revision>
  <dcterms:created xsi:type="dcterms:W3CDTF">2014-07-19T19:17:14Z</dcterms:created>
  <dcterms:modified xsi:type="dcterms:W3CDTF">2014-07-19T21:25:55Z</dcterms:modified>
</cp:coreProperties>
</file>