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7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169F-55A5-481B-AECF-802DD2E3021F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FCDF8-A1FB-4A37-A34B-20E821D5B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65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813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120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632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837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F59AE-14D6-4F29-952F-6B3386143CEE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3F2D1-98FC-4B53-8CC4-E6A97742B6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extLst>
            <a:ext uri="{91240B29-F687-4F45-9708-019B960494DF}"/>
          </a:extLst>
        </p:spPr>
        <p:txBody>
          <a:bodyPr lIns="90488" tIns="44450" rIns="90488" bIns="44450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smtClean="0">
                <a:solidFill>
                  <a:schemeClr val="hlink"/>
                </a:solidFill>
              </a:rPr>
              <a:t>CHAPTER 11:</a:t>
            </a:r>
            <a:br>
              <a:rPr lang="en-US" sz="3000" smtClean="0">
                <a:solidFill>
                  <a:schemeClr val="hlink"/>
                </a:solidFill>
              </a:rPr>
            </a:br>
            <a:r>
              <a:rPr lang="en-US" sz="3000" smtClean="0">
                <a:solidFill>
                  <a:schemeClr val="hlink"/>
                </a:solidFill>
              </a:rPr>
              <a:t> DESIGNING AND IMPLEMENTING </a:t>
            </a:r>
            <a:br>
              <a:rPr lang="en-US" sz="3000" smtClean="0">
                <a:solidFill>
                  <a:schemeClr val="hlink"/>
                </a:solidFill>
              </a:rPr>
            </a:br>
            <a:r>
              <a:rPr lang="en-US" sz="3000" smtClean="0">
                <a:solidFill>
                  <a:schemeClr val="hlink"/>
                </a:solidFill>
              </a:rPr>
              <a:t>BRANDING STRATEGIES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</p:spPr>
        <p:txBody>
          <a:bodyPr lIns="90488" tIns="44450" rIns="90488" bIns="44450"/>
          <a:lstStyle/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smtClean="0"/>
              <a:t>Lecture 19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42DEBBA8-DFCE-4150-9092-91B7E6F956EF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Brand Hierarchy Tree: Toyota</a:t>
            </a:r>
          </a:p>
        </p:txBody>
      </p:sp>
      <p:sp>
        <p:nvSpPr>
          <p:cNvPr id="6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7F0BB66E-5055-4CB9-9BE2-947424A61A8F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4114800" y="1295400"/>
            <a:ext cx="1676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4267200" y="1295400"/>
            <a:ext cx="14097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</a:rPr>
              <a:t>Toyota </a:t>
            </a:r>
          </a:p>
          <a:p>
            <a:pPr algn="ctr"/>
            <a:r>
              <a:rPr lang="en-US" sz="2000">
                <a:latin typeface="Times New Roman" pitchFamily="18" charset="0"/>
              </a:rPr>
              <a:t>Corporation</a:t>
            </a: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2286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304800" y="2362200"/>
            <a:ext cx="10572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(Trucks)</a:t>
            </a:r>
          </a:p>
        </p:txBody>
      </p:sp>
      <p:sp>
        <p:nvSpPr>
          <p:cNvPr id="15368" name="Rectangle 7"/>
          <p:cNvSpPr>
            <a:spLocks noChangeArrowheads="1"/>
          </p:cNvSpPr>
          <p:nvPr/>
        </p:nvSpPr>
        <p:spPr bwMode="auto">
          <a:xfrm>
            <a:off x="18288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35052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5410200" y="2286000"/>
            <a:ext cx="1295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"/>
          <p:cNvSpPr>
            <a:spLocks noChangeArrowheads="1"/>
          </p:cNvSpPr>
          <p:nvPr/>
        </p:nvSpPr>
        <p:spPr bwMode="auto">
          <a:xfrm>
            <a:off x="72390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11"/>
          <p:cNvSpPr>
            <a:spLocks noChangeShapeType="1"/>
          </p:cNvSpPr>
          <p:nvPr/>
        </p:nvSpPr>
        <p:spPr bwMode="auto">
          <a:xfrm>
            <a:off x="762000" y="2133600"/>
            <a:ext cx="716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2"/>
          <p:cNvSpPr>
            <a:spLocks noChangeShapeType="1"/>
          </p:cNvSpPr>
          <p:nvPr/>
        </p:nvSpPr>
        <p:spPr bwMode="auto">
          <a:xfrm>
            <a:off x="4953000" y="19812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13"/>
          <p:cNvSpPr>
            <a:spLocks noChangeShapeType="1"/>
          </p:cNvSpPr>
          <p:nvPr/>
        </p:nvSpPr>
        <p:spPr bwMode="auto">
          <a:xfrm>
            <a:off x="7620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5" name="Line 14"/>
          <p:cNvSpPr>
            <a:spLocks noChangeShapeType="1"/>
          </p:cNvSpPr>
          <p:nvPr/>
        </p:nvSpPr>
        <p:spPr bwMode="auto">
          <a:xfrm>
            <a:off x="24384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15"/>
          <p:cNvSpPr>
            <a:spLocks noChangeShapeType="1"/>
          </p:cNvSpPr>
          <p:nvPr/>
        </p:nvSpPr>
        <p:spPr bwMode="auto">
          <a:xfrm>
            <a:off x="4114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16"/>
          <p:cNvSpPr>
            <a:spLocks noChangeShapeType="1"/>
          </p:cNvSpPr>
          <p:nvPr/>
        </p:nvSpPr>
        <p:spPr bwMode="auto">
          <a:xfrm>
            <a:off x="6019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17"/>
          <p:cNvSpPr>
            <a:spLocks noChangeShapeType="1"/>
          </p:cNvSpPr>
          <p:nvPr/>
        </p:nvSpPr>
        <p:spPr bwMode="auto">
          <a:xfrm>
            <a:off x="7924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Rectangle 18"/>
          <p:cNvSpPr>
            <a:spLocks noChangeArrowheads="1"/>
          </p:cNvSpPr>
          <p:nvPr/>
        </p:nvSpPr>
        <p:spPr bwMode="auto">
          <a:xfrm>
            <a:off x="18288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Text Box 19"/>
          <p:cNvSpPr txBox="1">
            <a:spLocks noChangeArrowheads="1"/>
          </p:cNvSpPr>
          <p:nvPr/>
        </p:nvSpPr>
        <p:spPr bwMode="auto">
          <a:xfrm>
            <a:off x="1752600" y="2286000"/>
            <a:ext cx="14478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(SUV/vans)</a:t>
            </a:r>
          </a:p>
        </p:txBody>
      </p:sp>
      <p:sp>
        <p:nvSpPr>
          <p:cNvPr id="15381" name="Text Box 20"/>
          <p:cNvSpPr txBox="1">
            <a:spLocks noChangeArrowheads="1"/>
          </p:cNvSpPr>
          <p:nvPr/>
        </p:nvSpPr>
        <p:spPr bwMode="auto">
          <a:xfrm>
            <a:off x="7391400" y="23622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Lexus</a:t>
            </a:r>
          </a:p>
        </p:txBody>
      </p:sp>
      <p:sp>
        <p:nvSpPr>
          <p:cNvPr id="15382" name="Text Box 21"/>
          <p:cNvSpPr txBox="1">
            <a:spLocks noChangeArrowheads="1"/>
          </p:cNvSpPr>
          <p:nvPr/>
        </p:nvSpPr>
        <p:spPr bwMode="auto">
          <a:xfrm>
            <a:off x="5562600" y="2286000"/>
            <a:ext cx="1057275" cy="915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Financial</a:t>
            </a:r>
          </a:p>
          <a:p>
            <a:pPr algn="ctr"/>
            <a:r>
              <a:rPr lang="en-US">
                <a:latin typeface="Times New Roman" pitchFamily="18" charset="0"/>
              </a:rPr>
              <a:t>Services</a:t>
            </a:r>
          </a:p>
        </p:txBody>
      </p:sp>
      <p:sp>
        <p:nvSpPr>
          <p:cNvPr id="15383" name="Text Box 22"/>
          <p:cNvSpPr txBox="1">
            <a:spLocks noChangeArrowheads="1"/>
          </p:cNvSpPr>
          <p:nvPr/>
        </p:nvSpPr>
        <p:spPr bwMode="auto">
          <a:xfrm>
            <a:off x="3657600" y="2286000"/>
            <a:ext cx="10572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(Cars)</a:t>
            </a:r>
          </a:p>
        </p:txBody>
      </p:sp>
      <p:sp>
        <p:nvSpPr>
          <p:cNvPr id="15384" name="Rectangle 23"/>
          <p:cNvSpPr>
            <a:spLocks noChangeArrowheads="1"/>
          </p:cNvSpPr>
          <p:nvPr/>
        </p:nvSpPr>
        <p:spPr bwMode="auto">
          <a:xfrm>
            <a:off x="228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Rectangle 24"/>
          <p:cNvSpPr>
            <a:spLocks noChangeArrowheads="1"/>
          </p:cNvSpPr>
          <p:nvPr/>
        </p:nvSpPr>
        <p:spPr bwMode="auto">
          <a:xfrm>
            <a:off x="7848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6" name="Rectangle 25"/>
          <p:cNvSpPr>
            <a:spLocks noChangeArrowheads="1"/>
          </p:cNvSpPr>
          <p:nvPr/>
        </p:nvSpPr>
        <p:spPr bwMode="auto">
          <a:xfrm>
            <a:off x="12954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Rectangle 26"/>
          <p:cNvSpPr>
            <a:spLocks noChangeArrowheads="1"/>
          </p:cNvSpPr>
          <p:nvPr/>
        </p:nvSpPr>
        <p:spPr bwMode="auto">
          <a:xfrm>
            <a:off x="23622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8" name="Rectangle 27"/>
          <p:cNvSpPr>
            <a:spLocks noChangeArrowheads="1"/>
          </p:cNvSpPr>
          <p:nvPr/>
        </p:nvSpPr>
        <p:spPr bwMode="auto">
          <a:xfrm>
            <a:off x="34290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Rectangle 28"/>
          <p:cNvSpPr>
            <a:spLocks noChangeArrowheads="1"/>
          </p:cNvSpPr>
          <p:nvPr/>
        </p:nvSpPr>
        <p:spPr bwMode="auto">
          <a:xfrm>
            <a:off x="44958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0" name="Rectangle 29"/>
          <p:cNvSpPr>
            <a:spLocks noChangeArrowheads="1"/>
          </p:cNvSpPr>
          <p:nvPr/>
        </p:nvSpPr>
        <p:spPr bwMode="auto">
          <a:xfrm>
            <a:off x="5562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Rectangle 30"/>
          <p:cNvSpPr>
            <a:spLocks noChangeArrowheads="1"/>
          </p:cNvSpPr>
          <p:nvPr/>
        </p:nvSpPr>
        <p:spPr bwMode="auto">
          <a:xfrm>
            <a:off x="6705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Text Box 31"/>
          <p:cNvSpPr txBox="1">
            <a:spLocks noChangeArrowheads="1"/>
          </p:cNvSpPr>
          <p:nvPr/>
        </p:nvSpPr>
        <p:spPr bwMode="auto">
          <a:xfrm>
            <a:off x="228600" y="40386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Corolla</a:t>
            </a:r>
          </a:p>
        </p:txBody>
      </p:sp>
      <p:sp>
        <p:nvSpPr>
          <p:cNvPr id="15393" name="Line 32"/>
          <p:cNvSpPr>
            <a:spLocks noChangeShapeType="1"/>
          </p:cNvSpPr>
          <p:nvPr/>
        </p:nvSpPr>
        <p:spPr bwMode="auto">
          <a:xfrm>
            <a:off x="685800" y="3505200"/>
            <a:ext cx="769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4" name="Line 33"/>
          <p:cNvSpPr>
            <a:spLocks noChangeShapeType="1"/>
          </p:cNvSpPr>
          <p:nvPr/>
        </p:nvSpPr>
        <p:spPr bwMode="auto">
          <a:xfrm>
            <a:off x="4114800" y="2971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Line 34"/>
          <p:cNvSpPr>
            <a:spLocks noChangeShapeType="1"/>
          </p:cNvSpPr>
          <p:nvPr/>
        </p:nvSpPr>
        <p:spPr bwMode="auto">
          <a:xfrm>
            <a:off x="685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6" name="Line 35"/>
          <p:cNvSpPr>
            <a:spLocks noChangeShapeType="1"/>
          </p:cNvSpPr>
          <p:nvPr/>
        </p:nvSpPr>
        <p:spPr bwMode="auto">
          <a:xfrm>
            <a:off x="17526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7" name="Line 36"/>
          <p:cNvSpPr>
            <a:spLocks noChangeShapeType="1"/>
          </p:cNvSpPr>
          <p:nvPr/>
        </p:nvSpPr>
        <p:spPr bwMode="auto">
          <a:xfrm>
            <a:off x="28956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8" name="Line 37"/>
          <p:cNvSpPr>
            <a:spLocks noChangeShapeType="1"/>
          </p:cNvSpPr>
          <p:nvPr/>
        </p:nvSpPr>
        <p:spPr bwMode="auto">
          <a:xfrm>
            <a:off x="38862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9" name="Line 38"/>
          <p:cNvSpPr>
            <a:spLocks noChangeShapeType="1"/>
          </p:cNvSpPr>
          <p:nvPr/>
        </p:nvSpPr>
        <p:spPr bwMode="auto">
          <a:xfrm>
            <a:off x="49530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0" name="Line 39"/>
          <p:cNvSpPr>
            <a:spLocks noChangeShapeType="1"/>
          </p:cNvSpPr>
          <p:nvPr/>
        </p:nvSpPr>
        <p:spPr bwMode="auto">
          <a:xfrm>
            <a:off x="6019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1" name="Line 40"/>
          <p:cNvSpPr>
            <a:spLocks noChangeShapeType="1"/>
          </p:cNvSpPr>
          <p:nvPr/>
        </p:nvSpPr>
        <p:spPr bwMode="auto">
          <a:xfrm>
            <a:off x="7162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2" name="Line 41"/>
          <p:cNvSpPr>
            <a:spLocks noChangeShapeType="1"/>
          </p:cNvSpPr>
          <p:nvPr/>
        </p:nvSpPr>
        <p:spPr bwMode="auto">
          <a:xfrm>
            <a:off x="83820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03" name="Text Box 42"/>
          <p:cNvSpPr txBox="1">
            <a:spLocks noChangeArrowheads="1"/>
          </p:cNvSpPr>
          <p:nvPr/>
        </p:nvSpPr>
        <p:spPr bwMode="auto">
          <a:xfrm>
            <a:off x="78486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Prius</a:t>
            </a:r>
          </a:p>
        </p:txBody>
      </p:sp>
      <p:sp>
        <p:nvSpPr>
          <p:cNvPr id="15404" name="Text Box 43"/>
          <p:cNvSpPr txBox="1">
            <a:spLocks noChangeArrowheads="1"/>
          </p:cNvSpPr>
          <p:nvPr/>
        </p:nvSpPr>
        <p:spPr bwMode="auto">
          <a:xfrm>
            <a:off x="23622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Avalon</a:t>
            </a:r>
          </a:p>
        </p:txBody>
      </p:sp>
      <p:sp>
        <p:nvSpPr>
          <p:cNvPr id="15405" name="Text Box 44"/>
          <p:cNvSpPr txBox="1">
            <a:spLocks noChangeArrowheads="1"/>
          </p:cNvSpPr>
          <p:nvPr/>
        </p:nvSpPr>
        <p:spPr bwMode="auto">
          <a:xfrm>
            <a:off x="34290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Celica</a:t>
            </a:r>
          </a:p>
        </p:txBody>
      </p:sp>
      <p:sp>
        <p:nvSpPr>
          <p:cNvPr id="15406" name="Text Box 45"/>
          <p:cNvSpPr txBox="1">
            <a:spLocks noChangeArrowheads="1"/>
          </p:cNvSpPr>
          <p:nvPr/>
        </p:nvSpPr>
        <p:spPr bwMode="auto">
          <a:xfrm>
            <a:off x="44958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ECHO</a:t>
            </a:r>
          </a:p>
        </p:txBody>
      </p:sp>
      <p:sp>
        <p:nvSpPr>
          <p:cNvPr id="15407" name="Text Box 46"/>
          <p:cNvSpPr txBox="1">
            <a:spLocks noChangeArrowheads="1"/>
          </p:cNvSpPr>
          <p:nvPr/>
        </p:nvSpPr>
        <p:spPr bwMode="auto">
          <a:xfrm>
            <a:off x="54864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Matrix</a:t>
            </a:r>
          </a:p>
        </p:txBody>
      </p:sp>
      <p:sp>
        <p:nvSpPr>
          <p:cNvPr id="15408" name="Text Box 47"/>
          <p:cNvSpPr txBox="1">
            <a:spLocks noChangeArrowheads="1"/>
          </p:cNvSpPr>
          <p:nvPr/>
        </p:nvSpPr>
        <p:spPr bwMode="auto">
          <a:xfrm>
            <a:off x="6705600" y="3962400"/>
            <a:ext cx="10572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MR2</a:t>
            </a:r>
          </a:p>
          <a:p>
            <a:pPr algn="ctr"/>
            <a:r>
              <a:rPr lang="en-US">
                <a:latin typeface="Times New Roman" pitchFamily="18" charset="0"/>
              </a:rPr>
              <a:t>Spyder</a:t>
            </a:r>
          </a:p>
        </p:txBody>
      </p:sp>
      <p:sp>
        <p:nvSpPr>
          <p:cNvPr id="15409" name="Text Box 48"/>
          <p:cNvSpPr txBox="1">
            <a:spLocks noChangeArrowheads="1"/>
          </p:cNvSpPr>
          <p:nvPr/>
        </p:nvSpPr>
        <p:spPr bwMode="auto">
          <a:xfrm>
            <a:off x="1295400" y="4114800"/>
            <a:ext cx="1057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Camry</a:t>
            </a:r>
          </a:p>
        </p:txBody>
      </p:sp>
      <p:sp>
        <p:nvSpPr>
          <p:cNvPr id="15410" name="Line 49"/>
          <p:cNvSpPr>
            <a:spLocks noChangeShapeType="1"/>
          </p:cNvSpPr>
          <p:nvPr/>
        </p:nvSpPr>
        <p:spPr bwMode="auto">
          <a:xfrm>
            <a:off x="4572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1" name="Line 50"/>
          <p:cNvSpPr>
            <a:spLocks noChangeShapeType="1"/>
          </p:cNvSpPr>
          <p:nvPr/>
        </p:nvSpPr>
        <p:spPr bwMode="auto">
          <a:xfrm>
            <a:off x="13716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2" name="Line 51"/>
          <p:cNvSpPr>
            <a:spLocks noChangeShapeType="1"/>
          </p:cNvSpPr>
          <p:nvPr/>
        </p:nvSpPr>
        <p:spPr bwMode="auto">
          <a:xfrm>
            <a:off x="24384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3" name="Line 52"/>
          <p:cNvSpPr>
            <a:spLocks noChangeShapeType="1"/>
          </p:cNvSpPr>
          <p:nvPr/>
        </p:nvSpPr>
        <p:spPr bwMode="auto">
          <a:xfrm>
            <a:off x="35814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4" name="Line 53"/>
          <p:cNvSpPr>
            <a:spLocks noChangeShapeType="1"/>
          </p:cNvSpPr>
          <p:nvPr/>
        </p:nvSpPr>
        <p:spPr bwMode="auto">
          <a:xfrm>
            <a:off x="4572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5" name="Line 54"/>
          <p:cNvSpPr>
            <a:spLocks noChangeShapeType="1"/>
          </p:cNvSpPr>
          <p:nvPr/>
        </p:nvSpPr>
        <p:spPr bwMode="auto">
          <a:xfrm>
            <a:off x="4572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6" name="Line 55"/>
          <p:cNvSpPr>
            <a:spLocks noChangeShapeType="1"/>
          </p:cNvSpPr>
          <p:nvPr/>
        </p:nvSpPr>
        <p:spPr bwMode="auto">
          <a:xfrm>
            <a:off x="4572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7" name="Line 56"/>
          <p:cNvSpPr>
            <a:spLocks noChangeShapeType="1"/>
          </p:cNvSpPr>
          <p:nvPr/>
        </p:nvSpPr>
        <p:spPr bwMode="auto">
          <a:xfrm>
            <a:off x="24384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8" name="Line 57"/>
          <p:cNvSpPr>
            <a:spLocks noChangeShapeType="1"/>
          </p:cNvSpPr>
          <p:nvPr/>
        </p:nvSpPr>
        <p:spPr bwMode="auto">
          <a:xfrm>
            <a:off x="24384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19" name="Line 58"/>
          <p:cNvSpPr>
            <a:spLocks noChangeShapeType="1"/>
          </p:cNvSpPr>
          <p:nvPr/>
        </p:nvSpPr>
        <p:spPr bwMode="auto">
          <a:xfrm>
            <a:off x="13716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0" name="Line 59"/>
          <p:cNvSpPr>
            <a:spLocks noChangeShapeType="1"/>
          </p:cNvSpPr>
          <p:nvPr/>
        </p:nvSpPr>
        <p:spPr bwMode="auto">
          <a:xfrm>
            <a:off x="13716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1" name="Line 60"/>
          <p:cNvSpPr>
            <a:spLocks noChangeShapeType="1"/>
          </p:cNvSpPr>
          <p:nvPr/>
        </p:nvSpPr>
        <p:spPr bwMode="auto">
          <a:xfrm>
            <a:off x="13716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2" name="Line 61"/>
          <p:cNvSpPr>
            <a:spLocks noChangeShapeType="1"/>
          </p:cNvSpPr>
          <p:nvPr/>
        </p:nvSpPr>
        <p:spPr bwMode="auto">
          <a:xfrm>
            <a:off x="24384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3" name="Line 62"/>
          <p:cNvSpPr>
            <a:spLocks noChangeShapeType="1"/>
          </p:cNvSpPr>
          <p:nvPr/>
        </p:nvSpPr>
        <p:spPr bwMode="auto">
          <a:xfrm>
            <a:off x="35814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4" name="Line 63"/>
          <p:cNvSpPr>
            <a:spLocks noChangeShapeType="1"/>
          </p:cNvSpPr>
          <p:nvPr/>
        </p:nvSpPr>
        <p:spPr bwMode="auto">
          <a:xfrm>
            <a:off x="35814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25" name="Text Box 64"/>
          <p:cNvSpPr txBox="1">
            <a:spLocks noChangeArrowheads="1"/>
          </p:cNvSpPr>
          <p:nvPr/>
        </p:nvSpPr>
        <p:spPr bwMode="auto">
          <a:xfrm>
            <a:off x="669925" y="4684713"/>
            <a:ext cx="379413" cy="639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CE</a:t>
            </a:r>
          </a:p>
          <a:p>
            <a:r>
              <a:rPr lang="en-US" sz="1200">
                <a:latin typeface="Times New Roman" pitchFamily="18" charset="0"/>
              </a:rPr>
              <a:t>S</a:t>
            </a:r>
          </a:p>
          <a:p>
            <a:r>
              <a:rPr lang="en-US" sz="1200">
                <a:latin typeface="Times New Roman" pitchFamily="18" charset="0"/>
              </a:rPr>
              <a:t>LE</a:t>
            </a:r>
          </a:p>
        </p:txBody>
      </p:sp>
      <p:sp>
        <p:nvSpPr>
          <p:cNvPr id="15426" name="Text Box 65"/>
          <p:cNvSpPr txBox="1">
            <a:spLocks noChangeArrowheads="1"/>
          </p:cNvSpPr>
          <p:nvPr/>
        </p:nvSpPr>
        <p:spPr bwMode="auto">
          <a:xfrm>
            <a:off x="1600200" y="4724400"/>
            <a:ext cx="481013" cy="639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</a:t>
            </a:r>
          </a:p>
          <a:p>
            <a:r>
              <a:rPr lang="en-US" sz="1200">
                <a:latin typeface="Times New Roman" pitchFamily="18" charset="0"/>
              </a:rPr>
              <a:t>LE</a:t>
            </a:r>
          </a:p>
          <a:p>
            <a:r>
              <a:rPr lang="en-US" sz="1200">
                <a:latin typeface="Times New Roman" pitchFamily="18" charset="0"/>
              </a:rPr>
              <a:t>XLE</a:t>
            </a:r>
          </a:p>
        </p:txBody>
      </p:sp>
      <p:sp>
        <p:nvSpPr>
          <p:cNvPr id="15427" name="Text Box 66"/>
          <p:cNvSpPr txBox="1">
            <a:spLocks noChangeArrowheads="1"/>
          </p:cNvSpPr>
          <p:nvPr/>
        </p:nvSpPr>
        <p:spPr bwMode="auto">
          <a:xfrm>
            <a:off x="2667000" y="4495800"/>
            <a:ext cx="7747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Platinum </a:t>
            </a:r>
          </a:p>
          <a:p>
            <a:r>
              <a:rPr lang="en-US" sz="1200">
                <a:latin typeface="Times New Roman" pitchFamily="18" charset="0"/>
              </a:rPr>
              <a:t>Edition</a:t>
            </a:r>
          </a:p>
          <a:p>
            <a:r>
              <a:rPr lang="en-US" sz="1200">
                <a:latin typeface="Times New Roman" pitchFamily="18" charset="0"/>
              </a:rPr>
              <a:t>XL</a:t>
            </a:r>
          </a:p>
          <a:p>
            <a:r>
              <a:rPr lang="en-US" sz="1200">
                <a:latin typeface="Times New Roman" pitchFamily="18" charset="0"/>
              </a:rPr>
              <a:t>XLS</a:t>
            </a:r>
          </a:p>
        </p:txBody>
      </p:sp>
      <p:sp>
        <p:nvSpPr>
          <p:cNvPr id="15428" name="Text Box 67"/>
          <p:cNvSpPr txBox="1">
            <a:spLocks noChangeArrowheads="1"/>
          </p:cNvSpPr>
          <p:nvPr/>
        </p:nvSpPr>
        <p:spPr bwMode="auto">
          <a:xfrm>
            <a:off x="3886200" y="4876800"/>
            <a:ext cx="4556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</a:t>
            </a:r>
          </a:p>
          <a:p>
            <a:r>
              <a:rPr lang="en-US" sz="1200">
                <a:latin typeface="Times New Roman" pitchFamily="18" charset="0"/>
              </a:rPr>
              <a:t>SLE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Brand Hierarchy Levels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0AF9D84B-CE56-414C-95D8-6655EE3CCEB6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2808288" y="3048000"/>
            <a:ext cx="3332162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Family Brand (Buick)</a:t>
            </a:r>
          </a:p>
        </p:txBody>
      </p:sp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1905000" y="1828800"/>
            <a:ext cx="5138738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Corporate Brand (General Motors)</a:t>
            </a:r>
          </a:p>
        </p:txBody>
      </p:sp>
      <p:sp>
        <p:nvSpPr>
          <p:cNvPr id="16392" name="Rectangle 15"/>
          <p:cNvSpPr>
            <a:spLocks noChangeArrowheads="1"/>
          </p:cNvSpPr>
          <p:nvPr/>
        </p:nvSpPr>
        <p:spPr bwMode="auto">
          <a:xfrm>
            <a:off x="2087184" y="5638800"/>
            <a:ext cx="4772782" cy="520655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Modifier: Item or Model (</a:t>
            </a:r>
            <a:r>
              <a:rPr lang="en-US" sz="2800" dirty="0">
                <a:solidFill>
                  <a:schemeClr val="bg2"/>
                </a:solidFill>
              </a:rPr>
              <a:t>Ultra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6393" name="Rectangle 16"/>
          <p:cNvSpPr>
            <a:spLocks noChangeArrowheads="1"/>
          </p:cNvSpPr>
          <p:nvPr/>
        </p:nvSpPr>
        <p:spPr bwMode="auto">
          <a:xfrm>
            <a:off x="2081213" y="4343400"/>
            <a:ext cx="4784725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Individual Brand (Park Avenue)</a:t>
            </a:r>
          </a:p>
        </p:txBody>
      </p:sp>
      <p:sp>
        <p:nvSpPr>
          <p:cNvPr id="16394" name="Line 17"/>
          <p:cNvSpPr>
            <a:spLocks noChangeShapeType="1"/>
          </p:cNvSpPr>
          <p:nvPr/>
        </p:nvSpPr>
        <p:spPr bwMode="auto">
          <a:xfrm>
            <a:off x="4343400" y="22860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8"/>
          <p:cNvSpPr>
            <a:spLocks noChangeShapeType="1"/>
          </p:cNvSpPr>
          <p:nvPr/>
        </p:nvSpPr>
        <p:spPr bwMode="auto">
          <a:xfrm>
            <a:off x="4343400" y="35052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9"/>
          <p:cNvSpPr>
            <a:spLocks noChangeShapeType="1"/>
          </p:cNvSpPr>
          <p:nvPr/>
        </p:nvSpPr>
        <p:spPr bwMode="auto">
          <a:xfrm>
            <a:off x="4343400" y="48768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Corporate Brand Equity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Occurs when relevant constituents hold strong, favorable, and unique associations about the corporate brand in memory</a:t>
            </a:r>
          </a:p>
          <a:p>
            <a:pPr eaLnBrk="1" hangingPunct="1"/>
            <a:r>
              <a:rPr lang="en-US" smtClean="0"/>
              <a:t>Encompasses a much wider range of associations than a product brand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CE316C1F-F8CC-46B3-9473-9B48BAD3222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Family Brands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Brands applied across a range of product categories</a:t>
            </a:r>
          </a:p>
          <a:p>
            <a:pPr eaLnBrk="1" hangingPunct="1"/>
            <a:r>
              <a:rPr lang="en-US" smtClean="0"/>
              <a:t>An efficient means to link common associations to multiple but distinct products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1C7CEFC0-8473-4A31-BF17-3DA7BA80F9F8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Individual Brands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Restricted to essentially one product category</a:t>
            </a:r>
          </a:p>
          <a:p>
            <a:pPr eaLnBrk="1" hangingPunct="1"/>
            <a:r>
              <a:rPr lang="en-US" smtClean="0"/>
              <a:t>There may be multiple product types offered on the basis of different models, package sizes, flavors, etc.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00F251A3-83B7-402B-B26C-A2314C0F26F3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Modifiers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Signals refinements or differences in the brand related to factors such as quality levels, attributes, functions, etc.</a:t>
            </a:r>
          </a:p>
          <a:p>
            <a:pPr eaLnBrk="1" hangingPunct="1"/>
            <a:r>
              <a:rPr lang="en-US" smtClean="0"/>
              <a:t>Plays an important organizing role in communicating how different products within a category that share the same brand name are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DD4FB5D5-1072-41AC-A970-154685A20864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Corporate Image Dimensions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763000" cy="54102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Corporate product attributes, benefits or attitudes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Innovativeness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People and relationships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Customer orientation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Values and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Concern with the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Social responsibility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Corporate credibility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Expertise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Trustworthiness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Likability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6D17C7E6-B81A-48A0-BA5A-98F617302860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150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Brand Hierarchy Decisions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The number of levels of the hierarchy to use    in general</a:t>
            </a:r>
          </a:p>
          <a:p>
            <a:pPr eaLnBrk="1" hangingPunct="1"/>
            <a:r>
              <a:rPr lang="en-US" smtClean="0"/>
              <a:t>How brand elements from different levels of  the hierarchy are combined, if at all, for any   one particular product</a:t>
            </a:r>
          </a:p>
          <a:p>
            <a:pPr eaLnBrk="1" hangingPunct="1"/>
            <a:r>
              <a:rPr lang="en-US" smtClean="0"/>
              <a:t>How any one brand element is linked, if at all,  to multiple products</a:t>
            </a:r>
          </a:p>
          <a:p>
            <a:pPr eaLnBrk="1" hangingPunct="1"/>
            <a:r>
              <a:rPr lang="en-US" smtClean="0"/>
              <a:t>Desired brand awareness and image at each 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885811AA-F6E5-4CA0-BB1D-7CAA92646C9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Number of Hierarchy Levels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86800" cy="53340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Principle of simplicity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Employ as few levels as possible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Principle of clarity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Logic and relationship of all brand elements     employed must be obvious and transparent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690D7908-1F27-4649-B1C5-44EE286A1D69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3600" smtClean="0">
                <a:solidFill>
                  <a:schemeClr val="hlink"/>
                </a:solidFill>
              </a:rPr>
              <a:t>Levels of Awareness and Associations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48006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Principle of relevance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Create global associations that are relevant across as many individual items as possible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Principle of differentiation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Differentiate individual items and brands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61D2B0E4-73A6-4847-BDAB-C4998ED36EE8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Linking Brands at Different Levels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8768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Principle of prominence</a:t>
            </a:r>
          </a:p>
          <a:p>
            <a:pPr lvl="1" eaLnBrk="1" hangingPunct="1"/>
            <a:r>
              <a:rPr lang="en-US" smtClean="0"/>
              <a:t>The relative prominence of brand elements affects perceptions of product distance and the type of  image created for new products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780537A7-B936-4A85-8ED7-74B6016730C1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Linking Brands Across Products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8768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Principle of commonality</a:t>
            </a:r>
          </a:p>
          <a:p>
            <a:pPr lvl="1" eaLnBrk="1" hangingPunct="1"/>
            <a:r>
              <a:rPr lang="en-US" smtClean="0"/>
              <a:t>The more common elements shared by products,   the stronger the linkages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2A241002-32B5-49D7-AB8F-48159FCA2352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solidFill>
                  <a:schemeClr val="hlink"/>
                </a:solidFill>
              </a:rPr>
              <a:t>Brand Architecture Guidelines</a:t>
            </a:r>
            <a:r>
              <a:rPr lang="en-US" altLang="ja-JP" smtClean="0"/>
              <a:t> </a:t>
            </a: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Adopt a strong customer focus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Avoid over-branding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Establish rules and conventions and be disciplined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Create broad, robust brand platforms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Selectively employ sub-brands as means of complementing and strengthening brands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ja-JP" smtClean="0"/>
              <a:t>Selectively extend brands to establish new brand equity and enhance existing brand equity</a:t>
            </a:r>
            <a:endParaRPr lang="en-US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F8A97A32-D604-4F0A-886E-C3AF25045DA0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solidFill>
                  <a:schemeClr val="hlink"/>
                </a:solidFill>
              </a:rPr>
              <a:t>Corporate Brand Campaign</a:t>
            </a:r>
            <a:r>
              <a:rPr lang="en-US" altLang="ja-JP" smtClean="0"/>
              <a:t> 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z="2800" smtClean="0"/>
              <a:t>Different objectives are possible:</a:t>
            </a:r>
          </a:p>
          <a:p>
            <a:pPr lvl="1" eaLnBrk="1" hangingPunct="1"/>
            <a:r>
              <a:rPr lang="en-US" altLang="ja-JP" sz="2400" smtClean="0"/>
              <a:t>Build awareness of the company and the nature of its business</a:t>
            </a:r>
          </a:p>
          <a:p>
            <a:pPr lvl="1" eaLnBrk="1" hangingPunct="1"/>
            <a:r>
              <a:rPr lang="en-US" altLang="ja-JP" sz="2400" smtClean="0"/>
              <a:t>Create favorable attitudes and perceptions of company credibility</a:t>
            </a:r>
          </a:p>
          <a:p>
            <a:pPr lvl="1" eaLnBrk="1" hangingPunct="1"/>
            <a:r>
              <a:rPr lang="en-US" altLang="ja-JP" sz="2400" smtClean="0"/>
              <a:t>Link beliefs that can be leveraged by product-specific marketing</a:t>
            </a:r>
          </a:p>
          <a:p>
            <a:pPr lvl="1" eaLnBrk="1" hangingPunct="1"/>
            <a:r>
              <a:rPr lang="en-US" altLang="ja-JP" sz="2400" smtClean="0"/>
              <a:t>Make a favorable impression on the financial community</a:t>
            </a:r>
          </a:p>
          <a:p>
            <a:pPr lvl="1" eaLnBrk="1" hangingPunct="1"/>
            <a:r>
              <a:rPr lang="en-US" altLang="ja-JP" sz="2400" smtClean="0"/>
              <a:t>Motivate present employees and attract better recruits</a:t>
            </a:r>
          </a:p>
          <a:p>
            <a:pPr lvl="1" eaLnBrk="1" hangingPunct="1"/>
            <a:r>
              <a:rPr lang="en-US" altLang="ja-JP" sz="2400" smtClean="0"/>
              <a:t>Influence public opinion on issues </a:t>
            </a:r>
            <a:endParaRPr lang="en-US" sz="240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0CF064E1-B931-4CC0-B52C-B83E141498ED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Using Cause Marketing to Build Brand Equity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58200" cy="5105400"/>
          </a:xfrm>
        </p:spPr>
        <p:txBody>
          <a:bodyPr lIns="90488" tIns="44450" rIns="90488" bIns="44450"/>
          <a:lstStyle/>
          <a:p>
            <a:pPr eaLnBrk="1" hangingPunct="1"/>
            <a:r>
              <a:rPr lang="en-US" altLang="ja-JP" smtClean="0"/>
              <a:t>The process of formulating and implementing marketing activities that are characterized by an offer from the firm to contribute a specified amount to a designated cause when customers engage in revenue-providing exchanges that satisfy organizational and individual objectives </a:t>
            </a:r>
            <a:endParaRPr lang="en-US" smtClean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58737CBA-0E06-47E9-ABA8-49F338BDC610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970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Advantages of Cause Marketing</a:t>
            </a:r>
          </a:p>
        </p:txBody>
      </p:sp>
      <p:sp>
        <p:nvSpPr>
          <p:cNvPr id="3072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Building brand awareness</a:t>
            </a:r>
          </a:p>
          <a:p>
            <a:pPr eaLnBrk="1" hangingPunct="1"/>
            <a:r>
              <a:rPr lang="en-US" smtClean="0"/>
              <a:t>Enhancing brand image</a:t>
            </a:r>
          </a:p>
          <a:p>
            <a:pPr eaLnBrk="1" hangingPunct="1"/>
            <a:r>
              <a:rPr lang="en-US" smtClean="0"/>
              <a:t>Establishing brand credibility</a:t>
            </a:r>
          </a:p>
          <a:p>
            <a:pPr eaLnBrk="1" hangingPunct="1"/>
            <a:r>
              <a:rPr lang="en-US" smtClean="0"/>
              <a:t>Evoking brand feelings</a:t>
            </a:r>
          </a:p>
          <a:p>
            <a:pPr eaLnBrk="1" hangingPunct="1"/>
            <a:r>
              <a:rPr lang="en-US" smtClean="0"/>
              <a:t>Creating a sense of brand community</a:t>
            </a:r>
          </a:p>
          <a:p>
            <a:pPr eaLnBrk="1" hangingPunct="1"/>
            <a:r>
              <a:rPr lang="en-US" smtClean="0"/>
              <a:t>Eliciting brand engagement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6D0EABB4-7C79-4E8F-8092-776D3945245A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0" name="Picture 6" descr="I:\anti-smoking-exhaust-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762000"/>
            <a:ext cx="67818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:\deforest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"/>
            <a:ext cx="67818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Green Marketing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A special case of cause marketing that is particularly concerned with the environment</a:t>
            </a:r>
          </a:p>
          <a:p>
            <a:pPr eaLnBrk="1" hangingPunct="1"/>
            <a:r>
              <a:rPr lang="en-US" smtClean="0"/>
              <a:t>Explosion of environmentally friendly products and marketing programs</a:t>
            </a:r>
          </a:p>
          <a:p>
            <a:pPr eaLnBrk="1" hangingPunct="1"/>
            <a:endParaRPr lang="en-US" smtClean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6B963254-A132-450C-862F-D4C73AEB957E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3174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Crisis Marketing Guidelines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The two keys to effectively managing a crisis are that the firm’s response should be swift and that it should be sincere. </a:t>
            </a:r>
            <a:endParaRPr lang="en-US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11.</a:t>
            </a:r>
            <a:fld id="{134270E5-CEAA-43A7-BDD2-17F7A079F1F7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611</Words>
  <Application>Microsoft Office PowerPoint</Application>
  <PresentationFormat>On-screen Show (4:3)</PresentationFormat>
  <Paragraphs>145</Paragraphs>
  <Slides>21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CHAPTER 11:  DESIGNING AND IMPLEMENTING  BRANDING STRATEGIES</vt:lpstr>
      <vt:lpstr>Brand Hierarchy Tree: Toyota</vt:lpstr>
      <vt:lpstr>Brand Hierarchy Levels</vt:lpstr>
      <vt:lpstr>Corporate Brand Equity</vt:lpstr>
      <vt:lpstr>Family Brands</vt:lpstr>
      <vt:lpstr>Individual Brands</vt:lpstr>
      <vt:lpstr>Modifiers</vt:lpstr>
      <vt:lpstr>Corporate Image Dimensions</vt:lpstr>
      <vt:lpstr>Brand Hierarchy Decisions</vt:lpstr>
      <vt:lpstr>Number of Hierarchy Levels</vt:lpstr>
      <vt:lpstr>Levels of Awareness and Associations</vt:lpstr>
      <vt:lpstr>Linking Brands at Different Levels</vt:lpstr>
      <vt:lpstr>Linking Brands Across Products</vt:lpstr>
      <vt:lpstr>Brand Architecture Guidelines </vt:lpstr>
      <vt:lpstr>Corporate Brand Campaign </vt:lpstr>
      <vt:lpstr>Using Cause Marketing to Build Brand Equity</vt:lpstr>
      <vt:lpstr>Advantages of Cause Marketing</vt:lpstr>
      <vt:lpstr>Slide 18</vt:lpstr>
      <vt:lpstr>Slide 19</vt:lpstr>
      <vt:lpstr>Green Marketing</vt:lpstr>
      <vt:lpstr>Crisis Marketing Guidelines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11:  DESIGNING AND IMPLEMENTING  BRANDING STRATEGIES</dc:title>
  <dc:creator>Administrator</dc:creator>
  <cp:lastModifiedBy>Administrator</cp:lastModifiedBy>
  <cp:revision>4</cp:revision>
  <dcterms:created xsi:type="dcterms:W3CDTF">2014-07-19T13:05:09Z</dcterms:created>
  <dcterms:modified xsi:type="dcterms:W3CDTF">2014-07-19T19:51:15Z</dcterms:modified>
</cp:coreProperties>
</file>