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26" r:id="rId2"/>
    <p:sldId id="352" r:id="rId3"/>
    <p:sldId id="367" r:id="rId4"/>
    <p:sldId id="368" r:id="rId5"/>
    <p:sldId id="382" r:id="rId6"/>
    <p:sldId id="370" r:id="rId7"/>
    <p:sldId id="371" r:id="rId8"/>
    <p:sldId id="372" r:id="rId9"/>
    <p:sldId id="373" r:id="rId10"/>
    <p:sldId id="383" r:id="rId11"/>
    <p:sldId id="374" r:id="rId12"/>
    <p:sldId id="375" r:id="rId13"/>
    <p:sldId id="376" r:id="rId14"/>
    <p:sldId id="377" r:id="rId15"/>
    <p:sldId id="378" r:id="rId16"/>
    <p:sldId id="384" r:id="rId17"/>
    <p:sldId id="379" r:id="rId18"/>
    <p:sldId id="354" r:id="rId19"/>
    <p:sldId id="355" r:id="rId20"/>
    <p:sldId id="356" r:id="rId21"/>
    <p:sldId id="357" r:id="rId22"/>
    <p:sldId id="358" r:id="rId23"/>
    <p:sldId id="385" r:id="rId24"/>
    <p:sldId id="359" r:id="rId25"/>
    <p:sldId id="386" r:id="rId26"/>
    <p:sldId id="361" r:id="rId27"/>
    <p:sldId id="364" r:id="rId28"/>
    <p:sldId id="365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8B9"/>
    <a:srgbClr val="E39641"/>
    <a:srgbClr val="DE8422"/>
    <a:srgbClr val="FFCC66"/>
    <a:srgbClr val="9966FF"/>
    <a:srgbClr val="89C4FF"/>
    <a:srgbClr val="B1B1EB"/>
    <a:srgbClr val="99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94" autoAdjust="0"/>
    <p:restoredTop sz="94687" autoAdjust="0"/>
  </p:normalViewPr>
  <p:slideViewPr>
    <p:cSldViewPr>
      <p:cViewPr varScale="1">
        <p:scale>
          <a:sx n="71" d="100"/>
          <a:sy n="71" d="100"/>
        </p:scale>
        <p:origin x="-63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F126500-32A9-452B-8E40-3965CEF14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630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6E9435-7235-4686-AE13-743C8BF1614D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1DBD099-6FDA-4D09-8B5C-94F9B0ED2790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DACC72-5A82-4F77-AAE9-46671930840F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850668-2470-43A4-B534-4DAF10493859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740167D-A878-498B-94C2-8BCBE49D468C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BD2137-755C-4780-B693-01C03D646A99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09D6FAF-D678-4EC7-ADFD-57C87699D969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6A658FA-08D8-4027-AFE4-5696E3CB5CE7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982E68-77CF-4B24-BD13-34478C21E86B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FA6FA5-EA19-45E7-A63B-9F6200A39466}" type="slidenum">
              <a:rPr lang="en-US" smtClean="0"/>
              <a:pPr eaLnBrk="1" hangingPunct="1"/>
              <a:t>12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4F9FC1-BE79-4B1A-A899-B6C1B4DD2426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2A33C38-B67A-4D3E-82B6-F3AF6C4A670B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7408B6-8A49-4CB3-B01A-FDCEF0919B78}" type="slidenum">
              <a:rPr lang="en-US" smtClean="0"/>
              <a:pPr eaLnBrk="1" hangingPunct="1"/>
              <a:t>15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0CB836F-C0B6-40D5-9F56-B2AEC204AA3F}" type="slidenum">
              <a:rPr lang="en-US" smtClean="0"/>
              <a:pPr eaLnBrk="1" hangingPunct="1"/>
              <a:t>17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1FA6B3-D395-4706-A6B6-1C91BEE2E15C}" type="slidenum">
              <a:rPr lang="en-US" smtClean="0"/>
              <a:pPr eaLnBrk="1" hangingPunct="1"/>
              <a:t>18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A459D-6DCC-4D07-B854-A2BDDD7D6FEE}" type="slidenum">
              <a:rPr lang="en-US" smtClean="0"/>
              <a:pPr eaLnBrk="1" hangingPunct="1"/>
              <a:t>19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B58EE2-9757-42C0-B966-0E58EDA9FEE8}" type="slidenum">
              <a:rPr lang="en-US" smtClean="0"/>
              <a:pPr eaLnBrk="1" hangingPunct="1"/>
              <a:t>20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D2CE51-D8BC-4659-B36B-1274476759F5}" type="slidenum">
              <a:rPr lang="en-US" smtClean="0"/>
              <a:pPr eaLnBrk="1" hangingPunct="1"/>
              <a:t>21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183AAB9-9516-48B2-87D0-038EE74088ED}" type="slidenum">
              <a:rPr lang="en-US" smtClean="0"/>
              <a:pPr eaLnBrk="1" hangingPunct="1"/>
              <a:t>22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0E3CEA7-83B4-41B4-95A6-07F69D184289}" type="slidenum">
              <a:rPr lang="en-US" smtClean="0"/>
              <a:pPr eaLnBrk="1" hangingPunct="1"/>
              <a:t>24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426F18-B575-4EA7-8222-6B1BB8316483}" type="slidenum">
              <a:rPr lang="en-US" smtClean="0"/>
              <a:pPr eaLnBrk="1" hangingPunct="1"/>
              <a:t>26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F40F673-6D87-4EBA-976A-8B07E0762E42}" type="slidenum">
              <a:rPr lang="en-US" smtClean="0"/>
              <a:pPr eaLnBrk="1" hangingPunct="1"/>
              <a:t>27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E66262C-B033-4452-858A-E0E2213E625C}" type="slidenum">
              <a:rPr lang="en-US" smtClean="0"/>
              <a:pPr eaLnBrk="1" hangingPunct="1"/>
              <a:t>28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E39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914400" y="0"/>
            <a:ext cx="381000" cy="6858000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00200" y="609600"/>
            <a:ext cx="5638800" cy="1828800"/>
          </a:xfrm>
        </p:spPr>
        <p:txBody>
          <a:bodyPr/>
          <a:lstStyle>
            <a:lvl1pPr algn="l">
              <a:defRPr b="1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471865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3-</a:t>
            </a:r>
            <a:fld id="{950B48BB-2D82-4FC5-A970-EA87FCFD8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31382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03859E05-80C3-49E1-8A02-938628BEEAF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21276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752600"/>
            <a:ext cx="38481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3-</a:t>
            </a:r>
            <a:fld id="{5F78761F-A084-4C0F-B680-492EB6E0E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81253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EB18D93F-4F44-4650-867F-1258ECD893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031695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3-</a:t>
            </a:r>
            <a:fld id="{7454B061-33FF-42BF-8127-CFDEF6F82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3186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3-</a:t>
            </a:r>
            <a:fld id="{519AEE24-4C8A-4E0D-BA55-D6A20772A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65027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CF1CCA70-CF9F-4D31-A577-9D2FE6B3424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802500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D9DFEBB2-6A94-4DED-99C5-0695EB9E0C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507358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11D7F94-8566-4327-8169-A717ABA2D7C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69935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74638"/>
            <a:ext cx="1981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791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C6C8553A-E55D-4FDD-A3F3-7482521196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44418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BCD779D3-0C33-421E-B567-ADA3EBEEF7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652780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87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07FF5D9D-1D08-47D3-A319-90AF7706CF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2115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8700" y="1752600"/>
            <a:ext cx="3848100" cy="2109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8700" y="4014788"/>
            <a:ext cx="3848100" cy="2111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117CCB3F-4BCA-40F7-868C-9C38567A8FB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93232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3964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04800" y="304800"/>
            <a:ext cx="8534400" cy="6324600"/>
          </a:xfrm>
          <a:prstGeom prst="rect">
            <a:avLst/>
          </a:prstGeom>
          <a:solidFill>
            <a:schemeClr val="accent3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chemeClr val="accent4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8001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dirty="0" smtClean="0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/>
              <a:t>3-</a:t>
            </a:r>
            <a:fld id="{94C70850-50AD-4897-8DEB-D992BD063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685800" y="1371600"/>
            <a:ext cx="7772400" cy="46038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" y="6248400"/>
            <a:ext cx="7086600" cy="609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SzPct val="115000"/>
        <a:buFont typeface="Arial" charset="0"/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315200" y="0"/>
            <a:ext cx="1828800" cy="1447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609600"/>
            <a:ext cx="6858000" cy="2057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404040"/>
                </a:solidFill>
              </a:rPr>
              <a:t/>
            </a:r>
            <a:br>
              <a:rPr lang="en-US" dirty="0" smtClean="0">
                <a:solidFill>
                  <a:srgbClr val="404040"/>
                </a:solidFill>
              </a:rPr>
            </a:br>
            <a:r>
              <a:rPr lang="en-US" dirty="0" smtClean="0">
                <a:solidFill>
                  <a:srgbClr val="404040"/>
                </a:solidFill>
              </a:rPr>
              <a:t>Brand Planning and the Advertising Spiral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0"/>
            <a:ext cx="1676400" cy="1295400"/>
          </a:xfrm>
          <a:prstGeom prst="rect">
            <a:avLst/>
          </a:prstGeom>
          <a:solidFill>
            <a:srgbClr val="E3964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C40F3F59-3D96-4B73-B6C1-B1A942AACC33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Discuss the birth and basics of branding.</a:t>
            </a:r>
          </a:p>
          <a:p>
            <a:r>
              <a:rPr lang="en-US" smtClean="0"/>
              <a:t>Explain brands and integrated marketing.</a:t>
            </a:r>
          </a:p>
          <a:p>
            <a:r>
              <a:rPr lang="en-US" smtClean="0"/>
              <a:t>Discuss brand equity.</a:t>
            </a:r>
          </a:p>
          <a:p>
            <a:r>
              <a:rPr lang="en-US" smtClean="0"/>
              <a:t>Explain IMC strategic planning.</a:t>
            </a:r>
          </a:p>
          <a:p>
            <a:r>
              <a:rPr lang="en-US" smtClean="0"/>
              <a:t>Explain the importance of the product life cycle.</a:t>
            </a:r>
          </a:p>
          <a:p>
            <a:r>
              <a:rPr lang="en-US" smtClean="0"/>
              <a:t>Discuss the relationship of the advertising spiral.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1C88E2BD-AF90-42FD-973C-FF06B4C09E4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Brand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</a:t>
            </a:r>
            <a:r>
              <a:rPr lang="en-US" b="1" smtClean="0"/>
              <a:t>brand</a:t>
            </a:r>
            <a:r>
              <a:rPr lang="en-US" smtClean="0"/>
              <a:t> is a name, term, sign, design, or a unifying combination, intended to identify and distinguish the product or service from competing products or services.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9573B454-9D40-4D92-A945-9D4C26099135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Brand Equity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Brand equity is the value of how such people as consumers, distributors, and salespeople think and feel about a brand relative to its competition over a period of time.</a:t>
            </a:r>
          </a:p>
          <a:p>
            <a:r>
              <a:rPr lang="en-US" smtClean="0"/>
              <a:t>Many powerful brands today were among the earliest brands</a:t>
            </a:r>
          </a:p>
          <a:p>
            <a:pPr lvl="1"/>
            <a:r>
              <a:rPr lang="en-US" smtClean="0"/>
              <a:t>Budweiser, Ivory, Coca-Cola, Campbell Soup, Hershey’s Chocolate, Maxwell House Coffee, and Levi’s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9FC2E63E-D5A8-4670-829A-2B6BBEB148DF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Young &amp; Rubicam’s Brand Asset Valuator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Claim: Brands are built over the progression of four primary consumer perceptions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057400" y="2819400"/>
            <a:ext cx="48768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Differentiation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3581400"/>
            <a:ext cx="48768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Relevance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2057400" y="4343400"/>
            <a:ext cx="48768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Esteem</a:t>
            </a:r>
          </a:p>
        </p:txBody>
      </p:sp>
      <p:sp>
        <p:nvSpPr>
          <p:cNvPr id="9" name="Rectangle 8"/>
          <p:cNvSpPr/>
          <p:nvPr/>
        </p:nvSpPr>
        <p:spPr>
          <a:xfrm>
            <a:off x="2057400" y="5105400"/>
            <a:ext cx="48768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41448196-8814-4779-898B-93E882AECB95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Y&amp;R’s Brand Value Structure</a:t>
            </a: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914400" y="3200400"/>
            <a:ext cx="1524000" cy="10668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Brand </a:t>
            </a:r>
          </a:p>
          <a:p>
            <a:pPr algn="ctr"/>
            <a:r>
              <a:rPr lang="en-US" sz="2400"/>
              <a:t>Value</a:t>
            </a: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3124200" y="2209800"/>
            <a:ext cx="1905000" cy="10668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Brand </a:t>
            </a:r>
          </a:p>
          <a:p>
            <a:pPr algn="ctr"/>
            <a:r>
              <a:rPr lang="en-US" sz="2400"/>
              <a:t>Vitality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5943600" y="2133600"/>
            <a:ext cx="2590800" cy="6096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Differentiation</a:t>
            </a:r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5943600" y="2819400"/>
            <a:ext cx="2590800" cy="6096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Relevance</a:t>
            </a:r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3124200" y="4191000"/>
            <a:ext cx="1905000" cy="10668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Brand </a:t>
            </a:r>
          </a:p>
          <a:p>
            <a:pPr algn="ctr"/>
            <a:r>
              <a:rPr lang="en-US" sz="2400"/>
              <a:t>Stature</a:t>
            </a:r>
          </a:p>
        </p:txBody>
      </p:sp>
      <p:sp>
        <p:nvSpPr>
          <p:cNvPr id="22537" name="Rectangle 8"/>
          <p:cNvSpPr>
            <a:spLocks noChangeArrowheads="1"/>
          </p:cNvSpPr>
          <p:nvPr/>
        </p:nvSpPr>
        <p:spPr bwMode="auto">
          <a:xfrm>
            <a:off x="5943600" y="3962400"/>
            <a:ext cx="2590800" cy="6096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Esteem</a:t>
            </a:r>
          </a:p>
        </p:txBody>
      </p:sp>
      <p:sp>
        <p:nvSpPr>
          <p:cNvPr id="22538" name="Rectangle 9"/>
          <p:cNvSpPr>
            <a:spLocks noChangeArrowheads="1"/>
          </p:cNvSpPr>
          <p:nvPr/>
        </p:nvSpPr>
        <p:spPr bwMode="auto">
          <a:xfrm>
            <a:off x="5943600" y="4648200"/>
            <a:ext cx="2590800" cy="685800"/>
          </a:xfrm>
          <a:prstGeom prst="rect">
            <a:avLst/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Knowledge</a:t>
            </a:r>
          </a:p>
        </p:txBody>
      </p:sp>
      <p:cxnSp>
        <p:nvCxnSpPr>
          <p:cNvPr id="22539" name="AutoShape 10"/>
          <p:cNvCxnSpPr>
            <a:cxnSpLocks noChangeShapeType="1"/>
            <a:stCxn id="22532" idx="0"/>
            <a:endCxn id="22533" idx="1"/>
          </p:cNvCxnSpPr>
          <p:nvPr/>
        </p:nvCxnSpPr>
        <p:spPr bwMode="auto">
          <a:xfrm rot="-5400000">
            <a:off x="2171700" y="2247900"/>
            <a:ext cx="457200" cy="1447800"/>
          </a:xfrm>
          <a:prstGeom prst="bentConnector2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0" name="AutoShape 11"/>
          <p:cNvCxnSpPr>
            <a:cxnSpLocks noChangeShapeType="1"/>
            <a:stCxn id="22532" idx="2"/>
            <a:endCxn id="22536" idx="1"/>
          </p:cNvCxnSpPr>
          <p:nvPr/>
        </p:nvCxnSpPr>
        <p:spPr bwMode="auto">
          <a:xfrm rot="16200000" flipH="1">
            <a:off x="2171700" y="3771900"/>
            <a:ext cx="457200" cy="1447800"/>
          </a:xfrm>
          <a:prstGeom prst="bentConnector2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1" name="AutoShape 12"/>
          <p:cNvCxnSpPr>
            <a:cxnSpLocks noChangeShapeType="1"/>
            <a:stCxn id="22533" idx="3"/>
            <a:endCxn id="22534" idx="1"/>
          </p:cNvCxnSpPr>
          <p:nvPr/>
        </p:nvCxnSpPr>
        <p:spPr bwMode="auto">
          <a:xfrm flipV="1">
            <a:off x="5029200" y="2438400"/>
            <a:ext cx="914400" cy="304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2" name="AutoShape 13"/>
          <p:cNvCxnSpPr>
            <a:cxnSpLocks noChangeShapeType="1"/>
            <a:stCxn id="22533" idx="3"/>
            <a:endCxn id="22535" idx="1"/>
          </p:cNvCxnSpPr>
          <p:nvPr/>
        </p:nvCxnSpPr>
        <p:spPr bwMode="auto">
          <a:xfrm>
            <a:off x="5029200" y="2743200"/>
            <a:ext cx="914400" cy="381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3" name="AutoShape 14"/>
          <p:cNvCxnSpPr>
            <a:cxnSpLocks noChangeShapeType="1"/>
            <a:stCxn id="22536" idx="3"/>
            <a:endCxn id="22537" idx="1"/>
          </p:cNvCxnSpPr>
          <p:nvPr/>
        </p:nvCxnSpPr>
        <p:spPr bwMode="auto">
          <a:xfrm flipV="1">
            <a:off x="5029200" y="4267200"/>
            <a:ext cx="914400" cy="457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4" name="AutoShape 15"/>
          <p:cNvCxnSpPr>
            <a:cxnSpLocks noChangeShapeType="1"/>
            <a:stCxn id="22536" idx="3"/>
            <a:endCxn id="22538" idx="1"/>
          </p:cNvCxnSpPr>
          <p:nvPr/>
        </p:nvCxnSpPr>
        <p:spPr bwMode="auto">
          <a:xfrm>
            <a:off x="5029200" y="4724400"/>
            <a:ext cx="914400" cy="266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F7738131-AD19-4EC9-BA3D-DE83A0D7D51A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Developing IMC Strategic Plans</a:t>
            </a:r>
          </a:p>
        </p:txBody>
      </p:sp>
      <p:sp>
        <p:nvSpPr>
          <p:cNvPr id="305155" name="AutoShape 3"/>
          <p:cNvSpPr>
            <a:spLocks noChangeArrowheads="1"/>
          </p:cNvSpPr>
          <p:nvPr/>
        </p:nvSpPr>
        <p:spPr bwMode="auto">
          <a:xfrm>
            <a:off x="1752600" y="2057400"/>
            <a:ext cx="5791200" cy="7620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3200">
                <a:solidFill>
                  <a:srgbClr val="000066"/>
                </a:solidFill>
              </a:rPr>
              <a:t>Brand equity audit analysis</a:t>
            </a:r>
          </a:p>
        </p:txBody>
      </p:sp>
      <p:sp>
        <p:nvSpPr>
          <p:cNvPr id="305156" name="AutoShape 4"/>
          <p:cNvSpPr>
            <a:spLocks noChangeArrowheads="1"/>
          </p:cNvSpPr>
          <p:nvPr/>
        </p:nvSpPr>
        <p:spPr bwMode="auto">
          <a:xfrm>
            <a:off x="1752600" y="2895600"/>
            <a:ext cx="5791200" cy="7620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3200">
                <a:solidFill>
                  <a:srgbClr val="000066"/>
                </a:solidFill>
              </a:rPr>
              <a:t>Strategic options</a:t>
            </a:r>
          </a:p>
        </p:txBody>
      </p:sp>
      <p:sp>
        <p:nvSpPr>
          <p:cNvPr id="305157" name="AutoShape 5"/>
          <p:cNvSpPr>
            <a:spLocks noChangeArrowheads="1"/>
          </p:cNvSpPr>
          <p:nvPr/>
        </p:nvSpPr>
        <p:spPr bwMode="auto">
          <a:xfrm>
            <a:off x="1752600" y="3733800"/>
            <a:ext cx="5791200" cy="7620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3200">
                <a:solidFill>
                  <a:srgbClr val="000066"/>
                </a:solidFill>
              </a:rPr>
              <a:t>Brand equity research</a:t>
            </a:r>
          </a:p>
        </p:txBody>
      </p:sp>
      <p:sp>
        <p:nvSpPr>
          <p:cNvPr id="305158" name="AutoShape 6"/>
          <p:cNvSpPr>
            <a:spLocks noChangeArrowheads="1"/>
          </p:cNvSpPr>
          <p:nvPr/>
        </p:nvSpPr>
        <p:spPr bwMode="auto">
          <a:xfrm>
            <a:off x="1752600" y="4572000"/>
            <a:ext cx="5791200" cy="7620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3200">
                <a:solidFill>
                  <a:srgbClr val="000066"/>
                </a:solidFill>
              </a:rPr>
              <a:t>Creative brief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3E63755-51F9-42FC-974C-33E1F2899825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Areas Examined in a </a:t>
            </a:r>
            <a:br>
              <a:rPr lang="en-US" smtClean="0"/>
            </a:br>
            <a:r>
              <a:rPr lang="en-US" smtClean="0"/>
              <a:t>Brand Equity Audit Analysis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Market context</a:t>
            </a:r>
          </a:p>
          <a:p>
            <a:r>
              <a:rPr lang="en-US" smtClean="0"/>
              <a:t>Brand equity weaknesses and strengths</a:t>
            </a:r>
          </a:p>
          <a:p>
            <a:r>
              <a:rPr lang="en-US" smtClean="0"/>
              <a:t>Brand equity descriptions</a:t>
            </a:r>
          </a:p>
          <a:p>
            <a:r>
              <a:rPr lang="en-US" smtClean="0"/>
              <a:t>Competitive strategies and tactics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EEB3FF19-7366-4EB3-A0FD-240B09AFB0A1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3.3 </a:t>
            </a:r>
            <a:br>
              <a:rPr lang="en-US" smtClean="0"/>
            </a:br>
            <a:r>
              <a:rPr lang="en-US" smtClean="0"/>
              <a:t>Basic Elements of a Brand</a:t>
            </a:r>
          </a:p>
        </p:txBody>
      </p:sp>
      <p:pic>
        <p:nvPicPr>
          <p:cNvPr id="2560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00400" y="1676400"/>
            <a:ext cx="2811463" cy="437356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5405401F-5899-4516-A211-85885ABACBC1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Brand Equity Description: Golf GTI</a:t>
            </a:r>
          </a:p>
        </p:txBody>
      </p:sp>
      <p:sp>
        <p:nvSpPr>
          <p:cNvPr id="26627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b="1" smtClean="0"/>
              <a:t>Emotional Elements</a:t>
            </a:r>
            <a:r>
              <a:rPr lang="en-US" smtClean="0"/>
              <a:t>	</a:t>
            </a:r>
          </a:p>
          <a:p>
            <a:r>
              <a:rPr lang="en-US" smtClean="0"/>
              <a:t>Little sports car</a:t>
            </a:r>
          </a:p>
          <a:p>
            <a:r>
              <a:rPr lang="en-US" smtClean="0"/>
              <a:t>Sets me free</a:t>
            </a:r>
          </a:p>
          <a:p>
            <a:r>
              <a:rPr lang="en-US" smtClean="0"/>
              <a:t>Makes me look good</a:t>
            </a:r>
          </a:p>
          <a:p>
            <a:r>
              <a:rPr lang="en-US" smtClean="0"/>
              <a:t>Simple</a:t>
            </a:r>
          </a:p>
          <a:p>
            <a:r>
              <a:rPr lang="en-US" smtClean="0"/>
              <a:t>There when I want it</a:t>
            </a:r>
          </a:p>
          <a:p>
            <a:r>
              <a:rPr lang="en-US" smtClean="0"/>
              <a:t>I’m in control</a:t>
            </a:r>
          </a:p>
        </p:txBody>
      </p:sp>
      <p:sp>
        <p:nvSpPr>
          <p:cNvPr id="26628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b="1" smtClean="0"/>
              <a:t>Rational Elements</a:t>
            </a:r>
          </a:p>
          <a:p>
            <a:r>
              <a:rPr lang="en-US" smtClean="0"/>
              <a:t>Inexpensive</a:t>
            </a:r>
          </a:p>
          <a:p>
            <a:r>
              <a:rPr lang="en-US" smtClean="0"/>
              <a:t>High gas mileage</a:t>
            </a:r>
          </a:p>
          <a:p>
            <a:r>
              <a:rPr lang="en-US" smtClean="0"/>
              <a:t>Retains value</a:t>
            </a:r>
          </a:p>
          <a:p>
            <a:r>
              <a:rPr lang="en-US" smtClean="0"/>
              <a:t>Durable</a:t>
            </a:r>
          </a:p>
          <a:p>
            <a:r>
              <a:rPr lang="en-US" smtClean="0"/>
              <a:t>Dependable</a:t>
            </a:r>
          </a:p>
          <a:p>
            <a:r>
              <a:rPr lang="en-US" smtClean="0"/>
              <a:t>Handles well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2B5E8134-4C82-4E35-82A2-DF6FC35DB16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Strategic Options/ Recommendations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objectives</a:t>
            </a:r>
          </a:p>
          <a:p>
            <a:pPr eaLnBrk="1" hangingPunct="1"/>
            <a:r>
              <a:rPr lang="en-US" smtClean="0"/>
              <a:t>Audience</a:t>
            </a:r>
          </a:p>
          <a:p>
            <a:pPr eaLnBrk="1" hangingPunct="1"/>
            <a:r>
              <a:rPr lang="en-US" smtClean="0"/>
              <a:t>Source of business</a:t>
            </a:r>
          </a:p>
          <a:p>
            <a:pPr eaLnBrk="1" hangingPunct="1"/>
            <a:r>
              <a:rPr lang="en-US" smtClean="0"/>
              <a:t>Brand positioning and benefits</a:t>
            </a:r>
          </a:p>
          <a:p>
            <a:pPr eaLnBrk="1" hangingPunct="1"/>
            <a:r>
              <a:rPr lang="en-US" smtClean="0"/>
              <a:t>Marketing mix</a:t>
            </a:r>
          </a:p>
          <a:p>
            <a:pPr eaLnBrk="1" hangingPunct="1"/>
            <a:r>
              <a:rPr lang="en-US" smtClean="0"/>
              <a:t>Rationale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D2F08C7B-D98B-43A6-91B9-BCB4B71C057E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Creative Brief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</a:t>
            </a:r>
            <a:r>
              <a:rPr lang="en-US" b="1" smtClean="0"/>
              <a:t>creative brief </a:t>
            </a:r>
            <a:r>
              <a:rPr lang="en-US" smtClean="0"/>
              <a:t>(strategy or work plan) is a short statement that clearly defines the audience, how consumers think or feel and behave, what the communication should achieve, and the promise that will create a bond between the consumer and the brand.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FD908029-B9C8-495E-B71E-48448928264D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Key Components of a Creative Strategy</a:t>
            </a:r>
          </a:p>
        </p:txBody>
      </p:sp>
      <p:sp>
        <p:nvSpPr>
          <p:cNvPr id="29700" name="AutoShape 3"/>
          <p:cNvSpPr>
            <a:spLocks noChangeArrowheads="1"/>
          </p:cNvSpPr>
          <p:nvPr/>
        </p:nvSpPr>
        <p:spPr bwMode="auto">
          <a:xfrm>
            <a:off x="1752600" y="17526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Key observations</a:t>
            </a:r>
          </a:p>
        </p:txBody>
      </p:sp>
      <p:sp>
        <p:nvSpPr>
          <p:cNvPr id="29701" name="AutoShape 4"/>
          <p:cNvSpPr>
            <a:spLocks noChangeArrowheads="1"/>
          </p:cNvSpPr>
          <p:nvPr/>
        </p:nvSpPr>
        <p:spPr bwMode="auto">
          <a:xfrm>
            <a:off x="1752600" y="23622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Communication objective</a:t>
            </a:r>
          </a:p>
        </p:txBody>
      </p:sp>
      <p:sp>
        <p:nvSpPr>
          <p:cNvPr id="29702" name="AutoShape 5"/>
          <p:cNvSpPr>
            <a:spLocks noChangeArrowheads="1"/>
          </p:cNvSpPr>
          <p:nvPr/>
        </p:nvSpPr>
        <p:spPr bwMode="auto">
          <a:xfrm>
            <a:off x="1752600" y="29718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Consumer insight</a:t>
            </a:r>
          </a:p>
        </p:txBody>
      </p:sp>
      <p:sp>
        <p:nvSpPr>
          <p:cNvPr id="29703" name="AutoShape 6"/>
          <p:cNvSpPr>
            <a:spLocks noChangeArrowheads="1"/>
          </p:cNvSpPr>
          <p:nvPr/>
        </p:nvSpPr>
        <p:spPr bwMode="auto">
          <a:xfrm>
            <a:off x="1752600" y="35814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Promise</a:t>
            </a:r>
          </a:p>
        </p:txBody>
      </p:sp>
      <p:sp>
        <p:nvSpPr>
          <p:cNvPr id="29704" name="AutoShape 7"/>
          <p:cNvSpPr>
            <a:spLocks noChangeArrowheads="1"/>
          </p:cNvSpPr>
          <p:nvPr/>
        </p:nvSpPr>
        <p:spPr bwMode="auto">
          <a:xfrm>
            <a:off x="1752600" y="41910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Support</a:t>
            </a:r>
          </a:p>
        </p:txBody>
      </p:sp>
      <p:sp>
        <p:nvSpPr>
          <p:cNvPr id="29705" name="AutoShape 8"/>
          <p:cNvSpPr>
            <a:spLocks noChangeArrowheads="1"/>
          </p:cNvSpPr>
          <p:nvPr/>
        </p:nvSpPr>
        <p:spPr bwMode="auto">
          <a:xfrm>
            <a:off x="1752600" y="48006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Audience</a:t>
            </a:r>
          </a:p>
        </p:txBody>
      </p:sp>
      <p:sp>
        <p:nvSpPr>
          <p:cNvPr id="29706" name="AutoShape 9"/>
          <p:cNvSpPr>
            <a:spLocks noChangeArrowheads="1"/>
          </p:cNvSpPr>
          <p:nvPr/>
        </p:nvSpPr>
        <p:spPr bwMode="auto">
          <a:xfrm>
            <a:off x="1752600" y="5410200"/>
            <a:ext cx="5410200" cy="5334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latin typeface="Century Gothic" pitchFamily="34" charset="0"/>
              </a:rPr>
              <a:t>Mandatories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4F463541-EFB9-47D1-8441-6325FAFE858E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3.4 AFG Planning Cycle</a:t>
            </a:r>
          </a:p>
        </p:txBody>
      </p:sp>
      <p:pic>
        <p:nvPicPr>
          <p:cNvPr id="3072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33" r="8739"/>
          <a:stretch>
            <a:fillRect/>
          </a:stretch>
        </p:blipFill>
        <p:spPr>
          <a:xfrm>
            <a:off x="1371600" y="1600200"/>
            <a:ext cx="6472238" cy="418306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E95BA2A1-9F1C-4BB5-A4A3-DFB1BB159471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3.5 Example of </a:t>
            </a:r>
            <a:br>
              <a:rPr lang="en-US" smtClean="0"/>
            </a:br>
            <a:r>
              <a:rPr lang="en-US" smtClean="0"/>
              <a:t>AFG’s Need-Mapping Process</a:t>
            </a:r>
          </a:p>
        </p:txBody>
      </p:sp>
      <p:pic>
        <p:nvPicPr>
          <p:cNvPr id="3174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95438" y="1752600"/>
            <a:ext cx="6334125" cy="437356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E659086C-B0DD-44D9-A95C-11DB8CD73BD5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Typical Steps in the Planning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7800" y="1676400"/>
            <a:ext cx="62484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Evaluate current brand status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447800" y="2514600"/>
            <a:ext cx="62484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Develop brand insights</a:t>
            </a:r>
          </a:p>
        </p:txBody>
      </p:sp>
      <p:sp>
        <p:nvSpPr>
          <p:cNvPr id="8" name="Rectangle 7"/>
          <p:cNvSpPr/>
          <p:nvPr/>
        </p:nvSpPr>
        <p:spPr>
          <a:xfrm>
            <a:off x="1447800" y="3352800"/>
            <a:ext cx="62484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Identify brand vision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7800" y="4191000"/>
            <a:ext cx="62484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Express a big idea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7800" y="5029200"/>
            <a:ext cx="6248400" cy="609600"/>
          </a:xfrm>
          <a:prstGeom prst="rect">
            <a:avLst/>
          </a:prstGeom>
          <a:solidFill>
            <a:srgbClr val="F5D8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accent4"/>
                </a:solidFill>
              </a:rPr>
              <a:t>Evaluate whether objectives are met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EB85EA1B-662E-467F-9E9D-82041D49223A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Great Brands Do 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A great brand </a:t>
            </a:r>
          </a:p>
          <a:p>
            <a:r>
              <a:rPr lang="en-US" smtClean="0"/>
              <a:t>is in it for the long haul</a:t>
            </a:r>
          </a:p>
          <a:p>
            <a:r>
              <a:rPr lang="en-US" smtClean="0"/>
              <a:t>can be anything</a:t>
            </a:r>
          </a:p>
          <a:p>
            <a:r>
              <a:rPr lang="en-US" smtClean="0"/>
              <a:t>knows itself</a:t>
            </a:r>
          </a:p>
          <a:p>
            <a:r>
              <a:rPr lang="en-US" smtClean="0"/>
              <a:t>invents or reinvents an entire category</a:t>
            </a:r>
          </a:p>
          <a:p>
            <a:r>
              <a:rPr lang="en-US" smtClean="0"/>
              <a:t>taps into emotions</a:t>
            </a:r>
          </a:p>
          <a:p>
            <a:r>
              <a:rPr lang="en-US" smtClean="0"/>
              <a:t>is a story that is never completely told</a:t>
            </a:r>
          </a:p>
          <a:p>
            <a:r>
              <a:rPr lang="en-US" smtClean="0"/>
              <a:t>is relevant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1D8280F-4BDD-4FE4-B6BD-D9024D0C7182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3.6 Primary Stages </a:t>
            </a:r>
            <a:br>
              <a:rPr lang="en-US" smtClean="0"/>
            </a:br>
            <a:r>
              <a:rPr lang="en-US" smtClean="0"/>
              <a:t>of the Life-Cycle Model</a:t>
            </a:r>
          </a:p>
        </p:txBody>
      </p:sp>
      <p:pic>
        <p:nvPicPr>
          <p:cNvPr id="3482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3400" y="2057400"/>
            <a:ext cx="7848600" cy="32575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1205FEA-C925-44E3-8CB8-FBA8206201AE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Purpose of the Pioneering Stage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To educate consumers about new products</a:t>
            </a:r>
          </a:p>
          <a:p>
            <a:r>
              <a:rPr lang="en-US" smtClean="0"/>
              <a:t>To show people they have a need and that advertised product can fulfill it</a:t>
            </a:r>
          </a:p>
          <a:p>
            <a:r>
              <a:rPr lang="en-US" smtClean="0"/>
              <a:t>To show that a product now exists that is capable of meeting a need that had been recognized but previously unfulfilled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CBF959AB-E9D2-4EB5-A709-428C738292B6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Egg Beaters: Egg Alternative</a:t>
            </a: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34290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C8DBB09E-93D3-49A8-B5A0-515E4D65EC27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Purell Built a Need for Hand Sanitizer</a:t>
            </a:r>
          </a:p>
        </p:txBody>
      </p:sp>
      <p:pic>
        <p:nvPicPr>
          <p:cNvPr id="3789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908" r="20604" b="7658"/>
          <a:stretch>
            <a:fillRect/>
          </a:stretch>
        </p:blipFill>
        <p:spPr>
          <a:xfrm>
            <a:off x="1846263" y="1895475"/>
            <a:ext cx="5773737" cy="38957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A5AF0E30-2D0B-40EE-8644-F42728832397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Competitive Stage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620000" cy="4525963"/>
          </a:xfrm>
        </p:spPr>
        <p:txBody>
          <a:bodyPr/>
          <a:lstStyle/>
          <a:p>
            <a:r>
              <a:rPr lang="en-US" smtClean="0"/>
              <a:t>The </a:t>
            </a:r>
            <a:r>
              <a:rPr lang="en-US" b="1" smtClean="0"/>
              <a:t>competitive stage </a:t>
            </a:r>
            <a:r>
              <a:rPr lang="en-US" smtClean="0"/>
              <a:t>is the advertising stage a product reaches when its general usefulness is recognized but its superiority over similar brands has to be established in order to gain preference.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78FF0955-3299-4019-9082-1D1427B9E83D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Competitive Headlines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96200" cy="4525963"/>
          </a:xfrm>
        </p:spPr>
        <p:txBody>
          <a:bodyPr/>
          <a:lstStyle/>
          <a:p>
            <a:r>
              <a:rPr lang="en-US" smtClean="0"/>
              <a:t>All the sound without the wires – Bose Wave Music System</a:t>
            </a:r>
          </a:p>
          <a:p>
            <a:r>
              <a:rPr lang="en-US" smtClean="0"/>
              <a:t>There is a better way to soothe your skin – Nivea</a:t>
            </a:r>
          </a:p>
          <a:p>
            <a:r>
              <a:rPr lang="en-US" smtClean="0"/>
              <a:t>He spent decades researching the right wood for his wine barrels. You can taste the results in just a sip - Woodbridge Wine</a:t>
            </a:r>
          </a:p>
          <a:p>
            <a:r>
              <a:rPr lang="en-US" smtClean="0"/>
              <a:t>The most fuel-efficient midsized sedan – Ford Fusion+Hybrid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F4F82873-FD7A-41D6-B955-00259D1FBD8E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Retentive Stage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696200" cy="4525963"/>
          </a:xfrm>
        </p:spPr>
        <p:txBody>
          <a:bodyPr/>
          <a:lstStyle/>
          <a:p>
            <a:r>
              <a:rPr lang="en-US" smtClean="0"/>
              <a:t>The </a:t>
            </a:r>
            <a:r>
              <a:rPr lang="en-US" b="1" smtClean="0"/>
              <a:t>retentive stage </a:t>
            </a:r>
            <a:r>
              <a:rPr lang="en-US" smtClean="0"/>
              <a:t>is the third advertising stage of a product, reached when its general usefulness is widely known, its individual qualities are thoroughly appreciated, and it is satisfied to retain its patronage merely on the strength of its past reputation.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2BEFA24B-F775-4794-9386-5B634A968E07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Brands in the Retentive Stage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McDonald’s</a:t>
            </a:r>
          </a:p>
          <a:p>
            <a:r>
              <a:rPr lang="en-US" smtClean="0"/>
              <a:t>Nike</a:t>
            </a:r>
          </a:p>
          <a:p>
            <a:r>
              <a:rPr lang="en-US" smtClean="0"/>
              <a:t>Jell-O</a:t>
            </a:r>
          </a:p>
          <a:p>
            <a:r>
              <a:rPr lang="en-US" smtClean="0"/>
              <a:t>Pepsi-Cola</a:t>
            </a:r>
          </a:p>
          <a:p>
            <a:r>
              <a:rPr lang="en-US" smtClean="0"/>
              <a:t>Mountain Dew</a:t>
            </a:r>
          </a:p>
          <a:p>
            <a:endParaRPr lang="en-US" smtClean="0"/>
          </a:p>
        </p:txBody>
      </p:sp>
      <p:sp>
        <p:nvSpPr>
          <p:cNvPr id="41988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Budweiser</a:t>
            </a:r>
          </a:p>
          <a:p>
            <a:r>
              <a:rPr lang="en-US" smtClean="0"/>
              <a:t>Disney</a:t>
            </a:r>
          </a:p>
          <a:p>
            <a:r>
              <a:rPr lang="en-US" smtClean="0"/>
              <a:t>ESPN</a:t>
            </a:r>
          </a:p>
          <a:p>
            <a:r>
              <a:rPr lang="en-US" smtClean="0"/>
              <a:t>Google</a:t>
            </a:r>
          </a:p>
          <a:p>
            <a:r>
              <a:rPr lang="en-US" smtClean="0"/>
              <a:t>Gillette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B899A557-8F79-4832-A619-B8DAAC48607C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3.11 The Advertising Spiral</a:t>
            </a:r>
          </a:p>
        </p:txBody>
      </p:sp>
      <p:pic>
        <p:nvPicPr>
          <p:cNvPr id="4301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301875" y="1752600"/>
            <a:ext cx="4919663" cy="437356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B15E2C3E-8A36-46D5-84D9-6C9D4E5C9DDE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3.14 Expanded Advertising Spiral</a:t>
            </a:r>
          </a:p>
        </p:txBody>
      </p:sp>
      <p:pic>
        <p:nvPicPr>
          <p:cNvPr id="4403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33600" y="1676400"/>
            <a:ext cx="5635625" cy="437356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810DD1CB-C7C8-453F-910A-47580FDCDDEE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Exhibit 3.15 Egg Beaters Expansion </a:t>
            </a:r>
          </a:p>
        </p:txBody>
      </p:sp>
      <p:pic>
        <p:nvPicPr>
          <p:cNvPr id="4506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95400" y="1676400"/>
            <a:ext cx="3397250" cy="4373563"/>
          </a:xfrm>
          <a:noFill/>
        </p:spPr>
      </p:pic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4800600" y="2517775"/>
            <a:ext cx="35591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/>
              <a:t>The “newest pioneering” </a:t>
            </a:r>
          </a:p>
          <a:p>
            <a:pPr eaLnBrk="1" hangingPunct="1"/>
            <a:r>
              <a:rPr lang="en-US" sz="2400"/>
              <a:t>stage focuses on </a:t>
            </a:r>
          </a:p>
          <a:p>
            <a:pPr eaLnBrk="1" hangingPunct="1"/>
            <a:r>
              <a:rPr lang="en-US" sz="2400"/>
              <a:t>getting more people </a:t>
            </a:r>
          </a:p>
          <a:p>
            <a:pPr eaLnBrk="1" hangingPunct="1"/>
            <a:r>
              <a:rPr lang="en-US" sz="2400"/>
              <a:t>to use the product.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679</Words>
  <Application>Microsoft Office PowerPoint</Application>
  <PresentationFormat>On-screen Show (4:3)</PresentationFormat>
  <Paragraphs>175</Paragraphs>
  <Slides>28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 Brand Planning and the Advertising Spiral</vt:lpstr>
      <vt:lpstr>Learning Objectives</vt:lpstr>
      <vt:lpstr>Brand</vt:lpstr>
      <vt:lpstr>Brand Equity</vt:lpstr>
      <vt:lpstr>Young &amp; Rubicam’s Brand Asset Valuator</vt:lpstr>
      <vt:lpstr>Y&amp;R’s Brand Value Structure</vt:lpstr>
      <vt:lpstr>Developing IMC Strategic Plans</vt:lpstr>
      <vt:lpstr>Areas Examined in a  Brand Equity Audit Analysis</vt:lpstr>
      <vt:lpstr>Exhibit 3.3  Basic Elements of a Brand</vt:lpstr>
      <vt:lpstr>Brand Equity Description: Golf GTI</vt:lpstr>
      <vt:lpstr>Strategic Options/ Recommendations</vt:lpstr>
      <vt:lpstr>Creative Brief</vt:lpstr>
      <vt:lpstr>Key Components of a Creative Strategy</vt:lpstr>
      <vt:lpstr>Exhibit 3.4 AFG Planning Cycle</vt:lpstr>
      <vt:lpstr>Exhibit 3.5 Example of  AFG’s Need-Mapping Process</vt:lpstr>
      <vt:lpstr>Typical Steps in the Planning Process</vt:lpstr>
      <vt:lpstr>What Great Brands Do  </vt:lpstr>
      <vt:lpstr>Exhibit 3.6 Primary Stages  of the Life-Cycle Model</vt:lpstr>
      <vt:lpstr>Purpose of the Pioneering Stage</vt:lpstr>
      <vt:lpstr>Egg Beaters: Egg Alternative</vt:lpstr>
      <vt:lpstr>Purell Built a Need for Hand Sanitizer</vt:lpstr>
      <vt:lpstr>Competitive Stage</vt:lpstr>
      <vt:lpstr>Competitive Headlines</vt:lpstr>
      <vt:lpstr>Retentive Stage</vt:lpstr>
      <vt:lpstr>Brands in the Retentive Stage</vt:lpstr>
      <vt:lpstr>Exhibit 3.11 The Advertising Spiral</vt:lpstr>
      <vt:lpstr>Exhibit 3.14 Expanded Advertising Spiral</vt:lpstr>
      <vt:lpstr>Exhibit 3.15 Egg Beaters Expansion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Lane_03</dc:title>
  <dc:creator>Tracy Tuten</dc:creator>
  <cp:lastModifiedBy>Administrator</cp:lastModifiedBy>
  <cp:revision>110</cp:revision>
  <dcterms:created xsi:type="dcterms:W3CDTF">2007-05-17T14:24:02Z</dcterms:created>
  <dcterms:modified xsi:type="dcterms:W3CDTF">2013-12-17T06:44:14Z</dcterms:modified>
</cp:coreProperties>
</file>