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390" r:id="rId2"/>
    <p:sldId id="347" r:id="rId3"/>
    <p:sldId id="348" r:id="rId4"/>
    <p:sldId id="392" r:id="rId5"/>
    <p:sldId id="349" r:id="rId6"/>
    <p:sldId id="350" r:id="rId7"/>
    <p:sldId id="393" r:id="rId8"/>
    <p:sldId id="351" r:id="rId9"/>
    <p:sldId id="353" r:id="rId10"/>
    <p:sldId id="394" r:id="rId11"/>
    <p:sldId id="355" r:id="rId12"/>
    <p:sldId id="356" r:id="rId13"/>
    <p:sldId id="395" r:id="rId14"/>
    <p:sldId id="396" r:id="rId15"/>
    <p:sldId id="357" r:id="rId16"/>
    <p:sldId id="358" r:id="rId17"/>
    <p:sldId id="359" r:id="rId18"/>
    <p:sldId id="398" r:id="rId19"/>
    <p:sldId id="399" r:id="rId20"/>
    <p:sldId id="401" r:id="rId21"/>
    <p:sldId id="360" r:id="rId22"/>
    <p:sldId id="361" r:id="rId23"/>
    <p:sldId id="362" r:id="rId24"/>
    <p:sldId id="364" r:id="rId25"/>
    <p:sldId id="365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15619" autoAdjust="0"/>
    <p:restoredTop sz="94737" autoAdjust="0"/>
  </p:normalViewPr>
  <p:slideViewPr>
    <p:cSldViewPr>
      <p:cViewPr varScale="1">
        <p:scale>
          <a:sx n="67" d="100"/>
          <a:sy n="67" d="100"/>
        </p:scale>
        <p:origin x="-178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838200"/>
            <a:ext cx="8001000" cy="1524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971800"/>
            <a:ext cx="6400800" cy="17526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3921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6248400"/>
            <a:ext cx="11430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409575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57750" y="1524000"/>
            <a:ext cx="4097338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69113" y="228600"/>
            <a:ext cx="2085975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6107113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83343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24000"/>
            <a:ext cx="83454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91172" name="Text Box 4"/>
          <p:cNvSpPr txBox="1">
            <a:spLocks noChangeArrowheads="1"/>
          </p:cNvSpPr>
          <p:nvPr/>
        </p:nvSpPr>
        <p:spPr bwMode="auto">
          <a:xfrm>
            <a:off x="533400" y="64008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000" i="1">
                <a:latin typeface="Times" pitchFamily="1" charset="0"/>
                <a:ea typeface="ＭＳ Ｐゴシック" pitchFamily="1" charset="-128"/>
              </a:rPr>
              <a:t>Customer Service: A Practical Approach, 5e</a:t>
            </a:r>
          </a:p>
          <a:p>
            <a:pPr eaLnBrk="0" hangingPunct="0"/>
            <a:r>
              <a:rPr lang="en-US" sz="1000">
                <a:latin typeface="Times" pitchFamily="1" charset="0"/>
                <a:ea typeface="ＭＳ Ｐゴシック" pitchFamily="1" charset="-128"/>
              </a:rPr>
              <a:t>Elaine K. Harris</a:t>
            </a:r>
          </a:p>
        </p:txBody>
      </p:sp>
      <p:sp>
        <p:nvSpPr>
          <p:cNvPr id="391173" name="Text Box 5"/>
          <p:cNvSpPr txBox="1">
            <a:spLocks noChangeArrowheads="1"/>
          </p:cNvSpPr>
          <p:nvPr/>
        </p:nvSpPr>
        <p:spPr bwMode="auto">
          <a:xfrm>
            <a:off x="5257800" y="6384925"/>
            <a:ext cx="381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hangingPunct="0"/>
            <a:r>
              <a:rPr lang="en-US" sz="1000">
                <a:latin typeface="Times" pitchFamily="1" charset="0"/>
                <a:ea typeface="ＭＳ Ｐゴシック" pitchFamily="1" charset="-128"/>
              </a:rPr>
              <a:t>© 2010 Pearson Higher Education,</a:t>
            </a:r>
            <a:br>
              <a:rPr lang="en-US" sz="1000">
                <a:latin typeface="Times" pitchFamily="1" charset="0"/>
                <a:ea typeface="ＭＳ Ｐゴシック" pitchFamily="1" charset="-128"/>
              </a:rPr>
            </a:br>
            <a:r>
              <a:rPr lang="en-US" sz="1000">
                <a:latin typeface="Times" pitchFamily="1" charset="0"/>
                <a:ea typeface="ＭＳ Ｐゴシック" pitchFamily="1" charset="-128"/>
              </a:rPr>
              <a:t>Upper Saddle River, NJ 07458. • All Rights Reserved.</a:t>
            </a:r>
          </a:p>
        </p:txBody>
      </p:sp>
      <p:sp>
        <p:nvSpPr>
          <p:cNvPr id="391174" name="Rectangle 6"/>
          <p:cNvSpPr>
            <a:spLocks noGrp="1" noChangeArrowheads="1"/>
          </p:cNvSpPr>
          <p:nvPr/>
        </p:nvSpPr>
        <p:spPr bwMode="auto">
          <a:xfrm>
            <a:off x="43434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 eaLnBrk="0" hangingPunct="0"/>
            <a:fld id="{85C6B2FA-DA0C-47E6-B41D-413C282D0B54}" type="slidenum">
              <a:rPr lang="en-US" sz="1400">
                <a:latin typeface="Times" pitchFamily="1" charset="0"/>
                <a:ea typeface="ＭＳ Ｐゴシック" pitchFamily="1" charset="-128"/>
              </a:rPr>
              <a:pPr algn="ctr" eaLnBrk="0" hangingPunct="0"/>
              <a:t>‹#›</a:t>
            </a:fld>
            <a:endParaRPr lang="en-US" sz="1400">
              <a:latin typeface="Times" pitchFamily="1" charset="0"/>
              <a:ea typeface="ＭＳ Ｐゴシック" pitchFamily="1" charset="-128"/>
            </a:endParaRPr>
          </a:p>
        </p:txBody>
      </p:sp>
      <p:pic>
        <p:nvPicPr>
          <p:cNvPr id="391175" name="Picture 7" descr="orangegradientbar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5334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1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1" grpId="0" build="p" autoUpdateAnimBg="0">
        <p:tmplLst>
          <p:tmpl lvl="1">
            <p:tnLst>
              <p:par>
                <p:cTn presetID="2" presetClass="entr" presetSubtype="8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1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1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1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1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1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117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imes" pitchFamily="1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exam_results.wm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binaca.mpg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EVA.MPG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TELENOR%20TALKSHAWK%20ANNIE.wmv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TELENOR%20COMPLETE%20NEW.M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FEVICOL.wmv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GAY%20SOAP%20COMPLETE.MP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adobe%20captivate%20pro\Spring2014\MKT771\LECTURE%2026\TIDE%20INDIA.wmv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3048000"/>
            <a:ext cx="6400800" cy="1752600"/>
          </a:xfr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en-US" sz="3600" dirty="0" smtClean="0"/>
              <a:t>Communications </a:t>
            </a:r>
            <a:r>
              <a:rPr lang="en-US" sz="3600" dirty="0"/>
              <a:t>in Customer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Communication: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process in which information, ideas, and understanding are shared between two (or more) 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Customer intelligence:</a:t>
            </a: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process of gathering information; building a historical database; and developing an understanding of current, potential, and lapsed customers.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xam_result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43000" y="1143000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5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Relationship Marketing: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Cultivating a lasting and mutually beneficial connection with customers.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Sources of Customer Intelligence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Method by which customers choose to conduct business</a:t>
            </a:r>
          </a:p>
          <a:p>
            <a:pPr>
              <a:lnSpc>
                <a:spcPct val="90000"/>
              </a:lnSpc>
            </a:pPr>
            <a:r>
              <a:rPr lang="en-US"/>
              <a:t>Time of day that customers have questions </a:t>
            </a:r>
          </a:p>
          <a:p>
            <a:pPr>
              <a:lnSpc>
                <a:spcPct val="90000"/>
              </a:lnSpc>
            </a:pPr>
            <a:r>
              <a:rPr lang="en-US"/>
              <a:t>Depth of their expected interactions</a:t>
            </a:r>
          </a:p>
          <a:p>
            <a:pPr>
              <a:lnSpc>
                <a:spcPct val="90000"/>
              </a:lnSpc>
            </a:pPr>
            <a:r>
              <a:rPr lang="en-US"/>
              <a:t>Purchasing patterns</a:t>
            </a:r>
          </a:p>
          <a:p>
            <a:pPr>
              <a:lnSpc>
                <a:spcPct val="90000"/>
              </a:lnSpc>
            </a:pPr>
            <a:r>
              <a:rPr lang="en-US"/>
              <a:t>Expectations</a:t>
            </a:r>
          </a:p>
          <a:p>
            <a:pPr>
              <a:lnSpc>
                <a:spcPct val="90000"/>
              </a:lnSpc>
            </a:pPr>
            <a:r>
              <a:rPr lang="en-US"/>
              <a:t>And so 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naca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2192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Methods of Communication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535488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sz="2400" b="1"/>
              <a:t>Listening</a:t>
            </a:r>
            <a:r>
              <a:rPr lang="en-US" sz="2400"/>
              <a:t>: the ability to hear and understand what the speaker is saying.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 b="1"/>
              <a:t>Writing</a:t>
            </a:r>
            <a:r>
              <a:rPr lang="en-US" sz="2400"/>
              <a:t>: Communicating by using the written word so that others can understand the intended message.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 b="1"/>
              <a:t>Talking</a:t>
            </a:r>
            <a:r>
              <a:rPr lang="en-US" sz="2400"/>
              <a:t>: Speaking, using words and terminology that others can comprehend.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 b="1"/>
              <a:t>Reading</a:t>
            </a:r>
            <a:r>
              <a:rPr lang="en-US" sz="2400"/>
              <a:t>: the ability to look at and comprehend the written word.</a:t>
            </a:r>
          </a:p>
          <a:p>
            <a:pPr marL="609600" indent="-609600">
              <a:lnSpc>
                <a:spcPct val="80000"/>
              </a:lnSpc>
            </a:pPr>
            <a:r>
              <a:rPr lang="en-US" sz="2400" b="1"/>
              <a:t>Nonverbal communication</a:t>
            </a:r>
            <a:r>
              <a:rPr lang="en-US" sz="2400"/>
              <a:t>: Tone and inflection of voice, facial expressions, posture, and eye contact.  Nonverbal communication can contradict the message conveyed through another method of communication.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A good listener: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Conveys sincerity</a:t>
            </a:r>
          </a:p>
          <a:p>
            <a:pPr>
              <a:lnSpc>
                <a:spcPct val="80000"/>
              </a:lnSpc>
            </a:pPr>
            <a:r>
              <a:rPr lang="en-US" sz="2800"/>
              <a:t>Does not interject his or her own thoughts</a:t>
            </a:r>
          </a:p>
          <a:p>
            <a:pPr>
              <a:lnSpc>
                <a:spcPct val="80000"/>
              </a:lnSpc>
            </a:pPr>
            <a:r>
              <a:rPr lang="en-US" sz="2800"/>
              <a:t>Nods head</a:t>
            </a:r>
          </a:p>
          <a:p>
            <a:pPr>
              <a:lnSpc>
                <a:spcPct val="80000"/>
              </a:lnSpc>
            </a:pPr>
            <a:r>
              <a:rPr lang="en-US" sz="2800"/>
              <a:t>Does not finish the sentence for the speaker</a:t>
            </a:r>
          </a:p>
          <a:p>
            <a:pPr>
              <a:lnSpc>
                <a:spcPct val="80000"/>
              </a:lnSpc>
            </a:pPr>
            <a:r>
              <a:rPr lang="en-US" sz="2800"/>
              <a:t>Paraphrases what was said</a:t>
            </a:r>
          </a:p>
          <a:p>
            <a:pPr>
              <a:lnSpc>
                <a:spcPct val="80000"/>
              </a:lnSpc>
            </a:pPr>
            <a:r>
              <a:rPr lang="en-US" sz="2800"/>
              <a:t>Leans toward the speaker</a:t>
            </a:r>
          </a:p>
          <a:p>
            <a:pPr>
              <a:lnSpc>
                <a:spcPct val="80000"/>
              </a:lnSpc>
            </a:pPr>
            <a:r>
              <a:rPr lang="en-US" sz="2800"/>
              <a:t>Shares positive </a:t>
            </a:r>
          </a:p>
          <a:p>
            <a:pPr>
              <a:lnSpc>
                <a:spcPct val="80000"/>
              </a:lnSpc>
            </a:pPr>
            <a:r>
              <a:rPr lang="en-US" sz="2800"/>
              <a:t>Comments</a:t>
            </a:r>
          </a:p>
          <a:p>
            <a:pPr>
              <a:lnSpc>
                <a:spcPct val="80000"/>
              </a:lnSpc>
            </a:pPr>
            <a:r>
              <a:rPr lang="en-US" sz="2800"/>
              <a:t>Shows good eye contact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VA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57400" y="1524000"/>
            <a:ext cx="4648200" cy="3803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To improve listening skills: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Focus on the speaker and what he or she is saying.</a:t>
            </a:r>
          </a:p>
          <a:p>
            <a:pPr>
              <a:lnSpc>
                <a:spcPct val="80000"/>
              </a:lnSpc>
            </a:pPr>
            <a:r>
              <a:rPr lang="en-US" sz="2800"/>
              <a:t>Look at the speaker and make eye contact when possible.  If you are listening on the telephone, make notes as you listen.</a:t>
            </a:r>
          </a:p>
          <a:p>
            <a:pPr>
              <a:lnSpc>
                <a:spcPct val="80000"/>
              </a:lnSpc>
            </a:pPr>
            <a:r>
              <a:rPr lang="en-US" sz="2800"/>
              <a:t>Listen with an open mind.</a:t>
            </a:r>
          </a:p>
          <a:p>
            <a:pPr>
              <a:lnSpc>
                <a:spcPct val="80000"/>
              </a:lnSpc>
            </a:pPr>
            <a:r>
              <a:rPr lang="en-US" sz="2800"/>
              <a:t>Rephrase what was said to clarify that you understood the intended message.</a:t>
            </a:r>
          </a:p>
          <a:p>
            <a:pPr>
              <a:lnSpc>
                <a:spcPct val="80000"/>
              </a:lnSpc>
            </a:pPr>
            <a:r>
              <a:rPr lang="en-US" sz="2800"/>
              <a:t>Control your body language. Do not show impatience or disapproval.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Voice Inflection: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variation in the pitch, timing, or loudness of the voice.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ELENOR TALKSHAWK ANNI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9906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LENOR COMPLETE NEW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828800" y="1066800"/>
            <a:ext cx="5943600" cy="4862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Pitch: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highs and lows of the voice.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revealed by your voice and message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Level of job satisfaction</a:t>
            </a:r>
          </a:p>
          <a:p>
            <a:pPr>
              <a:lnSpc>
                <a:spcPct val="80000"/>
              </a:lnSpc>
            </a:pPr>
            <a:r>
              <a:rPr lang="en-US" sz="2400"/>
              <a:t>Attitude</a:t>
            </a:r>
          </a:p>
          <a:p>
            <a:pPr>
              <a:lnSpc>
                <a:spcPct val="80000"/>
              </a:lnSpc>
            </a:pPr>
            <a:r>
              <a:rPr lang="en-US" sz="2400"/>
              <a:t>Gender</a:t>
            </a:r>
          </a:p>
          <a:p>
            <a:pPr>
              <a:lnSpc>
                <a:spcPct val="80000"/>
              </a:lnSpc>
            </a:pPr>
            <a:r>
              <a:rPr lang="en-US" sz="2400"/>
              <a:t>Education</a:t>
            </a:r>
          </a:p>
          <a:p>
            <a:pPr>
              <a:lnSpc>
                <a:spcPct val="80000"/>
              </a:lnSpc>
            </a:pPr>
            <a:r>
              <a:rPr lang="en-US" sz="2400"/>
              <a:t>Knowledge level</a:t>
            </a:r>
          </a:p>
          <a:p>
            <a:pPr>
              <a:lnSpc>
                <a:spcPct val="80000"/>
              </a:lnSpc>
            </a:pPr>
            <a:r>
              <a:rPr lang="en-US" sz="2400"/>
              <a:t>Speed that you work and react</a:t>
            </a:r>
          </a:p>
          <a:p>
            <a:pPr>
              <a:lnSpc>
                <a:spcPct val="80000"/>
              </a:lnSpc>
            </a:pPr>
            <a:r>
              <a:rPr lang="en-US" sz="2400"/>
              <a:t>Confidence</a:t>
            </a:r>
          </a:p>
          <a:p>
            <a:pPr>
              <a:lnSpc>
                <a:spcPct val="80000"/>
              </a:lnSpc>
            </a:pPr>
            <a:r>
              <a:rPr lang="en-US" sz="2400"/>
              <a:t>The part of the country that you are from</a:t>
            </a:r>
          </a:p>
          <a:p>
            <a:pPr>
              <a:lnSpc>
                <a:spcPct val="80000"/>
              </a:lnSpc>
            </a:pPr>
            <a:r>
              <a:rPr lang="en-US" sz="2400"/>
              <a:t>Status</a:t>
            </a:r>
          </a:p>
          <a:p>
            <a:pPr>
              <a:lnSpc>
                <a:spcPct val="80000"/>
              </a:lnSpc>
            </a:pPr>
            <a:r>
              <a:rPr lang="en-US" sz="2400"/>
              <a:t>Energy level</a:t>
            </a:r>
          </a:p>
          <a:p>
            <a:pPr>
              <a:lnSpc>
                <a:spcPct val="80000"/>
              </a:lnSpc>
            </a:pPr>
            <a:r>
              <a:rPr lang="en-US" sz="2400"/>
              <a:t>Mood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Seven Steps to Answering a Call Successfully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Smile!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Answer with an enthusiastic and professional greeting.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Ask questions.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Give answers and assistance as quickly as possible.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Thank the caller.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Conclude the call in a positive manner.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/>
              <a:t>Follow up on the call.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EVICOL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002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Y SOAP COMPLETE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7800" y="1143000"/>
            <a:ext cx="6248400" cy="51123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DE INDI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764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5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Words to Use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24000"/>
            <a:ext cx="4090988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Please</a:t>
            </a:r>
          </a:p>
          <a:p>
            <a:pPr>
              <a:lnSpc>
                <a:spcPct val="90000"/>
              </a:lnSpc>
            </a:pPr>
            <a:r>
              <a:rPr lang="en-US" sz="2400"/>
              <a:t>Yes</a:t>
            </a:r>
          </a:p>
          <a:p>
            <a:pPr>
              <a:lnSpc>
                <a:spcPct val="90000"/>
              </a:lnSpc>
            </a:pPr>
            <a:r>
              <a:rPr lang="en-US" sz="2400"/>
              <a:t>May I</a:t>
            </a:r>
          </a:p>
          <a:p>
            <a:pPr>
              <a:lnSpc>
                <a:spcPct val="90000"/>
              </a:lnSpc>
            </a:pPr>
            <a:r>
              <a:rPr lang="en-US" sz="2400"/>
              <a:t>Consider this</a:t>
            </a:r>
          </a:p>
          <a:p>
            <a:pPr>
              <a:lnSpc>
                <a:spcPct val="90000"/>
              </a:lnSpc>
            </a:pPr>
            <a:r>
              <a:rPr lang="en-US" sz="2400"/>
              <a:t>Do</a:t>
            </a:r>
          </a:p>
          <a:p>
            <a:pPr>
              <a:lnSpc>
                <a:spcPct val="90000"/>
              </a:lnSpc>
            </a:pPr>
            <a:r>
              <a:rPr lang="en-US" sz="2400"/>
              <a:t>Let’s negotiate</a:t>
            </a:r>
          </a:p>
          <a:p>
            <a:pPr>
              <a:lnSpc>
                <a:spcPct val="90000"/>
              </a:lnSpc>
            </a:pPr>
            <a:r>
              <a:rPr lang="en-US" sz="2400"/>
              <a:t>Will</a:t>
            </a:r>
          </a:p>
          <a:p>
            <a:pPr>
              <a:lnSpc>
                <a:spcPct val="90000"/>
              </a:lnSpc>
            </a:pPr>
            <a:r>
              <a:rPr lang="en-US" sz="2400"/>
              <a:t>Thank you</a:t>
            </a:r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64100" y="1524000"/>
            <a:ext cx="4090988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You</a:t>
            </a:r>
          </a:p>
          <a:p>
            <a:pPr>
              <a:lnSpc>
                <a:spcPct val="90000"/>
              </a:lnSpc>
            </a:pPr>
            <a:r>
              <a:rPr lang="en-US" sz="2400"/>
              <a:t>Us</a:t>
            </a:r>
          </a:p>
          <a:p>
            <a:pPr>
              <a:lnSpc>
                <a:spcPct val="90000"/>
              </a:lnSpc>
            </a:pPr>
            <a:r>
              <a:rPr lang="en-US" sz="2400"/>
              <a:t>Appreciate</a:t>
            </a:r>
          </a:p>
          <a:p>
            <a:pPr>
              <a:lnSpc>
                <a:spcPct val="90000"/>
              </a:lnSpc>
            </a:pPr>
            <a:r>
              <a:rPr lang="en-US" sz="2400"/>
              <a:t>Can</a:t>
            </a:r>
          </a:p>
          <a:p>
            <a:pPr>
              <a:lnSpc>
                <a:spcPct val="90000"/>
              </a:lnSpc>
            </a:pPr>
            <a:r>
              <a:rPr lang="en-US" sz="2400"/>
              <a:t>Use the customer’s name</a:t>
            </a:r>
          </a:p>
          <a:p>
            <a:pPr>
              <a:lnSpc>
                <a:spcPct val="90000"/>
              </a:lnSpc>
            </a:pPr>
            <a:r>
              <a:rPr lang="en-US" sz="2400"/>
              <a:t>Would you like</a:t>
            </a:r>
          </a:p>
          <a:p>
            <a:pPr>
              <a:lnSpc>
                <a:spcPct val="90000"/>
              </a:lnSpc>
            </a:pPr>
            <a:r>
              <a:rPr lang="en-US" sz="2400"/>
              <a:t>Opportunity</a:t>
            </a:r>
          </a:p>
          <a:p>
            <a:pPr>
              <a:lnSpc>
                <a:spcPct val="90000"/>
              </a:lnSpc>
            </a:pPr>
            <a:r>
              <a:rPr lang="en-US" sz="2400"/>
              <a:t>Challenge</a:t>
            </a:r>
          </a:p>
          <a:p>
            <a:pPr>
              <a:lnSpc>
                <a:spcPct val="90000"/>
              </a:lnSpc>
            </a:pPr>
            <a:r>
              <a:rPr lang="en-US" sz="2400"/>
              <a:t>Regret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Words to Avoid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524000"/>
            <a:ext cx="4090988" cy="4800600"/>
          </a:xfrm>
        </p:spPr>
        <p:txBody>
          <a:bodyPr/>
          <a:lstStyle/>
          <a:p>
            <a:r>
              <a:rPr lang="en-US" sz="2400"/>
              <a:t>Can’t</a:t>
            </a:r>
          </a:p>
          <a:p>
            <a:r>
              <a:rPr lang="en-US" sz="2400"/>
              <a:t>Never</a:t>
            </a:r>
          </a:p>
          <a:p>
            <a:r>
              <a:rPr lang="en-US" sz="2400"/>
              <a:t>Don’t</a:t>
            </a:r>
          </a:p>
          <a:p>
            <a:r>
              <a:rPr lang="en-US" sz="2400"/>
              <a:t>You have to</a:t>
            </a:r>
          </a:p>
          <a:p>
            <a:r>
              <a:rPr lang="en-US" sz="2400"/>
              <a:t>Don’t tell me no</a:t>
            </a:r>
          </a:p>
          <a:p>
            <a:r>
              <a:rPr lang="en-US" sz="2400"/>
              <a:t>Won’t</a:t>
            </a:r>
          </a:p>
          <a:p>
            <a:r>
              <a:rPr lang="en-US" sz="2400"/>
              <a:t>Not our policy</a:t>
            </a:r>
          </a:p>
          <a:p>
            <a:r>
              <a:rPr lang="en-US" sz="2400"/>
              <a:t>Not my job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64100" y="1524000"/>
            <a:ext cx="4090988" cy="4800600"/>
          </a:xfrm>
        </p:spPr>
        <p:txBody>
          <a:bodyPr/>
          <a:lstStyle/>
          <a:p>
            <a:r>
              <a:rPr lang="en-US" sz="2400"/>
              <a:t>Profanity</a:t>
            </a:r>
          </a:p>
          <a:p>
            <a:r>
              <a:rPr lang="en-US" sz="2400"/>
              <a:t>Vulgarity</a:t>
            </a:r>
          </a:p>
          <a:p>
            <a:r>
              <a:rPr lang="en-US" sz="2400"/>
              <a:t>Love slang (honey, etc.)</a:t>
            </a:r>
          </a:p>
          <a:p>
            <a:r>
              <a:rPr lang="en-US" sz="2400"/>
              <a:t>We’ll try</a:t>
            </a:r>
          </a:p>
          <a:p>
            <a:r>
              <a:rPr lang="en-US" sz="2400"/>
              <a:t>Haven’t had time</a:t>
            </a:r>
          </a:p>
          <a:p>
            <a:r>
              <a:rPr lang="en-US" sz="2400"/>
              <a:t>I do</a:t>
            </a:r>
          </a:p>
          <a:p>
            <a:r>
              <a:rPr lang="en-US" sz="2400"/>
              <a:t>I know</a:t>
            </a:r>
          </a:p>
          <a:p>
            <a:r>
              <a:rPr lang="en-US" sz="2400"/>
              <a:t>Hang on for a second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Power Phrases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</a:pPr>
            <a:r>
              <a:rPr lang="en-US" sz="2400"/>
              <a:t>Due to your specialized knowledge.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What a unique suggestion!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I’d like your considered opinion.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Please.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You are absolutely right!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If I could borrow just a moment of your time.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May I?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As you, of course, know.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I’d like your advice.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/>
              <a:t>I would appreciate it if.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Eye Contact: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Allowing our eyes to make visual contact with someone else’s eyes.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leaving a message on voice mail: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47838"/>
            <a:ext cx="8345488" cy="45767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Speaking clearly and slowly, identify yourself, your company, the day and date, and the time.</a:t>
            </a:r>
          </a:p>
          <a:p>
            <a:pPr>
              <a:lnSpc>
                <a:spcPct val="80000"/>
              </a:lnSpc>
            </a:pPr>
            <a:r>
              <a:rPr lang="en-US" sz="2800"/>
              <a:t>State the reason for your call.</a:t>
            </a:r>
          </a:p>
          <a:p>
            <a:pPr>
              <a:lnSpc>
                <a:spcPct val="80000"/>
              </a:lnSpc>
            </a:pPr>
            <a:r>
              <a:rPr lang="en-US" sz="2800"/>
              <a:t>Suggest to the customer what the next step should be.  Does he or she to call you back or wait for more information?</a:t>
            </a:r>
          </a:p>
          <a:p>
            <a:pPr>
              <a:lnSpc>
                <a:spcPct val="80000"/>
              </a:lnSpc>
            </a:pPr>
            <a:r>
              <a:rPr lang="en-US" sz="2800"/>
              <a:t>Leave your name and the phone number where you can be reached.  </a:t>
            </a:r>
          </a:p>
          <a:p>
            <a:pPr>
              <a:lnSpc>
                <a:spcPct val="80000"/>
              </a:lnSpc>
            </a:pPr>
            <a:r>
              <a:rPr lang="en-US" sz="2800"/>
              <a:t>Close with a positive farewell.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ange_template">
  <a:themeElements>
    <a:clrScheme name="orange_template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range_templat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orange_templat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_templat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_templat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_templat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ange_templat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_templat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ange_templat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orange_10-08</Template>
  <TotalTime>895</TotalTime>
  <Words>634</Words>
  <Application>Microsoft PowerPoint</Application>
  <PresentationFormat>On-screen Show (4:3)</PresentationFormat>
  <Paragraphs>114</Paragraphs>
  <Slides>25</Slides>
  <Notes>0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orange_template</vt:lpstr>
      <vt:lpstr>Slide 1</vt:lpstr>
      <vt:lpstr>Communication:</vt:lpstr>
      <vt:lpstr>Customer intelligence:</vt:lpstr>
      <vt:lpstr>Slide 4</vt:lpstr>
      <vt:lpstr>Relationship Marketing:</vt:lpstr>
      <vt:lpstr>Sources of Customer Intelligence</vt:lpstr>
      <vt:lpstr>Slide 7</vt:lpstr>
      <vt:lpstr>Methods of Communication</vt:lpstr>
      <vt:lpstr>A good listener:</vt:lpstr>
      <vt:lpstr>Slide 10</vt:lpstr>
      <vt:lpstr>To improve listening skills:</vt:lpstr>
      <vt:lpstr>Voice Inflection:</vt:lpstr>
      <vt:lpstr>Slide 13</vt:lpstr>
      <vt:lpstr>Slide 14</vt:lpstr>
      <vt:lpstr>Pitch:</vt:lpstr>
      <vt:lpstr>Characteristics revealed by your voice and message</vt:lpstr>
      <vt:lpstr>Seven Steps to Answering a Call Successfully</vt:lpstr>
      <vt:lpstr>Slide 18</vt:lpstr>
      <vt:lpstr>Slide 19</vt:lpstr>
      <vt:lpstr>Slide 20</vt:lpstr>
      <vt:lpstr>Words to Use</vt:lpstr>
      <vt:lpstr>Words to Avoid</vt:lpstr>
      <vt:lpstr>Power Phrases</vt:lpstr>
      <vt:lpstr>Eye Contact:</vt:lpstr>
      <vt:lpstr>When leaving a message on voice mail:</vt:lpstr>
    </vt:vector>
  </TitlesOfParts>
  <Company>Harris Industries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Service</dc:title>
  <dc:creator>Elaine Harris</dc:creator>
  <cp:lastModifiedBy>vcomsats</cp:lastModifiedBy>
  <cp:revision>37</cp:revision>
  <dcterms:created xsi:type="dcterms:W3CDTF">2006-07-13T02:00:11Z</dcterms:created>
  <dcterms:modified xsi:type="dcterms:W3CDTF">2013-11-19T07:47:15Z</dcterms:modified>
</cp:coreProperties>
</file>