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15" r:id="rId2"/>
    <p:sldId id="260" r:id="rId3"/>
    <p:sldId id="335" r:id="rId4"/>
    <p:sldId id="297" r:id="rId5"/>
    <p:sldId id="261" r:id="rId6"/>
    <p:sldId id="262" r:id="rId7"/>
    <p:sldId id="298" r:id="rId8"/>
    <p:sldId id="263" r:id="rId9"/>
    <p:sldId id="330" r:id="rId10"/>
    <p:sldId id="299" r:id="rId11"/>
    <p:sldId id="301" r:id="rId12"/>
    <p:sldId id="300" r:id="rId13"/>
    <p:sldId id="334" r:id="rId14"/>
    <p:sldId id="265" r:id="rId15"/>
    <p:sldId id="336" r:id="rId16"/>
    <p:sldId id="302" r:id="rId17"/>
    <p:sldId id="303" r:id="rId18"/>
    <p:sldId id="304" r:id="rId19"/>
    <p:sldId id="310" r:id="rId20"/>
    <p:sldId id="311" r:id="rId21"/>
    <p:sldId id="312" r:id="rId22"/>
    <p:sldId id="313" r:id="rId23"/>
    <p:sldId id="314" r:id="rId24"/>
    <p:sldId id="284" r:id="rId25"/>
    <p:sldId id="270" r:id="rId26"/>
    <p:sldId id="271" r:id="rId27"/>
    <p:sldId id="272" r:id="rId28"/>
    <p:sldId id="316" r:id="rId29"/>
    <p:sldId id="318" r:id="rId30"/>
    <p:sldId id="317" r:id="rId31"/>
    <p:sldId id="322" r:id="rId32"/>
    <p:sldId id="320" r:id="rId33"/>
    <p:sldId id="331" r:id="rId34"/>
    <p:sldId id="323" r:id="rId35"/>
    <p:sldId id="324" r:id="rId36"/>
    <p:sldId id="332" r:id="rId37"/>
    <p:sldId id="327" r:id="rId38"/>
    <p:sldId id="325" r:id="rId39"/>
    <p:sldId id="326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2B00"/>
    <a:srgbClr val="00496E"/>
    <a:srgbClr val="000066"/>
    <a:srgbClr val="FFFFCC"/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1848" autoAdjust="0"/>
    <p:restoredTop sz="94660"/>
  </p:normalViewPr>
  <p:slideViewPr>
    <p:cSldViewPr>
      <p:cViewPr varScale="1">
        <p:scale>
          <a:sx n="67" d="100"/>
          <a:sy n="67" d="100"/>
        </p:scale>
        <p:origin x="-149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1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2FC66FE-43CD-4EE2-A65E-12715C35C1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41195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92003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124042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160485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350816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04678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920930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394620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677064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643820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28055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316736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420844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042932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781142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6858000" y="6553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/>
            <a:r>
              <a:rPr lang="en-US" sz="1000">
                <a:solidFill>
                  <a:schemeClr val="bg1"/>
                </a:solidFill>
              </a:rPr>
              <a:t> </a:t>
            </a:r>
            <a:r>
              <a:rPr lang="en-US" sz="1200" b="1">
                <a:solidFill>
                  <a:srgbClr val="00496E"/>
                </a:solidFill>
              </a:rPr>
              <a:t>3 - </a:t>
            </a:r>
            <a:fld id="{717D454D-578B-429D-B137-86E0A32A4A09}" type="slidenum">
              <a:rPr lang="en-US" sz="1200" b="1">
                <a:solidFill>
                  <a:srgbClr val="00496E"/>
                </a:solidFill>
              </a:rPr>
              <a:pPr algn="r"/>
              <a:t>‹#›</a:t>
            </a:fld>
            <a:endParaRPr lang="en-US" sz="1200" b="1">
              <a:solidFill>
                <a:srgbClr val="00496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E42B00"/>
        </a:buClr>
        <a:buChar char="•"/>
        <a:defRPr sz="3200" b="1">
          <a:solidFill>
            <a:srgbClr val="00496E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E42B00"/>
        </a:buClr>
        <a:buChar char="–"/>
        <a:defRPr sz="2800">
          <a:solidFill>
            <a:srgbClr val="00496E"/>
          </a:solidFill>
          <a:latin typeface="+mj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•"/>
        <a:defRPr sz="2400" b="1">
          <a:solidFill>
            <a:srgbClr val="00496E"/>
          </a:solidFill>
          <a:latin typeface="+mj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–"/>
        <a:defRPr sz="2000">
          <a:solidFill>
            <a:srgbClr val="00496E"/>
          </a:solidFill>
          <a:latin typeface="+mj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»"/>
        <a:defRPr sz="2000" b="1">
          <a:solidFill>
            <a:srgbClr val="00496E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»"/>
        <a:defRPr sz="2000" b="1">
          <a:solidFill>
            <a:srgbClr val="00496E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»"/>
        <a:defRPr sz="2000" b="1">
          <a:solidFill>
            <a:srgbClr val="00496E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»"/>
        <a:defRPr sz="2000" b="1">
          <a:solidFill>
            <a:srgbClr val="00496E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»"/>
        <a:defRPr sz="2000" b="1">
          <a:solidFill>
            <a:srgbClr val="00496E"/>
          </a:solidFill>
          <a:latin typeface="+mj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plankroadbrewery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oneworld.com/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verse.com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creatingkeepsake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ssil.com/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1066800"/>
          </a:xfrm>
        </p:spPr>
        <p:txBody>
          <a:bodyPr/>
          <a:lstStyle/>
          <a:p>
            <a:r>
              <a:rPr lang="en-US" b="0" i="1" dirty="0" smtClean="0"/>
              <a:t>Learning </a:t>
            </a:r>
            <a:r>
              <a:rPr lang="en-US" b="0" i="1" dirty="0"/>
              <a:t>and Memory</a:t>
            </a:r>
          </a:p>
        </p:txBody>
      </p:sp>
      <p:sp>
        <p:nvSpPr>
          <p:cNvPr id="114693" name="Rectangle 1029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  <p:sp>
        <p:nvSpPr>
          <p:cNvPr id="114694" name="Rectangle 1030"/>
          <p:cNvSpPr>
            <a:spLocks noChangeArrowheads="1"/>
          </p:cNvSpPr>
          <p:nvPr/>
        </p:nvSpPr>
        <p:spPr bwMode="auto">
          <a:xfrm>
            <a:off x="0" y="0"/>
            <a:ext cx="381000" cy="6934200"/>
          </a:xfrm>
          <a:prstGeom prst="rect">
            <a:avLst/>
          </a:prstGeom>
          <a:solidFill>
            <a:srgbClr val="00496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Learning Process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i="1"/>
              <a:t>Learning:</a:t>
            </a:r>
          </a:p>
          <a:p>
            <a:pPr lvl="1">
              <a:lnSpc>
                <a:spcPct val="90000"/>
              </a:lnSpc>
            </a:pPr>
            <a:r>
              <a:rPr lang="en-US"/>
              <a:t>A relatively permanent change in behavior caused by experience</a:t>
            </a:r>
          </a:p>
          <a:p>
            <a:pPr>
              <a:lnSpc>
                <a:spcPct val="90000"/>
              </a:lnSpc>
            </a:pPr>
            <a:r>
              <a:rPr lang="en-US" i="1"/>
              <a:t>Incidental Learning:</a:t>
            </a:r>
          </a:p>
          <a:p>
            <a:pPr lvl="1">
              <a:lnSpc>
                <a:spcPct val="90000"/>
              </a:lnSpc>
            </a:pPr>
            <a:r>
              <a:rPr lang="en-US"/>
              <a:t>Casual, unintentional acquisition of knowledge</a:t>
            </a:r>
          </a:p>
          <a:p>
            <a:pPr>
              <a:lnSpc>
                <a:spcPct val="90000"/>
              </a:lnSpc>
            </a:pPr>
            <a:r>
              <a:rPr lang="en-US"/>
              <a:t>Learning is an Ongoing Process:</a:t>
            </a:r>
          </a:p>
          <a:p>
            <a:pPr lvl="1">
              <a:lnSpc>
                <a:spcPct val="90000"/>
              </a:lnSpc>
            </a:pPr>
            <a:r>
              <a:rPr lang="en-US"/>
              <a:t>Constantly being revised</a:t>
            </a:r>
          </a:p>
          <a:p>
            <a:pPr lvl="1">
              <a:lnSpc>
                <a:spcPct val="90000"/>
              </a:lnSpc>
            </a:pPr>
            <a:r>
              <a:rPr lang="en-US"/>
              <a:t>Can be either simple association (logo recognition) or complex cognitive activity (writing an essay)</a:t>
            </a:r>
            <a:r>
              <a:rPr lang="en-US">
                <a:solidFill>
                  <a:srgbClr val="800000"/>
                </a:solidFill>
              </a:rPr>
              <a:t> </a:t>
            </a: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457200" y="1371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US"/>
              <a:t>Learning is a Process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46238"/>
            <a:ext cx="4038600" cy="4525962"/>
          </a:xfrm>
        </p:spPr>
        <p:txBody>
          <a:bodyPr/>
          <a:lstStyle/>
          <a:p>
            <a:r>
              <a:rPr lang="en-US" sz="2800" b="0"/>
              <a:t>Our tastes are formed as a result of a learning process, sometimes with painful results.</a:t>
            </a:r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46439" name="Picture 7" descr="C:\MyData\Melissa\Solomon CB 6e\Jpegs\Chapter 03\EX.03.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447800"/>
            <a:ext cx="3614738" cy="50673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Behavioral Learning Theories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Assume that learning takes place as the result of responses to external events.</a:t>
            </a:r>
            <a:endParaRPr lang="en-US" sz="2800">
              <a:solidFill>
                <a:srgbClr val="80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/>
              <a:t>View is represented by two major approaches to learning: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1) Classical Conditioning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2) Instrumental Conditioning</a:t>
            </a:r>
          </a:p>
          <a:p>
            <a:pPr>
              <a:lnSpc>
                <a:spcPct val="90000"/>
              </a:lnSpc>
            </a:pPr>
            <a:r>
              <a:rPr lang="en-US" sz="2800"/>
              <a:t>People’s experiences shaped by feedback they receive as they go through life</a:t>
            </a:r>
          </a:p>
          <a:p>
            <a:pPr>
              <a:lnSpc>
                <a:spcPct val="90000"/>
              </a:lnSpc>
            </a:pPr>
            <a:r>
              <a:rPr lang="en-US" sz="2800"/>
              <a:t>Actions result in rewards and punishments, which influences future responses to similar situations.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The Consumer as a “Black Box”</a:t>
            </a:r>
            <a:br>
              <a:rPr lang="en-US" sz="3200"/>
            </a:br>
            <a:r>
              <a:rPr lang="en-US" sz="3200"/>
              <a:t>A Behaviorist Perspective on Learning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3352800" y="64008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496E"/>
                </a:solidFill>
              </a:rPr>
              <a:t>Figure 3.1</a:t>
            </a:r>
          </a:p>
        </p:txBody>
      </p:sp>
      <p:pic>
        <p:nvPicPr>
          <p:cNvPr id="11278" name="Picture 14" descr="C:\MyData\Melissa\Solomon CB 6e\Jpegs\Chapter 03\FG.03.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5000"/>
            <a:ext cx="8915400" cy="365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Classical Conditioning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Ivan Pavlov’s Dogs</a:t>
            </a:r>
          </a:p>
          <a:p>
            <a:pPr lvl="1"/>
            <a:r>
              <a:rPr lang="en-US" i="1"/>
              <a:t>Unconditioned stimulus (UCS)</a:t>
            </a:r>
            <a:r>
              <a:rPr lang="en-US"/>
              <a:t> – Naturally capable of causing a response.</a:t>
            </a:r>
          </a:p>
          <a:p>
            <a:pPr lvl="1"/>
            <a:r>
              <a:rPr lang="en-US" i="1"/>
              <a:t>Conditioned stimulus (CS)</a:t>
            </a:r>
            <a:r>
              <a:rPr lang="en-US"/>
              <a:t> – Does not initially cause a response</a:t>
            </a:r>
          </a:p>
          <a:p>
            <a:pPr lvl="1"/>
            <a:r>
              <a:rPr lang="en-US" i="1"/>
              <a:t>Conditioned response (CR)</a:t>
            </a:r>
            <a:r>
              <a:rPr lang="en-US"/>
              <a:t> – Response generated by repeated paired exposures to UCS and CS.  Eventually, through learned association and </a:t>
            </a:r>
            <a:r>
              <a:rPr lang="en-US" b="1"/>
              <a:t>repetition</a:t>
            </a:r>
            <a:r>
              <a:rPr lang="en-US"/>
              <a:t>, the CS will cause the CR.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US" sz="3600"/>
              <a:t>Classical Conditioning in Advertising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48200" y="1646238"/>
            <a:ext cx="4038600" cy="4525962"/>
          </a:xfrm>
        </p:spPr>
        <p:txBody>
          <a:bodyPr/>
          <a:lstStyle/>
          <a:p>
            <a:r>
              <a:rPr lang="en-US" sz="2800" b="0"/>
              <a:t>This American Airlines ad points to classical conditioning as an explanation for why their AAdvantage Marketing Programs will work.</a:t>
            </a:r>
          </a:p>
          <a:p>
            <a:r>
              <a:rPr lang="en-US" sz="2800" b="0"/>
              <a:t>Can you identify the UCS, CS, and the CR in this example?</a:t>
            </a:r>
          </a:p>
        </p:txBody>
      </p:sp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97287" name="Picture 7" descr="C:\MyData\Melissa\Solomon CB 6e\Jpegs\Chapter 03\EX.03.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3894138" cy="50673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Classical Conditioning (cont.)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i="1"/>
              <a:t>Stimulus generalization:</a:t>
            </a:r>
          </a:p>
          <a:p>
            <a:pPr lvl="1"/>
            <a:r>
              <a:rPr lang="en-US"/>
              <a:t>Tendency of a stimulus similar to a CS to evoke similar, conditioned responses</a:t>
            </a:r>
          </a:p>
          <a:p>
            <a:pPr lvl="2"/>
            <a:r>
              <a:rPr lang="en-US" i="1"/>
              <a:t>Masked branding:</a:t>
            </a:r>
            <a:r>
              <a:rPr lang="en-US"/>
              <a:t> Deliberately hiding a product’s true origin</a:t>
            </a:r>
          </a:p>
          <a:p>
            <a:r>
              <a:rPr lang="en-US" i="1"/>
              <a:t>Stimulus discrimination:</a:t>
            </a:r>
          </a:p>
          <a:p>
            <a:pPr lvl="1"/>
            <a:r>
              <a:rPr lang="en-US"/>
              <a:t>Occurs when a UCS does not follow a stimulus similar to a CS.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4000"/>
              <a:t>Masked Branding</a:t>
            </a:r>
          </a:p>
        </p:txBody>
      </p:sp>
      <p:sp>
        <p:nvSpPr>
          <p:cNvPr id="133123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33125" name="Picture 5" descr="1 WWW ICO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5727700"/>
            <a:ext cx="952500" cy="8255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7" name="Picture 7" descr="SP32-20030807-12100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524000" y="1150938"/>
            <a:ext cx="6248400" cy="5548312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Marketing Applications of</a:t>
            </a:r>
            <a:br>
              <a:rPr lang="en-US" sz="3200"/>
            </a:br>
            <a:r>
              <a:rPr lang="en-US" sz="3200"/>
              <a:t> Behavior Learning Principles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Brand Equity: </a:t>
            </a:r>
          </a:p>
          <a:p>
            <a:pPr lvl="1"/>
            <a:r>
              <a:rPr lang="en-US"/>
              <a:t>A brand has strong positive associations in a consumer’s memory and commands loyalty.</a:t>
            </a:r>
          </a:p>
          <a:p>
            <a:r>
              <a:rPr lang="en-US"/>
              <a:t>Applications of Repetition</a:t>
            </a:r>
          </a:p>
          <a:p>
            <a:r>
              <a:rPr lang="en-US"/>
              <a:t>Applications of Conditioned Product Associations:</a:t>
            </a:r>
          </a:p>
          <a:p>
            <a:pPr lvl="1"/>
            <a:r>
              <a:rPr lang="en-US"/>
              <a:t>Semantic associations</a:t>
            </a:r>
          </a:p>
          <a:p>
            <a:pPr lvl="1"/>
            <a:r>
              <a:rPr lang="en-US"/>
              <a:t>Phonemes</a:t>
            </a:r>
          </a:p>
          <a:p>
            <a:pPr lvl="1"/>
            <a:endParaRPr lang="en-US"/>
          </a:p>
        </p:txBody>
      </p:sp>
      <p:sp>
        <p:nvSpPr>
          <p:cNvPr id="98308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944562"/>
          </a:xfrm>
        </p:spPr>
        <p:txBody>
          <a:bodyPr/>
          <a:lstStyle/>
          <a:p>
            <a:r>
              <a:rPr lang="en-US"/>
              <a:t>Loyalty to Brands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46238"/>
            <a:ext cx="4038600" cy="4525962"/>
          </a:xfrm>
        </p:spPr>
        <p:txBody>
          <a:bodyPr/>
          <a:lstStyle/>
          <a:p>
            <a:r>
              <a:rPr lang="en-US" sz="2800" b="0"/>
              <a:t>Rewarding consumers with frequent flyer miles is an effective way to reinforce them and build brand loyalty.</a:t>
            </a:r>
          </a:p>
        </p:txBody>
      </p:sp>
      <p:sp>
        <p:nvSpPr>
          <p:cNvPr id="100356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00358" name="Picture 6" descr="1 WWW ICON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81000" y="5651500"/>
            <a:ext cx="952500" cy="825500"/>
          </a:xfrm>
          <a:ln/>
          <a:effectLst>
            <a:outerShdw dist="107763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61" name="Picture 9" descr="C:\MyData\Melissa\Solomon CB 6e\Jpegs\Chapter 03\EX.03.0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47800"/>
            <a:ext cx="3884613" cy="50673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/>
          <a:lstStyle/>
          <a:p>
            <a:r>
              <a:rPr lang="en-US" sz="3200"/>
              <a:t>Marketing Applications of</a:t>
            </a:r>
            <a:br>
              <a:rPr lang="en-US" sz="3200"/>
            </a:br>
            <a:r>
              <a:rPr lang="en-US" sz="3200"/>
              <a:t> Behavior Learning Principles (cont.)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22438"/>
            <a:ext cx="85344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Applications of Stimulus Generalization: </a:t>
            </a:r>
          </a:p>
          <a:p>
            <a:pPr lvl="1">
              <a:lnSpc>
                <a:spcPct val="90000"/>
              </a:lnSpc>
            </a:pPr>
            <a:r>
              <a:rPr lang="en-US"/>
              <a:t>Family branding</a:t>
            </a:r>
          </a:p>
          <a:p>
            <a:pPr lvl="1">
              <a:lnSpc>
                <a:spcPct val="90000"/>
              </a:lnSpc>
            </a:pPr>
            <a:r>
              <a:rPr lang="en-US"/>
              <a:t>Product line extensions</a:t>
            </a:r>
          </a:p>
          <a:p>
            <a:pPr lvl="1">
              <a:lnSpc>
                <a:spcPct val="90000"/>
              </a:lnSpc>
            </a:pPr>
            <a:r>
              <a:rPr lang="en-US"/>
              <a:t>Licensing</a:t>
            </a:r>
          </a:p>
          <a:p>
            <a:pPr lvl="1">
              <a:lnSpc>
                <a:spcPct val="90000"/>
              </a:lnSpc>
            </a:pPr>
            <a:r>
              <a:rPr lang="en-US"/>
              <a:t>Look-alike packaging</a:t>
            </a:r>
          </a:p>
          <a:p>
            <a:pPr>
              <a:lnSpc>
                <a:spcPct val="90000"/>
              </a:lnSpc>
            </a:pPr>
            <a:r>
              <a:rPr lang="en-US"/>
              <a:t>Applications of Stimulus Discrimination:</a:t>
            </a:r>
          </a:p>
          <a:p>
            <a:pPr lvl="1">
              <a:lnSpc>
                <a:spcPct val="90000"/>
              </a:lnSpc>
            </a:pPr>
            <a:r>
              <a:rPr lang="en-US"/>
              <a:t>Consumers learn to differentiate a brand from its competitors</a:t>
            </a:r>
          </a:p>
          <a:p>
            <a:pPr lvl="1">
              <a:lnSpc>
                <a:spcPct val="90000"/>
              </a:lnSpc>
            </a:pPr>
            <a:r>
              <a:rPr lang="en-US"/>
              <a:t>Unique attributes of the brand</a:t>
            </a:r>
          </a:p>
          <a:p>
            <a:pPr lvl="1">
              <a:lnSpc>
                <a:spcPct val="90000"/>
              </a:lnSpc>
            </a:pPr>
            <a:endParaRPr lang="en-US">
              <a:solidFill>
                <a:srgbClr val="800000"/>
              </a:solidFill>
            </a:endParaRPr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4000"/>
              <a:t>Beware of Knockoffs</a:t>
            </a:r>
          </a:p>
        </p:txBody>
      </p:sp>
      <p:sp>
        <p:nvSpPr>
          <p:cNvPr id="143363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43364" name="Picture 4" descr="SP32-20030807-13594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914400" y="1185863"/>
            <a:ext cx="7391400" cy="5327650"/>
          </a:xfrm>
        </p:spPr>
      </p:pic>
      <p:pic>
        <p:nvPicPr>
          <p:cNvPr id="143365" name="Picture 5" descr="1 WWW ICO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5638800"/>
            <a:ext cx="952500" cy="8255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66" name="Picture 6" descr="ChuckTaylor Classic Conver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876800"/>
            <a:ext cx="1905000" cy="1311275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610600" cy="1020762"/>
          </a:xfrm>
        </p:spPr>
        <p:txBody>
          <a:bodyPr/>
          <a:lstStyle/>
          <a:p>
            <a:r>
              <a:rPr lang="en-US" sz="4000"/>
              <a:t>Instrumental Conditioning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34400" cy="4800600"/>
          </a:xfrm>
        </p:spPr>
        <p:txBody>
          <a:bodyPr/>
          <a:lstStyle/>
          <a:p>
            <a:r>
              <a:rPr lang="en-US"/>
              <a:t>Occurs as the individual learns to perform behaviors that produce positive outcomes and avoid behaviors that yield negative outcomes</a:t>
            </a:r>
          </a:p>
          <a:p>
            <a:r>
              <a:rPr lang="en-US"/>
              <a:t>A.K.A. “</a:t>
            </a:r>
            <a:r>
              <a:rPr lang="en-US" i="1"/>
              <a:t>Operant Conditioning</a:t>
            </a:r>
            <a:r>
              <a:rPr lang="en-US"/>
              <a:t>”</a:t>
            </a:r>
          </a:p>
          <a:p>
            <a:r>
              <a:rPr lang="en-US"/>
              <a:t>Occurs one of three ways:</a:t>
            </a:r>
          </a:p>
          <a:p>
            <a:pPr lvl="1"/>
            <a:r>
              <a:rPr lang="en-US"/>
              <a:t>Positive reinforcement</a:t>
            </a:r>
          </a:p>
          <a:p>
            <a:pPr lvl="1"/>
            <a:r>
              <a:rPr lang="en-US"/>
              <a:t>Negative reinforcement</a:t>
            </a:r>
          </a:p>
          <a:p>
            <a:pPr lvl="1"/>
            <a:r>
              <a:rPr lang="en-US"/>
              <a:t>Punishment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Positive Reinforcement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4267200"/>
            <a:ext cx="8229600" cy="18589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2800" b="0"/>
              <a:t>The power of positive reinforcement.</a:t>
            </a:r>
          </a:p>
        </p:txBody>
      </p:sp>
      <p:sp>
        <p:nvSpPr>
          <p:cNvPr id="147460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47463" name="Picture 7" descr="C:\MyData\Melissa\Solomon CB 6e\Jpegs\Chapter 03\EX.03.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6400"/>
            <a:ext cx="762000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610600" cy="1020762"/>
          </a:xfrm>
        </p:spPr>
        <p:txBody>
          <a:bodyPr/>
          <a:lstStyle/>
          <a:p>
            <a:r>
              <a:rPr lang="en-US" sz="3600"/>
              <a:t>Instrumental Conditioning (cont.)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i="1"/>
              <a:t>Extinction:</a:t>
            </a:r>
            <a:r>
              <a:rPr lang="en-US"/>
              <a:t>  </a:t>
            </a:r>
            <a:r>
              <a:rPr lang="en-US" b="0">
                <a:latin typeface="Times New Roman" charset="0"/>
              </a:rPr>
              <a:t>When a positive outcome is no longer received, the learned stimulus-response connection will not be maintained.</a:t>
            </a:r>
          </a:p>
          <a:p>
            <a:r>
              <a:rPr lang="en-US"/>
              <a:t>Reinforcement Schedules:</a:t>
            </a:r>
          </a:p>
          <a:p>
            <a:pPr lvl="1"/>
            <a:r>
              <a:rPr lang="en-US"/>
              <a:t>Fixed-interval reinforcement</a:t>
            </a:r>
          </a:p>
          <a:p>
            <a:pPr lvl="1"/>
            <a:r>
              <a:rPr lang="en-US"/>
              <a:t>Variable-interval reinforcement</a:t>
            </a:r>
          </a:p>
          <a:p>
            <a:pPr lvl="1"/>
            <a:r>
              <a:rPr lang="en-US"/>
              <a:t>Fixed-ratio reinforcement</a:t>
            </a:r>
          </a:p>
          <a:p>
            <a:pPr lvl="1"/>
            <a:r>
              <a:rPr lang="en-US"/>
              <a:t>Variable-ratio reinforcement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en-US" sz="3600"/>
              <a:t>Four Types of Learning Outcomes</a:t>
            </a:r>
          </a:p>
        </p:txBody>
      </p:sp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457200" y="1066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3352800" y="64008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496E"/>
                </a:solidFill>
              </a:rPr>
              <a:t>Figure 3.2</a:t>
            </a:r>
          </a:p>
        </p:txBody>
      </p:sp>
      <p:pic>
        <p:nvPicPr>
          <p:cNvPr id="102411" name="Picture 11" descr="C:\MyData\Melissa\Solomon CB 6e\Jpegs\Chapter 03\FG.03.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95400"/>
            <a:ext cx="5353050" cy="509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Applications of Instrumental Conditioning Principles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Reinforcement of Consumption:</a:t>
            </a:r>
          </a:p>
          <a:p>
            <a:pPr lvl="1"/>
            <a:r>
              <a:rPr lang="en-US"/>
              <a:t>Thank you</a:t>
            </a:r>
          </a:p>
          <a:p>
            <a:pPr lvl="1"/>
            <a:r>
              <a:rPr lang="en-US"/>
              <a:t>Rebates</a:t>
            </a:r>
          </a:p>
          <a:p>
            <a:pPr lvl="1"/>
            <a:r>
              <a:rPr lang="en-US"/>
              <a:t>Follow-up phone calls</a:t>
            </a:r>
          </a:p>
          <a:p>
            <a:r>
              <a:rPr lang="en-US"/>
              <a:t>Frequency Marketing:</a:t>
            </a:r>
          </a:p>
          <a:p>
            <a:pPr lvl="1"/>
            <a:r>
              <a:rPr lang="en-US"/>
              <a:t>Reinforces regular purchases by giving them rewards with values that increase along with the amount purchased</a:t>
            </a:r>
          </a:p>
          <a:p>
            <a:pPr lvl="2"/>
            <a:r>
              <a:rPr lang="en-US"/>
              <a:t>Frequent flyer miles</a:t>
            </a:r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Cognitive Learning Theory</a:t>
            </a:r>
            <a:endParaRPr lang="en-US" i="1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Is learning cognitive or not?</a:t>
            </a:r>
          </a:p>
          <a:p>
            <a:pPr lvl="1">
              <a:lnSpc>
                <a:spcPct val="90000"/>
              </a:lnSpc>
            </a:pPr>
            <a:r>
              <a:rPr lang="en-US" i="1"/>
              <a:t>Trigger feature</a:t>
            </a:r>
          </a:p>
          <a:p>
            <a:pPr lvl="2">
              <a:lnSpc>
                <a:spcPct val="90000"/>
              </a:lnSpc>
            </a:pPr>
            <a:r>
              <a:rPr lang="en-US"/>
              <a:t>A stimulus that cues an individual toward a particular pattern and activates a reaction</a:t>
            </a:r>
          </a:p>
          <a:p>
            <a:pPr>
              <a:lnSpc>
                <a:spcPct val="90000"/>
              </a:lnSpc>
            </a:pPr>
            <a:r>
              <a:rPr lang="en-US"/>
              <a:t>Observational learning:</a:t>
            </a:r>
          </a:p>
          <a:p>
            <a:pPr lvl="1">
              <a:lnSpc>
                <a:spcPct val="90000"/>
              </a:lnSpc>
            </a:pPr>
            <a:r>
              <a:rPr lang="en-US"/>
              <a:t>Occurs when people watch the actions of others and note reinforcements received for their behaviors</a:t>
            </a:r>
          </a:p>
          <a:p>
            <a:pPr lvl="1">
              <a:lnSpc>
                <a:spcPct val="90000"/>
              </a:lnSpc>
            </a:pPr>
            <a:r>
              <a:rPr lang="en-US"/>
              <a:t>Learning occurs as a result of vicarious, rather than direct, experience.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en-US" sz="3600"/>
              <a:t>Components of Observational Learning</a:t>
            </a:r>
          </a:p>
        </p:txBody>
      </p:sp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457200" y="12192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0596" name="Text Box 4"/>
          <p:cNvSpPr txBox="1">
            <a:spLocks noChangeArrowheads="1"/>
          </p:cNvSpPr>
          <p:nvPr/>
        </p:nvSpPr>
        <p:spPr bwMode="auto">
          <a:xfrm>
            <a:off x="3352800" y="64008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496E"/>
                </a:solidFill>
              </a:rPr>
              <a:t>Figure 3.3</a:t>
            </a:r>
          </a:p>
        </p:txBody>
      </p:sp>
      <p:pic>
        <p:nvPicPr>
          <p:cNvPr id="110603" name="Picture 11" descr="C:\MyData\Melissa\Solomon CB 6e\Jpegs\Chapter 03\FG.03.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8686800" cy="495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sz="3600"/>
              <a:t>Applications of Cognitive</a:t>
            </a:r>
            <a:br>
              <a:rPr lang="en-US" sz="3600"/>
            </a:br>
            <a:r>
              <a:rPr lang="en-US" sz="3600"/>
              <a:t>Learning Principles</a:t>
            </a:r>
            <a:endParaRPr lang="en-US" sz="3600" i="1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Consumers learn vicariously by seeing others receive reinforcement for their behaviors.</a:t>
            </a:r>
          </a:p>
          <a:p>
            <a:pPr>
              <a:lnSpc>
                <a:spcPct val="90000"/>
              </a:lnSpc>
            </a:pPr>
            <a:r>
              <a:rPr lang="en-US" sz="2800"/>
              <a:t>Marketers can reinforce or punish consumers indirectly by showing what happens to desirable models who do or do not use their products.</a:t>
            </a:r>
          </a:p>
          <a:p>
            <a:pPr>
              <a:lnSpc>
                <a:spcPct val="90000"/>
              </a:lnSpc>
            </a:pPr>
            <a:r>
              <a:rPr lang="en-US" sz="2800"/>
              <a:t>Consumers’ evaluations of models are not limited to stimulus-response connections.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Attractiveness can be based on several components (e.g. physical attractiveness, expertise, similarity to the evaluator)</a:t>
            </a:r>
          </a:p>
        </p:txBody>
      </p:sp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457200" y="12192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The Role of Memory in Learning</a:t>
            </a:r>
            <a:endParaRPr lang="en-US" sz="4000" i="1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Memory</a:t>
            </a:r>
          </a:p>
          <a:p>
            <a:pPr lvl="1">
              <a:lnSpc>
                <a:spcPct val="90000"/>
              </a:lnSpc>
            </a:pPr>
            <a:r>
              <a:rPr lang="en-US"/>
              <a:t>A process of acquiring and storing information such that it will be available when needed.</a:t>
            </a:r>
          </a:p>
          <a:p>
            <a:pPr>
              <a:lnSpc>
                <a:spcPct val="90000"/>
              </a:lnSpc>
            </a:pPr>
            <a:r>
              <a:rPr lang="en-US"/>
              <a:t>Stages of Memory</a:t>
            </a:r>
          </a:p>
          <a:p>
            <a:pPr lvl="1">
              <a:lnSpc>
                <a:spcPct val="90000"/>
              </a:lnSpc>
            </a:pPr>
            <a:r>
              <a:rPr lang="en-US"/>
              <a:t>Encoding stage</a:t>
            </a:r>
          </a:p>
          <a:p>
            <a:pPr lvl="2">
              <a:lnSpc>
                <a:spcPct val="90000"/>
              </a:lnSpc>
            </a:pPr>
            <a:r>
              <a:rPr lang="en-US"/>
              <a:t>Information entered in a recognizable way</a:t>
            </a:r>
          </a:p>
          <a:p>
            <a:pPr lvl="1">
              <a:lnSpc>
                <a:spcPct val="90000"/>
              </a:lnSpc>
            </a:pPr>
            <a:r>
              <a:rPr lang="en-US"/>
              <a:t>Storage stage</a:t>
            </a:r>
          </a:p>
          <a:p>
            <a:pPr lvl="2">
              <a:lnSpc>
                <a:spcPct val="90000"/>
              </a:lnSpc>
            </a:pPr>
            <a:r>
              <a:rPr lang="en-US"/>
              <a:t>Knowledge integrated into what is already there and warehoused</a:t>
            </a:r>
          </a:p>
          <a:p>
            <a:pPr lvl="1">
              <a:lnSpc>
                <a:spcPct val="90000"/>
              </a:lnSpc>
            </a:pPr>
            <a:r>
              <a:rPr lang="en-US"/>
              <a:t>Retrieval stage</a:t>
            </a:r>
          </a:p>
          <a:p>
            <a:pPr lvl="2">
              <a:lnSpc>
                <a:spcPct val="90000"/>
              </a:lnSpc>
            </a:pPr>
            <a:r>
              <a:rPr lang="en-US"/>
              <a:t>The person accesses the desired information</a:t>
            </a:r>
          </a:p>
        </p:txBody>
      </p:sp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en-US"/>
              <a:t>The Memory Process</a:t>
            </a:r>
          </a:p>
        </p:txBody>
      </p:sp>
      <p:sp>
        <p:nvSpPr>
          <p:cNvPr id="113667" name="Rectangle 3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3668" name="Text Box 4"/>
          <p:cNvSpPr txBox="1">
            <a:spLocks noChangeArrowheads="1"/>
          </p:cNvSpPr>
          <p:nvPr/>
        </p:nvSpPr>
        <p:spPr bwMode="auto">
          <a:xfrm>
            <a:off x="3352800" y="64008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496E"/>
                </a:solidFill>
              </a:rPr>
              <a:t>Figure 3.4</a:t>
            </a:r>
          </a:p>
        </p:txBody>
      </p:sp>
      <p:pic>
        <p:nvPicPr>
          <p:cNvPr id="113675" name="Picture 11" descr="C:\MyData\Melissa\Solomon CB 6e\Jpegs\Chapter 03\FG.03.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8915400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Memory and Advertising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5562600"/>
            <a:ext cx="8610600" cy="1143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 b="0"/>
              <a:t>This Brazilian ad illustrates that external memory aids like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0"/>
              <a:t> Post-Its can help us to remember many of the details of modern life.</a:t>
            </a: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44043" name="Picture 11" descr="C:\MyData\Melissa\Solomon CB 6e\Jpegs\Chapter 03\EX.03.0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6238875" cy="408146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sz="4000"/>
              <a:t>Encoding Information </a:t>
            </a:r>
            <a:br>
              <a:rPr lang="en-US" sz="4000"/>
            </a:br>
            <a:r>
              <a:rPr lang="en-US" sz="4000"/>
              <a:t>for Later Retrieval</a:t>
            </a:r>
            <a:endParaRPr lang="en-US" sz="4000" i="1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Types of meaning:</a:t>
            </a:r>
          </a:p>
          <a:p>
            <a:pPr lvl="1">
              <a:lnSpc>
                <a:spcPct val="80000"/>
              </a:lnSpc>
            </a:pPr>
            <a:r>
              <a:rPr lang="en-US" sz="2400" i="1"/>
              <a:t>Sensory meaning</a:t>
            </a:r>
            <a:r>
              <a:rPr lang="en-US" sz="2400"/>
              <a:t> (e.g. color or shape)</a:t>
            </a:r>
          </a:p>
          <a:p>
            <a:pPr lvl="1">
              <a:lnSpc>
                <a:spcPct val="80000"/>
              </a:lnSpc>
            </a:pPr>
            <a:r>
              <a:rPr lang="en-US" sz="2400" i="1"/>
              <a:t>Sense of familiarity</a:t>
            </a:r>
            <a:r>
              <a:rPr lang="en-US" sz="2400"/>
              <a:t> (e.g. seeing a food that we have tasted)</a:t>
            </a:r>
          </a:p>
          <a:p>
            <a:pPr lvl="1">
              <a:lnSpc>
                <a:spcPct val="80000"/>
              </a:lnSpc>
            </a:pPr>
            <a:r>
              <a:rPr lang="en-US" sz="2400" i="1"/>
              <a:t>Semantic meaning:</a:t>
            </a:r>
            <a:r>
              <a:rPr lang="en-US" sz="2400"/>
              <a:t> Symbolic associations (e.g. rich people drink champagne)</a:t>
            </a:r>
          </a:p>
          <a:p>
            <a:pPr>
              <a:lnSpc>
                <a:spcPct val="80000"/>
              </a:lnSpc>
            </a:pPr>
            <a:r>
              <a:rPr lang="en-US" sz="2800"/>
              <a:t>Personal relevance:</a:t>
            </a:r>
          </a:p>
          <a:p>
            <a:pPr lvl="1">
              <a:lnSpc>
                <a:spcPct val="80000"/>
              </a:lnSpc>
            </a:pPr>
            <a:r>
              <a:rPr lang="en-US" sz="2400" i="1"/>
              <a:t>Episodic memories:</a:t>
            </a:r>
            <a:r>
              <a:rPr lang="en-US" sz="2400"/>
              <a:t>  Relate to events that are personally relevant</a:t>
            </a:r>
          </a:p>
          <a:p>
            <a:pPr lvl="1">
              <a:lnSpc>
                <a:spcPct val="80000"/>
              </a:lnSpc>
            </a:pPr>
            <a:r>
              <a:rPr lang="en-US" sz="2400" i="1"/>
              <a:t>Flashbulb memories:</a:t>
            </a:r>
            <a:r>
              <a:rPr lang="en-US" sz="2400"/>
              <a:t> Especially vivid associations</a:t>
            </a:r>
          </a:p>
          <a:p>
            <a:pPr lvl="1">
              <a:lnSpc>
                <a:spcPct val="80000"/>
              </a:lnSpc>
            </a:pPr>
            <a:r>
              <a:rPr lang="en-US" sz="2400" i="1"/>
              <a:t>Narrative:</a:t>
            </a:r>
            <a:r>
              <a:rPr lang="en-US" sz="2400"/>
              <a:t> An effective way of persuading people to construct a mental representation of the information that they are viewing</a:t>
            </a:r>
          </a:p>
          <a:p>
            <a:pPr>
              <a:lnSpc>
                <a:spcPct val="80000"/>
              </a:lnSpc>
            </a:pPr>
            <a:endParaRPr lang="en-US" sz="2800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Systems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i="1"/>
              <a:t>Sensory Memory: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Very temporary storage of information we receive from our senses</a:t>
            </a:r>
          </a:p>
          <a:p>
            <a:pPr>
              <a:lnSpc>
                <a:spcPct val="80000"/>
              </a:lnSpc>
            </a:pPr>
            <a:r>
              <a:rPr lang="en-US" sz="2800" i="1"/>
              <a:t>Short-Term Memory (STM):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Limited period of time &amp; limited capacity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Working memory (i.e., holds memory we are currently processing)</a:t>
            </a:r>
          </a:p>
          <a:p>
            <a:pPr>
              <a:lnSpc>
                <a:spcPct val="80000"/>
              </a:lnSpc>
            </a:pPr>
            <a:r>
              <a:rPr lang="en-US" sz="2800" i="1"/>
              <a:t>Long-Term Memory (LTM):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Can retain information for a long period of time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Elaboration rehearsal is required: Process involves thinking about a stimulus and relating it to information already in memory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Storing Information in Memory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Multiple Store Models of Memory:</a:t>
            </a:r>
          </a:p>
          <a:p>
            <a:pPr lvl="1"/>
            <a:r>
              <a:rPr lang="en-US"/>
              <a:t>Traditional perspective which assumes that STM &amp; LTM are separate systems.</a:t>
            </a:r>
          </a:p>
          <a:p>
            <a:r>
              <a:rPr lang="en-US"/>
              <a:t>Activation Models of Memory:</a:t>
            </a:r>
          </a:p>
          <a:p>
            <a:pPr lvl="1"/>
            <a:r>
              <a:rPr lang="en-US"/>
              <a:t>Argues that different levels of processing occur depending on the nature of the processing task.</a:t>
            </a:r>
          </a:p>
          <a:p>
            <a:pPr lvl="1"/>
            <a:r>
              <a:rPr lang="en-US"/>
              <a:t>The more effort it takes to process information, the more likely that information will be placed in LTM.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Storing Information in Memory (cont.)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Associative Networks: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Contains many bits of related information organized according to some set of relationships</a:t>
            </a:r>
          </a:p>
          <a:p>
            <a:pPr lvl="1">
              <a:lnSpc>
                <a:spcPct val="90000"/>
              </a:lnSpc>
            </a:pPr>
            <a:r>
              <a:rPr lang="en-US" sz="2400" i="1"/>
              <a:t>Knowledge structures:</a:t>
            </a:r>
            <a:r>
              <a:rPr lang="en-US" sz="2400"/>
              <a:t> Complex “spider webs” filled with pieces of data</a:t>
            </a:r>
          </a:p>
          <a:p>
            <a:pPr lvl="1">
              <a:lnSpc>
                <a:spcPct val="90000"/>
              </a:lnSpc>
            </a:pPr>
            <a:r>
              <a:rPr lang="en-US" sz="2400" i="1"/>
              <a:t>Hierarchical processing model:</a:t>
            </a:r>
            <a:r>
              <a:rPr lang="en-US" sz="2400"/>
              <a:t> Message is processed in a bottom-up fashion (i.e., starts at a basic level and is subject to increasingly complex processing which requires increased cognitive capacity)</a:t>
            </a:r>
          </a:p>
          <a:p>
            <a:pPr lvl="1">
              <a:lnSpc>
                <a:spcPct val="90000"/>
              </a:lnSpc>
            </a:pPr>
            <a:r>
              <a:rPr lang="en-US" sz="2400" i="1"/>
              <a:t>Node:</a:t>
            </a:r>
            <a:r>
              <a:rPr lang="en-US" sz="2400"/>
              <a:t>  A concept related to a category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An associative network is developed as links form between nodes.</a:t>
            </a:r>
          </a:p>
        </p:txBody>
      </p:sp>
      <p:sp>
        <p:nvSpPr>
          <p:cNvPr id="115716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en-US" sz="3600"/>
              <a:t>An Associative Network for Perfumes</a:t>
            </a:r>
          </a:p>
        </p:txBody>
      </p:sp>
      <p:sp>
        <p:nvSpPr>
          <p:cNvPr id="117763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3352800" y="64008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496E"/>
                </a:solidFill>
              </a:rPr>
              <a:t>Figure 3.6</a:t>
            </a:r>
          </a:p>
        </p:txBody>
      </p:sp>
      <p:pic>
        <p:nvPicPr>
          <p:cNvPr id="117770" name="Picture 10" descr="C:\MyData\Melissa\Solomon CB 6e\Jpegs\Chapter 03\FG.03.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95400"/>
            <a:ext cx="6248400" cy="500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Storing Information in Memory (conc.)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Spreading Activation: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 process which allows consumers to shift back and forth between levels of meaning</a:t>
            </a:r>
          </a:p>
          <a:p>
            <a:pPr>
              <a:lnSpc>
                <a:spcPct val="90000"/>
              </a:lnSpc>
            </a:pPr>
            <a:r>
              <a:rPr lang="en-US" sz="2800" i="1"/>
              <a:t>Levels of Knowledge: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Knowledge is coded at different levels of abstraction and complexity.</a:t>
            </a:r>
          </a:p>
          <a:p>
            <a:pPr lvl="1">
              <a:lnSpc>
                <a:spcPct val="90000"/>
              </a:lnSpc>
            </a:pPr>
            <a:r>
              <a:rPr lang="en-US" sz="2400" i="1"/>
              <a:t>Proposition (a.k.a. belief):</a:t>
            </a:r>
            <a:r>
              <a:rPr lang="en-US" sz="2400"/>
              <a:t>  A larger unit of meaning (i.e., formed by combinations of nodes)</a:t>
            </a:r>
          </a:p>
          <a:p>
            <a:pPr lvl="1">
              <a:lnSpc>
                <a:spcPct val="90000"/>
              </a:lnSpc>
            </a:pPr>
            <a:r>
              <a:rPr lang="en-US" sz="2400" i="1"/>
              <a:t>Schema:</a:t>
            </a:r>
            <a:r>
              <a:rPr lang="en-US" sz="2400"/>
              <a:t>  A cognitive framework (comprised of propositions) developed through experience</a:t>
            </a:r>
          </a:p>
          <a:p>
            <a:pPr lvl="2">
              <a:lnSpc>
                <a:spcPct val="90000"/>
              </a:lnSpc>
            </a:pPr>
            <a:r>
              <a:rPr lang="en-US" sz="2000"/>
              <a:t>Script:  A type of schema consisting of a sequence of events expected by an individual</a:t>
            </a:r>
          </a:p>
          <a:p>
            <a:pPr lvl="1">
              <a:lnSpc>
                <a:spcPct val="90000"/>
              </a:lnSpc>
            </a:pPr>
            <a:endParaRPr lang="en-US" sz="2400"/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en-US" sz="3600"/>
              <a:t>Retrieving Information for</a:t>
            </a:r>
            <a:br>
              <a:rPr lang="en-US" sz="3600"/>
            </a:br>
            <a:r>
              <a:rPr lang="en-US" sz="3600"/>
              <a:t>Purchase Decisions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181600"/>
          </a:xfrm>
        </p:spPr>
        <p:txBody>
          <a:bodyPr/>
          <a:lstStyle/>
          <a:p>
            <a:r>
              <a:rPr lang="en-US" sz="2800"/>
              <a:t>Factors Influencing Retrieval:</a:t>
            </a:r>
          </a:p>
          <a:p>
            <a:pPr lvl="1"/>
            <a:r>
              <a:rPr lang="en-US" sz="2400"/>
              <a:t>Physiological Factors (e.g. age)</a:t>
            </a:r>
          </a:p>
          <a:p>
            <a:pPr lvl="1"/>
            <a:r>
              <a:rPr lang="en-US" sz="2400"/>
              <a:t>Situational Factors:</a:t>
            </a:r>
          </a:p>
          <a:p>
            <a:pPr lvl="2"/>
            <a:r>
              <a:rPr lang="en-US" i="1"/>
              <a:t>Pioneering brand:</a:t>
            </a:r>
            <a:r>
              <a:rPr lang="en-US"/>
              <a:t> First brand to enter a market.  Is generally easier to retrieve from memory.</a:t>
            </a:r>
          </a:p>
          <a:p>
            <a:pPr lvl="2"/>
            <a:r>
              <a:rPr lang="en-US"/>
              <a:t>Descriptive brand names easier to recall than names that do no provide cues to what the product is.</a:t>
            </a:r>
          </a:p>
          <a:p>
            <a:pPr lvl="1"/>
            <a:r>
              <a:rPr lang="en-US" sz="2400"/>
              <a:t>Viewing environment: Commercials shown first in a series of ads are recalled better than those shown last.</a:t>
            </a:r>
          </a:p>
          <a:p>
            <a:pPr lvl="1"/>
            <a:r>
              <a:rPr lang="en-US" sz="2400" i="1"/>
              <a:t>Postexperience advertising effects:</a:t>
            </a:r>
          </a:p>
          <a:p>
            <a:pPr lvl="2"/>
            <a:r>
              <a:rPr lang="en-US"/>
              <a:t>When consumers confuse recently viewed ads with their own experiences.</a:t>
            </a: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457200" y="12192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Retrieving Information for</a:t>
            </a:r>
            <a:br>
              <a:rPr lang="en-US" sz="3600"/>
            </a:br>
            <a:r>
              <a:rPr lang="en-US" sz="3600"/>
              <a:t>Purchase Decisions (cont.)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State-Dependent Retrieval:</a:t>
            </a:r>
          </a:p>
          <a:p>
            <a:pPr lvl="1">
              <a:lnSpc>
                <a:spcPct val="80000"/>
              </a:lnSpc>
            </a:pPr>
            <a:r>
              <a:rPr lang="en-US" sz="2400" i="1"/>
              <a:t>(a.k.a. mood congruence effect)</a:t>
            </a:r>
            <a:r>
              <a:rPr lang="en-US" sz="2400"/>
              <a:t> A process by which consumers are better able to access info if their mood is the same at the time of their recall as when the info was learned.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A few marketing researchers use </a:t>
            </a:r>
            <a:r>
              <a:rPr lang="en-US" sz="2400" i="1"/>
              <a:t>hypnosis</a:t>
            </a:r>
            <a:r>
              <a:rPr lang="en-US" sz="2400"/>
              <a:t> to dredge up past memories of experiences with products.</a:t>
            </a:r>
          </a:p>
          <a:p>
            <a:pPr>
              <a:lnSpc>
                <a:spcPct val="80000"/>
              </a:lnSpc>
            </a:pPr>
            <a:r>
              <a:rPr lang="en-US" sz="2800"/>
              <a:t>Familiarity and Recall: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Prior familiarity enhances recall.</a:t>
            </a:r>
          </a:p>
          <a:p>
            <a:pPr>
              <a:lnSpc>
                <a:spcPct val="80000"/>
              </a:lnSpc>
            </a:pPr>
            <a:r>
              <a:rPr lang="en-US" sz="2800"/>
              <a:t>Salience and Recall:</a:t>
            </a:r>
          </a:p>
          <a:p>
            <a:pPr lvl="1">
              <a:lnSpc>
                <a:spcPct val="80000"/>
              </a:lnSpc>
            </a:pPr>
            <a:r>
              <a:rPr lang="en-US" sz="2400" i="1"/>
              <a:t>Salience:</a:t>
            </a:r>
            <a:r>
              <a:rPr lang="en-US" sz="2400"/>
              <a:t>  The prominence or level of activation of stimuli in memory</a:t>
            </a:r>
          </a:p>
          <a:p>
            <a:pPr lvl="1">
              <a:lnSpc>
                <a:spcPct val="80000"/>
              </a:lnSpc>
            </a:pPr>
            <a:r>
              <a:rPr lang="en-US" sz="2400" i="1"/>
              <a:t>Von Restorff Effect</a:t>
            </a:r>
            <a:r>
              <a:rPr lang="en-US" sz="2400"/>
              <a:t>:  Any technique that increases the novelty of a stimulus also improves recall.</a:t>
            </a:r>
          </a:p>
        </p:txBody>
      </p:sp>
      <p:sp>
        <p:nvSpPr>
          <p:cNvPr id="120836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Pictorial versus Verbal Cues</a:t>
            </a:r>
          </a:p>
        </p:txBody>
      </p:sp>
      <p:sp>
        <p:nvSpPr>
          <p:cNvPr id="13414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b="0"/>
              <a:t>There is some evidence for the superiority of visual memory over verbal memory.</a:t>
            </a:r>
          </a:p>
          <a:p>
            <a:r>
              <a:rPr lang="en-US" sz="2400" b="0"/>
              <a:t>Pictorial ads may enhance recall, but do not necessarily improve comprehension.</a:t>
            </a:r>
          </a:p>
          <a:p>
            <a:r>
              <a:rPr lang="en-US" sz="2400" b="0"/>
              <a:t>How many of these Ad icons can you remember from the picture alone?</a:t>
            </a:r>
          </a:p>
        </p:txBody>
      </p:sp>
      <p:sp>
        <p:nvSpPr>
          <p:cNvPr id="134148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34160" name="Picture 16" descr="Aunt Jemima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315200" y="5105400"/>
            <a:ext cx="1422400" cy="1371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4166" name="Picture 22" descr="The Marlboro M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656013"/>
            <a:ext cx="1847850" cy="137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170" name="Picture 26" descr="The Green Gia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00200"/>
            <a:ext cx="1857375" cy="311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172" name="Picture 28" descr="Ronald Mcdona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9100" y="4724400"/>
            <a:ext cx="140970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173" name="Picture 29" descr="Michelin Ma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525" y="4343400"/>
            <a:ext cx="1438275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175" name="Picture 31" descr="The Energizer Bunny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315200" y="1752600"/>
            <a:ext cx="1439863" cy="1828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4176" name="Picture 32" descr="Tony the Tige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9250" y="2190750"/>
            <a:ext cx="173355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4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4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4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4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4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4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4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4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4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4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/>
              <a:t>Factors Influencing Forgetting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Decay: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Structural changes in the brain produced by learning simply go away.</a:t>
            </a:r>
          </a:p>
          <a:p>
            <a:pPr>
              <a:lnSpc>
                <a:spcPct val="80000"/>
              </a:lnSpc>
            </a:pPr>
            <a:r>
              <a:rPr lang="en-US" sz="2800"/>
              <a:t>Retroactive Interference: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Consumers forget stimulus-response associations when new responses to the same or similar stimuli are learned.</a:t>
            </a:r>
          </a:p>
          <a:p>
            <a:pPr>
              <a:lnSpc>
                <a:spcPct val="80000"/>
              </a:lnSpc>
            </a:pPr>
            <a:r>
              <a:rPr lang="en-US" sz="2800"/>
              <a:t>Proactive Interference: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As new responses are learned, a stimulus loses its effectiveness in retrieving the old response.</a:t>
            </a:r>
          </a:p>
          <a:p>
            <a:pPr>
              <a:lnSpc>
                <a:spcPct val="80000"/>
              </a:lnSpc>
            </a:pPr>
            <a:r>
              <a:rPr lang="en-US" sz="2800"/>
              <a:t>Part-list Cueing Effect: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When only a portion of the items in a category are presented to consumers, the omitted items are not as easily recalled.</a:t>
            </a:r>
          </a:p>
        </p:txBody>
      </p:sp>
      <p:sp>
        <p:nvSpPr>
          <p:cNvPr id="124932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/>
              <a:t>Products as Memory Markers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Products and ads can serve as powerful retrieval cues.</a:t>
            </a:r>
          </a:p>
          <a:p>
            <a:pPr lvl="1">
              <a:lnSpc>
                <a:spcPct val="80000"/>
              </a:lnSpc>
            </a:pPr>
            <a:r>
              <a:rPr lang="en-US" sz="2400" i="1"/>
              <a:t>Autobiographical memories:</a:t>
            </a:r>
            <a:r>
              <a:rPr lang="en-US" sz="2400"/>
              <a:t> Consumer memories related to their own past.</a:t>
            </a:r>
          </a:p>
          <a:p>
            <a:pPr lvl="1">
              <a:lnSpc>
                <a:spcPct val="80000"/>
              </a:lnSpc>
            </a:pPr>
            <a:r>
              <a:rPr lang="en-US" sz="2400" i="1"/>
              <a:t>Mnemonic qualities:</a:t>
            </a:r>
            <a:r>
              <a:rPr lang="en-US" sz="2400"/>
              <a:t> Aspects of a consumer’s possessions that serve as a form of external memory which prompts the retrieval of episodic memories.</a:t>
            </a:r>
          </a:p>
          <a:p>
            <a:pPr>
              <a:lnSpc>
                <a:spcPct val="80000"/>
              </a:lnSpc>
            </a:pPr>
            <a:r>
              <a:rPr lang="en-US" sz="2800"/>
              <a:t>The Marketing Power of Nostalgia</a:t>
            </a:r>
          </a:p>
          <a:p>
            <a:pPr lvl="1">
              <a:lnSpc>
                <a:spcPct val="80000"/>
              </a:lnSpc>
            </a:pPr>
            <a:r>
              <a:rPr lang="en-US" sz="2400" i="1"/>
              <a:t>Spontaneous recovery</a:t>
            </a:r>
            <a:r>
              <a:rPr lang="en-US" sz="2400"/>
              <a:t>:  The ability of a stimulus to evoke a response years after it is initially perceived.</a:t>
            </a:r>
          </a:p>
          <a:p>
            <a:pPr>
              <a:lnSpc>
                <a:spcPct val="80000"/>
              </a:lnSpc>
            </a:pPr>
            <a:r>
              <a:rPr lang="en-US" sz="2800"/>
              <a:t>Memory and Aesthetic Preferences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Ads and products that remind consumers of their past also help to determine what they like now.</a:t>
            </a: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3600"/>
              <a:t>Memories of the Past as Retrieval Cues</a:t>
            </a:r>
          </a:p>
        </p:txBody>
      </p:sp>
      <p:sp>
        <p:nvSpPr>
          <p:cNvPr id="137219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37221" name="Picture 5" descr="1 WWW ICO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5791200"/>
            <a:ext cx="952500" cy="8255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3" name="Picture 7" descr="SP32-20030807-12473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524000" y="1181100"/>
            <a:ext cx="6096000" cy="550227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/>
              <a:t>Nostalgia Appeal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5867400"/>
            <a:ext cx="8382000" cy="457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 b="0"/>
              <a:t>Fossil’s product designs evoke memories of earlier classic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0"/>
              <a:t>designs</a:t>
            </a:r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457200" y="990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29036" name="Picture 12" descr="C:\MyData\Melissa\Solomon CB 6e\Jpegs\Chapter 03\EX.03.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19200"/>
            <a:ext cx="6477000" cy="43973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9034" name="Picture 10" descr="1 WWW ICON">
            <a:hlinkClick r:id="rId3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914400" y="5029200"/>
            <a:ext cx="952500" cy="825500"/>
          </a:xfrm>
          <a:ln/>
          <a:effectLst>
            <a:outerShdw dist="107763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7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sz="3600"/>
              <a:t>Measuring Memory </a:t>
            </a:r>
            <a:br>
              <a:rPr lang="en-US" sz="3600"/>
            </a:br>
            <a:r>
              <a:rPr lang="en-US" sz="3600"/>
              <a:t>for Marketing Stimuli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/>
              <a:t>Recognition Versus Recall: </a:t>
            </a:r>
          </a:p>
          <a:p>
            <a:pPr lvl="1"/>
            <a:r>
              <a:rPr lang="en-US"/>
              <a:t>Two basic measures of impact.</a:t>
            </a:r>
          </a:p>
          <a:p>
            <a:pPr lvl="2"/>
            <a:r>
              <a:rPr lang="en-US" b="0"/>
              <a:t>Typical recognition test: Subjects are shown ads and asked if they have seen them before.</a:t>
            </a:r>
          </a:p>
          <a:p>
            <a:pPr lvl="2"/>
            <a:r>
              <a:rPr lang="en-US" b="0"/>
              <a:t>Typical recall test: Subjects are asked to independently think of what they have seen without being prompted first.</a:t>
            </a:r>
          </a:p>
          <a:p>
            <a:r>
              <a:rPr lang="en-US"/>
              <a:t>The Starch Test</a:t>
            </a:r>
          </a:p>
          <a:p>
            <a:pPr lvl="1"/>
            <a:r>
              <a:rPr lang="en-US"/>
              <a:t>A widely used commercial measure of advertising recall for magazines.</a:t>
            </a:r>
          </a:p>
        </p:txBody>
      </p:sp>
      <p:sp>
        <p:nvSpPr>
          <p:cNvPr id="126980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sz="4000"/>
              <a:t>Problems with Memory Measures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Response Biases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A contaminated result due to the instrument or the respondent, rather than the object that is being measured.</a:t>
            </a:r>
          </a:p>
          <a:p>
            <a:pPr>
              <a:lnSpc>
                <a:spcPct val="80000"/>
              </a:lnSpc>
            </a:pPr>
            <a:r>
              <a:rPr lang="en-US" sz="2800"/>
              <a:t>Memory Lapses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Unintentionally forgetting information:	</a:t>
            </a:r>
          </a:p>
          <a:p>
            <a:pPr lvl="2">
              <a:lnSpc>
                <a:spcPct val="80000"/>
              </a:lnSpc>
            </a:pPr>
            <a:r>
              <a:rPr lang="en-US" b="0"/>
              <a:t>Omitting: Leaving facts out</a:t>
            </a:r>
          </a:p>
          <a:p>
            <a:pPr lvl="2">
              <a:lnSpc>
                <a:spcPct val="80000"/>
              </a:lnSpc>
            </a:pPr>
            <a:r>
              <a:rPr lang="en-US" b="0"/>
              <a:t>Averaging: “Normalizing” memories by not reporting extreme cases</a:t>
            </a:r>
          </a:p>
          <a:p>
            <a:pPr lvl="2">
              <a:lnSpc>
                <a:spcPct val="80000"/>
              </a:lnSpc>
            </a:pPr>
            <a:r>
              <a:rPr lang="en-US" b="0"/>
              <a:t>Telescoping: Inaccurate recall of time</a:t>
            </a:r>
          </a:p>
          <a:p>
            <a:pPr>
              <a:lnSpc>
                <a:spcPct val="80000"/>
              </a:lnSpc>
            </a:pPr>
            <a:r>
              <a:rPr lang="en-US" sz="2800"/>
              <a:t>Memory for Facts Versus Feelings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Recall is important but not sufficient to alter consumer preferences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More sophisticated attitude-changing strategies are needed.</a:t>
            </a:r>
          </a:p>
        </p:txBody>
      </p:sp>
      <p:sp>
        <p:nvSpPr>
          <p:cNvPr id="128004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1554</TotalTime>
  <Words>1658</Words>
  <Application>Microsoft Office PowerPoint</Application>
  <PresentationFormat>On-screen Show (4:3)</PresentationFormat>
  <Paragraphs>211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Default Design</vt:lpstr>
      <vt:lpstr>Learning and Memory</vt:lpstr>
      <vt:lpstr>The Learning Process</vt:lpstr>
      <vt:lpstr>Learning is a Process</vt:lpstr>
      <vt:lpstr>Behavioral Learning Theories</vt:lpstr>
      <vt:lpstr>The Consumer as a “Black Box” A Behaviorist Perspective on Learning</vt:lpstr>
      <vt:lpstr>Classical Conditioning</vt:lpstr>
      <vt:lpstr>Classical Conditioning in Advertising</vt:lpstr>
      <vt:lpstr>Classical Conditioning (cont.)</vt:lpstr>
      <vt:lpstr>Masked Branding</vt:lpstr>
      <vt:lpstr>Marketing Applications of  Behavior Learning Principles</vt:lpstr>
      <vt:lpstr>Loyalty to Brands</vt:lpstr>
      <vt:lpstr>Marketing Applications of  Behavior Learning Principles (cont.)</vt:lpstr>
      <vt:lpstr>Beware of Knockoffs</vt:lpstr>
      <vt:lpstr>Instrumental Conditioning</vt:lpstr>
      <vt:lpstr> Positive Reinforcement</vt:lpstr>
      <vt:lpstr>Instrumental Conditioning (cont.)</vt:lpstr>
      <vt:lpstr>Four Types of Learning Outcomes</vt:lpstr>
      <vt:lpstr>Applications of Instrumental Conditioning Principles</vt:lpstr>
      <vt:lpstr>Cognitive Learning Theory</vt:lpstr>
      <vt:lpstr>Components of Observational Learning</vt:lpstr>
      <vt:lpstr>Applications of Cognitive Learning Principles</vt:lpstr>
      <vt:lpstr>The Role of Memory in Learning</vt:lpstr>
      <vt:lpstr>The Memory Process</vt:lpstr>
      <vt:lpstr> Memory and Advertising</vt:lpstr>
      <vt:lpstr>Encoding Information  for Later Retrieval</vt:lpstr>
      <vt:lpstr>Memory Systems</vt:lpstr>
      <vt:lpstr>Storing Information in Memory</vt:lpstr>
      <vt:lpstr>Storing Information in Memory (cont.)</vt:lpstr>
      <vt:lpstr>An Associative Network for Perfumes</vt:lpstr>
      <vt:lpstr>Storing Information in Memory (conc.)</vt:lpstr>
      <vt:lpstr>Retrieving Information for Purchase Decisions</vt:lpstr>
      <vt:lpstr>Retrieving Information for Purchase Decisions (cont.)</vt:lpstr>
      <vt:lpstr>Pictorial versus Verbal Cues</vt:lpstr>
      <vt:lpstr>Factors Influencing Forgetting</vt:lpstr>
      <vt:lpstr>Products as Memory Markers</vt:lpstr>
      <vt:lpstr>Memories of the Past as Retrieval Cues</vt:lpstr>
      <vt:lpstr>Nostalgia Appeal</vt:lpstr>
      <vt:lpstr>Measuring Memory  for Marketing Stimuli</vt:lpstr>
      <vt:lpstr>Problems with Memory Measures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Consumers Rule</dc:title>
  <dc:creator>Clark</dc:creator>
  <cp:lastModifiedBy>vcomsats</cp:lastModifiedBy>
  <cp:revision>136</cp:revision>
  <dcterms:created xsi:type="dcterms:W3CDTF">2003-06-01T19:35:00Z</dcterms:created>
  <dcterms:modified xsi:type="dcterms:W3CDTF">2013-11-12T06:15:52Z</dcterms:modified>
</cp:coreProperties>
</file>