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315" r:id="rId2"/>
    <p:sldId id="260" r:id="rId3"/>
    <p:sldId id="417" r:id="rId4"/>
    <p:sldId id="337" r:id="rId5"/>
    <p:sldId id="418" r:id="rId6"/>
    <p:sldId id="371" r:id="rId7"/>
    <p:sldId id="297" r:id="rId8"/>
    <p:sldId id="338" r:id="rId9"/>
    <p:sldId id="378" r:id="rId10"/>
    <p:sldId id="343" r:id="rId11"/>
    <p:sldId id="357" r:id="rId12"/>
    <p:sldId id="401" r:id="rId13"/>
    <p:sldId id="419" r:id="rId14"/>
    <p:sldId id="402" r:id="rId15"/>
    <p:sldId id="403" r:id="rId16"/>
    <p:sldId id="420" r:id="rId17"/>
    <p:sldId id="262" r:id="rId18"/>
    <p:sldId id="422" r:id="rId19"/>
    <p:sldId id="379" r:id="rId20"/>
    <p:sldId id="380" r:id="rId21"/>
    <p:sldId id="347" r:id="rId22"/>
    <p:sldId id="423" r:id="rId23"/>
    <p:sldId id="348" r:id="rId24"/>
    <p:sldId id="381" r:id="rId25"/>
    <p:sldId id="382" r:id="rId26"/>
    <p:sldId id="424" r:id="rId27"/>
    <p:sldId id="383" r:id="rId28"/>
    <p:sldId id="426" r:id="rId29"/>
    <p:sldId id="427" r:id="rId30"/>
    <p:sldId id="410" r:id="rId31"/>
    <p:sldId id="411" r:id="rId32"/>
    <p:sldId id="428" r:id="rId33"/>
    <p:sldId id="413" r:id="rId34"/>
  </p:sldIdLst>
  <p:sldSz cx="9144000" cy="6858000" type="screen4x3"/>
  <p:notesSz cx="6858000" cy="9144000"/>
  <p:defaultTextStyle>
    <a:defPPr>
      <a:defRPr lang="en-US"/>
    </a:defPPr>
    <a:lvl1pPr algn="l" rtl="0" fontAlgn="base">
      <a:spcBef>
        <a:spcPct val="20000"/>
      </a:spcBef>
      <a:spcAft>
        <a:spcPct val="0"/>
      </a:spcAft>
      <a:buClr>
        <a:srgbClr val="E42B00"/>
      </a:buClr>
      <a:buChar char="•"/>
      <a:defRPr sz="2800" kern="1200">
        <a:solidFill>
          <a:srgbClr val="00496E"/>
        </a:solidFill>
        <a:latin typeface="Arial" charset="0"/>
        <a:ea typeface="+mn-ea"/>
        <a:cs typeface="+mn-cs"/>
      </a:defRPr>
    </a:lvl1pPr>
    <a:lvl2pPr marL="457200" algn="l" rtl="0" fontAlgn="base">
      <a:spcBef>
        <a:spcPct val="20000"/>
      </a:spcBef>
      <a:spcAft>
        <a:spcPct val="0"/>
      </a:spcAft>
      <a:buClr>
        <a:srgbClr val="E42B00"/>
      </a:buClr>
      <a:buChar char="•"/>
      <a:defRPr sz="2800" kern="1200">
        <a:solidFill>
          <a:srgbClr val="00496E"/>
        </a:solidFill>
        <a:latin typeface="Arial" charset="0"/>
        <a:ea typeface="+mn-ea"/>
        <a:cs typeface="+mn-cs"/>
      </a:defRPr>
    </a:lvl2pPr>
    <a:lvl3pPr marL="914400" algn="l" rtl="0" fontAlgn="base">
      <a:spcBef>
        <a:spcPct val="20000"/>
      </a:spcBef>
      <a:spcAft>
        <a:spcPct val="0"/>
      </a:spcAft>
      <a:buClr>
        <a:srgbClr val="E42B00"/>
      </a:buClr>
      <a:buChar char="•"/>
      <a:defRPr sz="2800" kern="1200">
        <a:solidFill>
          <a:srgbClr val="00496E"/>
        </a:solidFill>
        <a:latin typeface="Arial" charset="0"/>
        <a:ea typeface="+mn-ea"/>
        <a:cs typeface="+mn-cs"/>
      </a:defRPr>
    </a:lvl3pPr>
    <a:lvl4pPr marL="1371600" algn="l" rtl="0" fontAlgn="base">
      <a:spcBef>
        <a:spcPct val="20000"/>
      </a:spcBef>
      <a:spcAft>
        <a:spcPct val="0"/>
      </a:spcAft>
      <a:buClr>
        <a:srgbClr val="E42B00"/>
      </a:buClr>
      <a:buChar char="•"/>
      <a:defRPr sz="2800" kern="1200">
        <a:solidFill>
          <a:srgbClr val="00496E"/>
        </a:solidFill>
        <a:latin typeface="Arial" charset="0"/>
        <a:ea typeface="+mn-ea"/>
        <a:cs typeface="+mn-cs"/>
      </a:defRPr>
    </a:lvl4pPr>
    <a:lvl5pPr marL="1828800" algn="l" rtl="0" fontAlgn="base">
      <a:spcBef>
        <a:spcPct val="20000"/>
      </a:spcBef>
      <a:spcAft>
        <a:spcPct val="0"/>
      </a:spcAft>
      <a:buClr>
        <a:srgbClr val="E42B00"/>
      </a:buClr>
      <a:buChar char="•"/>
      <a:defRPr sz="2800" kern="1200">
        <a:solidFill>
          <a:srgbClr val="00496E"/>
        </a:solidFill>
        <a:latin typeface="Arial" charset="0"/>
        <a:ea typeface="+mn-ea"/>
        <a:cs typeface="+mn-cs"/>
      </a:defRPr>
    </a:lvl5pPr>
    <a:lvl6pPr marL="2286000" algn="l" defTabSz="914400" rtl="0" eaLnBrk="1" latinLnBrk="0" hangingPunct="1">
      <a:defRPr sz="2800" kern="1200">
        <a:solidFill>
          <a:srgbClr val="00496E"/>
        </a:solidFill>
        <a:latin typeface="Arial" charset="0"/>
        <a:ea typeface="+mn-ea"/>
        <a:cs typeface="+mn-cs"/>
      </a:defRPr>
    </a:lvl6pPr>
    <a:lvl7pPr marL="2743200" algn="l" defTabSz="914400" rtl="0" eaLnBrk="1" latinLnBrk="0" hangingPunct="1">
      <a:defRPr sz="2800" kern="1200">
        <a:solidFill>
          <a:srgbClr val="00496E"/>
        </a:solidFill>
        <a:latin typeface="Arial" charset="0"/>
        <a:ea typeface="+mn-ea"/>
        <a:cs typeface="+mn-cs"/>
      </a:defRPr>
    </a:lvl7pPr>
    <a:lvl8pPr marL="3200400" algn="l" defTabSz="914400" rtl="0" eaLnBrk="1" latinLnBrk="0" hangingPunct="1">
      <a:defRPr sz="2800" kern="1200">
        <a:solidFill>
          <a:srgbClr val="00496E"/>
        </a:solidFill>
        <a:latin typeface="Arial" charset="0"/>
        <a:ea typeface="+mn-ea"/>
        <a:cs typeface="+mn-cs"/>
      </a:defRPr>
    </a:lvl8pPr>
    <a:lvl9pPr marL="3657600" algn="l" defTabSz="914400" rtl="0" eaLnBrk="1" latinLnBrk="0" hangingPunct="1">
      <a:defRPr sz="2800" kern="1200">
        <a:solidFill>
          <a:srgbClr val="00496E"/>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E42B00"/>
    <a:srgbClr val="00496E"/>
    <a:srgbClr val="000066"/>
    <a:srgbClr val="FFFFCC"/>
    <a:srgbClr val="80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15" autoAdjust="0"/>
    <p:restoredTop sz="94579" autoAdjust="0"/>
  </p:normalViewPr>
  <p:slideViewPr>
    <p:cSldViewPr>
      <p:cViewPr varScale="1">
        <p:scale>
          <a:sx n="62" d="100"/>
          <a:sy n="62" d="100"/>
        </p:scale>
        <p:origin x="-1512" y="-84"/>
      </p:cViewPr>
      <p:guideLst>
        <p:guide orient="horz" pos="2160"/>
        <p:guide pos="288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_rels/viewProps.xml.rels><?xml version="1.0" encoding="UTF-8" standalone="yes"?>
<Relationships xmlns="http://schemas.openxmlformats.org/package/2006/relationships"><Relationship Id="rId1" Type="http://schemas.openxmlformats.org/officeDocument/2006/relationships/slide" Target="slides/slide1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ClrTx/>
              <a:buFontTx/>
              <a:buNone/>
              <a:defRPr sz="1200">
                <a:solidFill>
                  <a:schemeClr val="tx1"/>
                </a:solidFill>
              </a:defRPr>
            </a:lvl1pPr>
          </a:lstStyle>
          <a:p>
            <a:endParaRPr lang="en-US"/>
          </a:p>
        </p:txBody>
      </p:sp>
      <p:sp>
        <p:nvSpPr>
          <p:cNvPr id="13315"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ClrTx/>
              <a:buFontTx/>
              <a:buNone/>
              <a:defRPr sz="1200">
                <a:solidFill>
                  <a:schemeClr val="tx1"/>
                </a:solidFill>
              </a:defRPr>
            </a:lvl1pPr>
          </a:lstStyle>
          <a:p>
            <a:endParaRPr lang="en-US"/>
          </a:p>
        </p:txBody>
      </p:sp>
      <p:sp>
        <p:nvSpPr>
          <p:cNvPr id="133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13317"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3318"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spcBef>
                <a:spcPct val="0"/>
              </a:spcBef>
              <a:buClrTx/>
              <a:buFontTx/>
              <a:buNone/>
              <a:defRPr sz="1200">
                <a:solidFill>
                  <a:schemeClr val="tx1"/>
                </a:solidFill>
              </a:defRPr>
            </a:lvl1pPr>
          </a:lstStyle>
          <a:p>
            <a:endParaRPr lang="en-US"/>
          </a:p>
        </p:txBody>
      </p:sp>
      <p:sp>
        <p:nvSpPr>
          <p:cNvPr id="13319"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spcBef>
                <a:spcPct val="0"/>
              </a:spcBef>
              <a:buClrTx/>
              <a:buFontTx/>
              <a:buNone/>
              <a:defRPr sz="1200">
                <a:solidFill>
                  <a:schemeClr val="tx1"/>
                </a:solidFill>
              </a:defRPr>
            </a:lvl1pPr>
          </a:lstStyle>
          <a:p>
            <a:fld id="{696155C7-D210-4843-B770-71CB5B9AB506}" type="slidenum">
              <a:rPr lang="en-US"/>
              <a:pPr/>
              <a:t>‹#›</a:t>
            </a:fld>
            <a:endParaRPr lang="en-US"/>
          </a:p>
        </p:txBody>
      </p:sp>
    </p:spTree>
    <p:extLst>
      <p:ext uri="{BB962C8B-B14F-4D97-AF65-F5344CB8AC3E}">
        <p14:creationId xmlns:p14="http://schemas.microsoft.com/office/powerpoint/2010/main" xmlns="" val="2690579307"/>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Tree>
    <p:extLst>
      <p:ext uri="{BB962C8B-B14F-4D97-AF65-F5344CB8AC3E}">
        <p14:creationId xmlns:p14="http://schemas.microsoft.com/office/powerpoint/2010/main" xmlns="" val="33354041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Tree>
    <p:extLst>
      <p:ext uri="{BB962C8B-B14F-4D97-AF65-F5344CB8AC3E}">
        <p14:creationId xmlns:p14="http://schemas.microsoft.com/office/powerpoint/2010/main" xmlns="" val="21205919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Tree>
    <p:extLst>
      <p:ext uri="{BB962C8B-B14F-4D97-AF65-F5344CB8AC3E}">
        <p14:creationId xmlns:p14="http://schemas.microsoft.com/office/powerpoint/2010/main" xmlns="" val="14712233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Tree>
    <p:extLst>
      <p:ext uri="{BB962C8B-B14F-4D97-AF65-F5344CB8AC3E}">
        <p14:creationId xmlns:p14="http://schemas.microsoft.com/office/powerpoint/2010/main" xmlns="" val="38729667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Tree>
    <p:extLst>
      <p:ext uri="{BB962C8B-B14F-4D97-AF65-F5344CB8AC3E}">
        <p14:creationId xmlns:p14="http://schemas.microsoft.com/office/powerpoint/2010/main" xmlns="" val="17054672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Tree>
    <p:extLst>
      <p:ext uri="{BB962C8B-B14F-4D97-AF65-F5344CB8AC3E}">
        <p14:creationId xmlns:p14="http://schemas.microsoft.com/office/powerpoint/2010/main" xmlns="" val="22122662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Tree>
    <p:extLst>
      <p:ext uri="{BB962C8B-B14F-4D97-AF65-F5344CB8AC3E}">
        <p14:creationId xmlns:p14="http://schemas.microsoft.com/office/powerpoint/2010/main" xmlns="" val="31399150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Tree>
    <p:extLst>
      <p:ext uri="{BB962C8B-B14F-4D97-AF65-F5344CB8AC3E}">
        <p14:creationId xmlns:p14="http://schemas.microsoft.com/office/powerpoint/2010/main" xmlns="" val="2039988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Tree>
    <p:extLst>
      <p:ext uri="{BB962C8B-B14F-4D97-AF65-F5344CB8AC3E}">
        <p14:creationId xmlns:p14="http://schemas.microsoft.com/office/powerpoint/2010/main" xmlns="" val="140162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Tree>
    <p:extLst>
      <p:ext uri="{BB962C8B-B14F-4D97-AF65-F5344CB8AC3E}">
        <p14:creationId xmlns:p14="http://schemas.microsoft.com/office/powerpoint/2010/main" xmlns="" val="22767803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Tree>
    <p:extLst>
      <p:ext uri="{BB962C8B-B14F-4D97-AF65-F5344CB8AC3E}">
        <p14:creationId xmlns:p14="http://schemas.microsoft.com/office/powerpoint/2010/main" xmlns="" val="31259878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a:xfrm>
            <a:off x="457200" y="6245225"/>
            <a:ext cx="2133600" cy="476250"/>
          </a:xfrm>
        </p:spPr>
        <p:txBody>
          <a:bodyPr/>
          <a:lstStyle>
            <a:lvl1pPr>
              <a:defRPr/>
            </a:lvl1pPr>
          </a:lstStyle>
          <a:p>
            <a:endParaRPr lang="en-US"/>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endParaRPr lang="en-US"/>
          </a:p>
        </p:txBody>
      </p:sp>
    </p:spTree>
    <p:extLst>
      <p:ext uri="{BB962C8B-B14F-4D97-AF65-F5344CB8AC3E}">
        <p14:creationId xmlns:p14="http://schemas.microsoft.com/office/powerpoint/2010/main" xmlns="" val="35917676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ClrTx/>
              <a:buFontTx/>
              <a:buNone/>
              <a:defRPr sz="1400">
                <a:solidFill>
                  <a:schemeClr val="tx1"/>
                </a:solidFill>
              </a:defRPr>
            </a:lvl1pPr>
          </a:lstStyle>
          <a:p>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ClrTx/>
              <a:buFontTx/>
              <a:buNone/>
              <a:defRPr sz="1400">
                <a:solidFill>
                  <a:schemeClr val="tx1"/>
                </a:solidFill>
              </a:defRPr>
            </a:lvl1pPr>
          </a:lstStyle>
          <a:p>
            <a:endParaRPr lang="en-US"/>
          </a:p>
        </p:txBody>
      </p:sp>
      <p:sp>
        <p:nvSpPr>
          <p:cNvPr id="1032" name="Rectangle 8"/>
          <p:cNvSpPr>
            <a:spLocks noChangeArrowheads="1"/>
          </p:cNvSpPr>
          <p:nvPr/>
        </p:nvSpPr>
        <p:spPr bwMode="auto">
          <a:xfrm>
            <a:off x="6858000" y="65532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r">
              <a:spcBef>
                <a:spcPct val="0"/>
              </a:spcBef>
              <a:buClrTx/>
              <a:buFontTx/>
              <a:buNone/>
            </a:pPr>
            <a:r>
              <a:rPr lang="en-US" sz="1000">
                <a:solidFill>
                  <a:schemeClr val="bg1"/>
                </a:solidFill>
              </a:rPr>
              <a:t> </a:t>
            </a:r>
            <a:r>
              <a:rPr lang="en-US" sz="1200" b="1"/>
              <a:t>6 - </a:t>
            </a:r>
            <a:fld id="{1D427B3C-4A3E-4ED4-90E6-A9EB45FE7899}" type="slidenum">
              <a:rPr lang="en-US" sz="1200" b="1"/>
              <a:pPr algn="r">
                <a:spcBef>
                  <a:spcPct val="0"/>
                </a:spcBef>
                <a:buClrTx/>
                <a:buFontTx/>
                <a:buNone/>
              </a:pPr>
              <a:t>‹#›</a:t>
            </a:fld>
            <a:endParaRPr lang="en-US" sz="1200" b="1"/>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2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27">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27">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27">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2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build="p">
        <p:tmplLst>
          <p:tmpl lvl="1">
            <p:tnLst>
              <p:par>
                <p:cTn presetID="1" presetClass="entr" presetSubtype="0" fill="hold" nodeType="clickEffect">
                  <p:stCondLst>
                    <p:cond delay="0"/>
                  </p:stCondLst>
                  <p:childTnLst>
                    <p:set>
                      <p:cBhvr>
                        <p:cTn dur="1" fill="hold">
                          <p:stCondLst>
                            <p:cond delay="0"/>
                          </p:stCondLst>
                        </p:cTn>
                        <p:tgtEl>
                          <p:spTgt spid="1027"/>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childTnLst>
                </p:cTn>
              </p:par>
            </p:tnLst>
          </p:tmpl>
        </p:tmplLst>
      </p:bldP>
    </p:bldLst>
  </p:timing>
  <p:txStyles>
    <p:titleStyle>
      <a:lvl1pPr algn="ctr" rtl="0" fontAlgn="base">
        <a:spcBef>
          <a:spcPct val="0"/>
        </a:spcBef>
        <a:spcAft>
          <a:spcPct val="0"/>
        </a:spcAft>
        <a:defRPr sz="4400" b="1">
          <a:solidFill>
            <a:srgbClr val="00496E"/>
          </a:solidFill>
          <a:latin typeface="+mj-lt"/>
          <a:ea typeface="+mj-ea"/>
          <a:cs typeface="+mj-cs"/>
        </a:defRPr>
      </a:lvl1pPr>
      <a:lvl2pPr algn="ctr" rtl="0" fontAlgn="base">
        <a:spcBef>
          <a:spcPct val="0"/>
        </a:spcBef>
        <a:spcAft>
          <a:spcPct val="0"/>
        </a:spcAft>
        <a:defRPr sz="4400" b="1">
          <a:solidFill>
            <a:srgbClr val="00496E"/>
          </a:solidFill>
          <a:latin typeface="Times New Roman" charset="0"/>
        </a:defRPr>
      </a:lvl2pPr>
      <a:lvl3pPr algn="ctr" rtl="0" fontAlgn="base">
        <a:spcBef>
          <a:spcPct val="0"/>
        </a:spcBef>
        <a:spcAft>
          <a:spcPct val="0"/>
        </a:spcAft>
        <a:defRPr sz="4400" b="1">
          <a:solidFill>
            <a:srgbClr val="00496E"/>
          </a:solidFill>
          <a:latin typeface="Times New Roman" charset="0"/>
        </a:defRPr>
      </a:lvl3pPr>
      <a:lvl4pPr algn="ctr" rtl="0" fontAlgn="base">
        <a:spcBef>
          <a:spcPct val="0"/>
        </a:spcBef>
        <a:spcAft>
          <a:spcPct val="0"/>
        </a:spcAft>
        <a:defRPr sz="4400" b="1">
          <a:solidFill>
            <a:srgbClr val="00496E"/>
          </a:solidFill>
          <a:latin typeface="Times New Roman" charset="0"/>
        </a:defRPr>
      </a:lvl4pPr>
      <a:lvl5pPr algn="ctr" rtl="0" fontAlgn="base">
        <a:spcBef>
          <a:spcPct val="0"/>
        </a:spcBef>
        <a:spcAft>
          <a:spcPct val="0"/>
        </a:spcAft>
        <a:defRPr sz="4400" b="1">
          <a:solidFill>
            <a:srgbClr val="00496E"/>
          </a:solidFill>
          <a:latin typeface="Times New Roman" charset="0"/>
        </a:defRPr>
      </a:lvl5pPr>
      <a:lvl6pPr marL="457200" algn="ctr" rtl="0" fontAlgn="base">
        <a:spcBef>
          <a:spcPct val="0"/>
        </a:spcBef>
        <a:spcAft>
          <a:spcPct val="0"/>
        </a:spcAft>
        <a:defRPr sz="4400" b="1">
          <a:solidFill>
            <a:srgbClr val="00496E"/>
          </a:solidFill>
          <a:latin typeface="Times New Roman" charset="0"/>
        </a:defRPr>
      </a:lvl6pPr>
      <a:lvl7pPr marL="914400" algn="ctr" rtl="0" fontAlgn="base">
        <a:spcBef>
          <a:spcPct val="0"/>
        </a:spcBef>
        <a:spcAft>
          <a:spcPct val="0"/>
        </a:spcAft>
        <a:defRPr sz="4400" b="1">
          <a:solidFill>
            <a:srgbClr val="00496E"/>
          </a:solidFill>
          <a:latin typeface="Times New Roman" charset="0"/>
        </a:defRPr>
      </a:lvl7pPr>
      <a:lvl8pPr marL="1371600" algn="ctr" rtl="0" fontAlgn="base">
        <a:spcBef>
          <a:spcPct val="0"/>
        </a:spcBef>
        <a:spcAft>
          <a:spcPct val="0"/>
        </a:spcAft>
        <a:defRPr sz="4400" b="1">
          <a:solidFill>
            <a:srgbClr val="00496E"/>
          </a:solidFill>
          <a:latin typeface="Times New Roman" charset="0"/>
        </a:defRPr>
      </a:lvl8pPr>
      <a:lvl9pPr marL="1828800" algn="ctr" rtl="0" fontAlgn="base">
        <a:spcBef>
          <a:spcPct val="0"/>
        </a:spcBef>
        <a:spcAft>
          <a:spcPct val="0"/>
        </a:spcAft>
        <a:defRPr sz="4400" b="1">
          <a:solidFill>
            <a:srgbClr val="00496E"/>
          </a:solidFill>
          <a:latin typeface="Times New Roman" charset="0"/>
        </a:defRPr>
      </a:lvl9pPr>
    </p:titleStyle>
    <p:bodyStyle>
      <a:lvl1pPr marL="342900" indent="-342900" algn="l" rtl="0" fontAlgn="base">
        <a:spcBef>
          <a:spcPct val="20000"/>
        </a:spcBef>
        <a:spcAft>
          <a:spcPct val="0"/>
        </a:spcAft>
        <a:buClr>
          <a:srgbClr val="E42B00"/>
        </a:buClr>
        <a:buChar char="•"/>
        <a:defRPr sz="3200" b="1">
          <a:solidFill>
            <a:srgbClr val="00496E"/>
          </a:solidFill>
          <a:latin typeface="+mn-lt"/>
          <a:ea typeface="+mn-ea"/>
          <a:cs typeface="+mn-cs"/>
        </a:defRPr>
      </a:lvl1pPr>
      <a:lvl2pPr marL="742950" indent="-285750" algn="l" rtl="0" fontAlgn="base">
        <a:spcBef>
          <a:spcPct val="20000"/>
        </a:spcBef>
        <a:spcAft>
          <a:spcPct val="0"/>
        </a:spcAft>
        <a:buClr>
          <a:srgbClr val="E42B00"/>
        </a:buClr>
        <a:buChar char="–"/>
        <a:defRPr sz="2800">
          <a:solidFill>
            <a:srgbClr val="00496E"/>
          </a:solidFill>
          <a:latin typeface="+mj-lt"/>
        </a:defRPr>
      </a:lvl2pPr>
      <a:lvl3pPr marL="1143000" indent="-228600" algn="l" rtl="0" fontAlgn="base">
        <a:spcBef>
          <a:spcPct val="20000"/>
        </a:spcBef>
        <a:spcAft>
          <a:spcPct val="0"/>
        </a:spcAft>
        <a:buClr>
          <a:srgbClr val="E42B00"/>
        </a:buClr>
        <a:buChar char="•"/>
        <a:defRPr sz="2400" b="1">
          <a:solidFill>
            <a:srgbClr val="00496E"/>
          </a:solidFill>
          <a:latin typeface="+mj-lt"/>
        </a:defRPr>
      </a:lvl3pPr>
      <a:lvl4pPr marL="1600200" indent="-228600" algn="l" rtl="0" fontAlgn="base">
        <a:spcBef>
          <a:spcPct val="20000"/>
        </a:spcBef>
        <a:spcAft>
          <a:spcPct val="0"/>
        </a:spcAft>
        <a:buClr>
          <a:srgbClr val="E42B00"/>
        </a:buClr>
        <a:buChar char="–"/>
        <a:defRPr sz="2000">
          <a:solidFill>
            <a:srgbClr val="00496E"/>
          </a:solidFill>
          <a:latin typeface="+mj-lt"/>
        </a:defRPr>
      </a:lvl4pPr>
      <a:lvl5pPr marL="2057400" indent="-228600" algn="l" rtl="0" fontAlgn="base">
        <a:spcBef>
          <a:spcPct val="20000"/>
        </a:spcBef>
        <a:spcAft>
          <a:spcPct val="0"/>
        </a:spcAft>
        <a:buClr>
          <a:srgbClr val="E42B00"/>
        </a:buClr>
        <a:buChar char="»"/>
        <a:defRPr sz="2000" b="1">
          <a:solidFill>
            <a:srgbClr val="00496E"/>
          </a:solidFill>
          <a:latin typeface="+mj-lt"/>
        </a:defRPr>
      </a:lvl5pPr>
      <a:lvl6pPr marL="2514600" indent="-228600" algn="l" rtl="0" fontAlgn="base">
        <a:spcBef>
          <a:spcPct val="20000"/>
        </a:spcBef>
        <a:spcAft>
          <a:spcPct val="0"/>
        </a:spcAft>
        <a:buClr>
          <a:srgbClr val="E42B00"/>
        </a:buClr>
        <a:buChar char="»"/>
        <a:defRPr sz="2000" b="1">
          <a:solidFill>
            <a:srgbClr val="00496E"/>
          </a:solidFill>
          <a:latin typeface="+mj-lt"/>
        </a:defRPr>
      </a:lvl6pPr>
      <a:lvl7pPr marL="2971800" indent="-228600" algn="l" rtl="0" fontAlgn="base">
        <a:spcBef>
          <a:spcPct val="20000"/>
        </a:spcBef>
        <a:spcAft>
          <a:spcPct val="0"/>
        </a:spcAft>
        <a:buClr>
          <a:srgbClr val="E42B00"/>
        </a:buClr>
        <a:buChar char="»"/>
        <a:defRPr sz="2000" b="1">
          <a:solidFill>
            <a:srgbClr val="00496E"/>
          </a:solidFill>
          <a:latin typeface="+mj-lt"/>
        </a:defRPr>
      </a:lvl7pPr>
      <a:lvl8pPr marL="3429000" indent="-228600" algn="l" rtl="0" fontAlgn="base">
        <a:spcBef>
          <a:spcPct val="20000"/>
        </a:spcBef>
        <a:spcAft>
          <a:spcPct val="0"/>
        </a:spcAft>
        <a:buClr>
          <a:srgbClr val="E42B00"/>
        </a:buClr>
        <a:buChar char="»"/>
        <a:defRPr sz="2000" b="1">
          <a:solidFill>
            <a:srgbClr val="00496E"/>
          </a:solidFill>
          <a:latin typeface="+mj-lt"/>
        </a:defRPr>
      </a:lvl8pPr>
      <a:lvl9pPr marL="3886200" indent="-228600" algn="l" rtl="0" fontAlgn="base">
        <a:spcBef>
          <a:spcPct val="20000"/>
        </a:spcBef>
        <a:spcAft>
          <a:spcPct val="0"/>
        </a:spcAft>
        <a:buClr>
          <a:srgbClr val="E42B00"/>
        </a:buClr>
        <a:buChar char="»"/>
        <a:defRPr sz="2000" b="1">
          <a:solidFill>
            <a:srgbClr val="00496E"/>
          </a:solidFill>
          <a:latin typeface="+mj-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hyperlink" Target="http://cluster2.claritas.com/YAWYL/Default.wjsp?System=WL" TargetMode="External"/><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2.jpeg"/></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4690" name="Rectangle 1026"/>
          <p:cNvSpPr>
            <a:spLocks noGrp="1" noChangeArrowheads="1"/>
          </p:cNvSpPr>
          <p:nvPr>
            <p:ph type="ctrTitle"/>
          </p:nvPr>
        </p:nvSpPr>
        <p:spPr>
          <a:xfrm>
            <a:off x="685800" y="228600"/>
            <a:ext cx="7772400" cy="1066800"/>
          </a:xfrm>
        </p:spPr>
        <p:txBody>
          <a:bodyPr/>
          <a:lstStyle/>
          <a:p>
            <a:r>
              <a:rPr lang="en-US" b="0" i="1" dirty="0" smtClean="0"/>
              <a:t>Personality </a:t>
            </a:r>
            <a:r>
              <a:rPr lang="en-US" b="0" i="1" dirty="0"/>
              <a:t>and Lifestyles</a:t>
            </a:r>
          </a:p>
        </p:txBody>
      </p:sp>
      <p:sp>
        <p:nvSpPr>
          <p:cNvPr id="114693" name="Rectangle 1029"/>
          <p:cNvSpPr>
            <a:spLocks noChangeArrowheads="1"/>
          </p:cNvSpPr>
          <p:nvPr/>
        </p:nvSpPr>
        <p:spPr bwMode="auto">
          <a:xfrm>
            <a:off x="457200" y="1447800"/>
            <a:ext cx="8305800" cy="76200"/>
          </a:xfrm>
          <a:prstGeom prst="rect">
            <a:avLst/>
          </a:prstGeom>
          <a:solidFill>
            <a:srgbClr val="E42B00"/>
          </a:solidFill>
          <a:ln>
            <a:noFill/>
          </a:ln>
          <a:effectLst/>
          <a:extLst>
            <a:ext uri="{91240B29-F687-4F45-9708-019B960494DF}">
              <a14:hiddenLine xmlns:a14="http://schemas.microsoft.com/office/drawing/2010/main" xmlns="" w="9525">
                <a:solidFill>
                  <a:srgbClr val="000066"/>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spcBef>
                <a:spcPct val="0"/>
              </a:spcBef>
              <a:buClrTx/>
              <a:buFontTx/>
              <a:buNone/>
            </a:pPr>
            <a:endParaRPr lang="en-US" sz="1800">
              <a:solidFill>
                <a:srgbClr val="FF3300"/>
              </a:solidFill>
            </a:endParaRPr>
          </a:p>
        </p:txBody>
      </p:sp>
      <p:sp>
        <p:nvSpPr>
          <p:cNvPr id="114694" name="Rectangle 1030"/>
          <p:cNvSpPr>
            <a:spLocks noChangeArrowheads="1"/>
          </p:cNvSpPr>
          <p:nvPr/>
        </p:nvSpPr>
        <p:spPr bwMode="auto">
          <a:xfrm>
            <a:off x="0" y="0"/>
            <a:ext cx="381000" cy="6934200"/>
          </a:xfrm>
          <a:prstGeom prst="rect">
            <a:avLst/>
          </a:prstGeom>
          <a:solidFill>
            <a:srgbClr val="00496E"/>
          </a:solidFill>
          <a:ln>
            <a:noFill/>
          </a:ln>
          <a:effectLst/>
          <a:extLst>
            <a:ext uri="{91240B29-F687-4F45-9708-019B960494DF}">
              <a14:hiddenLine xmlns:a14="http://schemas.microsoft.com/office/drawing/2010/main" xmlns="" w="9525">
                <a:solidFill>
                  <a:srgbClr val="8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Tree>
  </p:cSld>
  <p:clrMapOvr>
    <a:masterClrMapping/>
  </p:clrMapOvr>
  <p:transition>
    <p:wheel spokes="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57200" y="0"/>
            <a:ext cx="8229600" cy="1371600"/>
          </a:xfrm>
        </p:spPr>
        <p:txBody>
          <a:bodyPr/>
          <a:lstStyle/>
          <a:p>
            <a:r>
              <a:rPr lang="en-US" sz="3600"/>
              <a:t>Consumer Behavior on the Couch:</a:t>
            </a:r>
            <a:br>
              <a:rPr lang="en-US" sz="3600"/>
            </a:br>
            <a:r>
              <a:rPr lang="en-US" sz="3600"/>
              <a:t>Freudian Theory</a:t>
            </a:r>
          </a:p>
        </p:txBody>
      </p:sp>
      <p:sp>
        <p:nvSpPr>
          <p:cNvPr id="10243" name="Rectangle 3"/>
          <p:cNvSpPr>
            <a:spLocks noGrp="1" noChangeArrowheads="1"/>
          </p:cNvSpPr>
          <p:nvPr>
            <p:ph type="body" idx="1"/>
          </p:nvPr>
        </p:nvSpPr>
        <p:spPr/>
        <p:txBody>
          <a:bodyPr/>
          <a:lstStyle/>
          <a:p>
            <a:pPr>
              <a:lnSpc>
                <a:spcPct val="90000"/>
              </a:lnSpc>
            </a:pPr>
            <a:r>
              <a:rPr lang="en-US" sz="2800"/>
              <a:t>Freudian Systems:</a:t>
            </a:r>
          </a:p>
          <a:p>
            <a:pPr lvl="1">
              <a:lnSpc>
                <a:spcPct val="90000"/>
              </a:lnSpc>
            </a:pPr>
            <a:r>
              <a:rPr lang="en-US" sz="2400" i="1"/>
              <a:t>Id:</a:t>
            </a:r>
            <a:r>
              <a:rPr lang="en-US" sz="2400"/>
              <a:t> Oriented toward immediate gratification</a:t>
            </a:r>
          </a:p>
          <a:p>
            <a:pPr lvl="2">
              <a:lnSpc>
                <a:spcPct val="90000"/>
              </a:lnSpc>
            </a:pPr>
            <a:r>
              <a:rPr lang="en-US" sz="2000" i="1"/>
              <a:t>Pleasure principle:</a:t>
            </a:r>
            <a:r>
              <a:rPr lang="en-US" sz="2000"/>
              <a:t> Behavior is guided by the primary desire to maximize pleasure and avoid pain</a:t>
            </a:r>
          </a:p>
          <a:p>
            <a:pPr lvl="2">
              <a:lnSpc>
                <a:spcPct val="90000"/>
              </a:lnSpc>
            </a:pPr>
            <a:r>
              <a:rPr lang="en-US" sz="2000"/>
              <a:t>The id is selfish, illogical, and ignores consequences</a:t>
            </a:r>
          </a:p>
          <a:p>
            <a:pPr lvl="1">
              <a:lnSpc>
                <a:spcPct val="90000"/>
              </a:lnSpc>
            </a:pPr>
            <a:r>
              <a:rPr lang="en-US" sz="2400" i="1"/>
              <a:t>Superego:</a:t>
            </a:r>
            <a:r>
              <a:rPr lang="en-US" sz="2400"/>
              <a:t>  A person’s conscience</a:t>
            </a:r>
          </a:p>
          <a:p>
            <a:pPr lvl="1">
              <a:lnSpc>
                <a:spcPct val="90000"/>
              </a:lnSpc>
            </a:pPr>
            <a:r>
              <a:rPr lang="en-US" sz="2400" i="1"/>
              <a:t>Ego:</a:t>
            </a:r>
            <a:r>
              <a:rPr lang="en-US" sz="2400"/>
              <a:t> The system that mediates between the id and the superego</a:t>
            </a:r>
          </a:p>
          <a:p>
            <a:pPr lvl="2">
              <a:lnSpc>
                <a:spcPct val="90000"/>
              </a:lnSpc>
            </a:pPr>
            <a:r>
              <a:rPr lang="en-US" sz="2000" i="1"/>
              <a:t>Reality principle:</a:t>
            </a:r>
            <a:r>
              <a:rPr lang="en-US" sz="2000"/>
              <a:t> The ego finds ways to gratify the id that will be acceptable to the outside world</a:t>
            </a:r>
          </a:p>
          <a:p>
            <a:pPr>
              <a:lnSpc>
                <a:spcPct val="90000"/>
              </a:lnSpc>
            </a:pPr>
            <a:r>
              <a:rPr lang="en-US" sz="2800"/>
              <a:t>Sometimes a Cigar is Just a Cigar</a:t>
            </a:r>
          </a:p>
          <a:p>
            <a:pPr lvl="1">
              <a:lnSpc>
                <a:spcPct val="90000"/>
              </a:lnSpc>
            </a:pPr>
            <a:r>
              <a:rPr lang="en-US" sz="2400" i="1"/>
              <a:t>Phallic symbols:</a:t>
            </a:r>
            <a:r>
              <a:rPr lang="en-US" sz="2400"/>
              <a:t>  Male-oriented symbolism</a:t>
            </a:r>
          </a:p>
          <a:p>
            <a:pPr>
              <a:lnSpc>
                <a:spcPct val="90000"/>
              </a:lnSpc>
            </a:pPr>
            <a:endParaRPr lang="en-US" sz="2800"/>
          </a:p>
        </p:txBody>
      </p:sp>
      <p:sp>
        <p:nvSpPr>
          <p:cNvPr id="10247" name="Rectangle 7"/>
          <p:cNvSpPr>
            <a:spLocks noChangeArrowheads="1"/>
          </p:cNvSpPr>
          <p:nvPr/>
        </p:nvSpPr>
        <p:spPr bwMode="auto">
          <a:xfrm>
            <a:off x="457200" y="1371600"/>
            <a:ext cx="8305800" cy="76200"/>
          </a:xfrm>
          <a:prstGeom prst="rect">
            <a:avLst/>
          </a:prstGeom>
          <a:solidFill>
            <a:srgbClr val="E42B00"/>
          </a:solidFill>
          <a:ln>
            <a:noFill/>
          </a:ln>
          <a:effectLst/>
          <a:extLst>
            <a:ext uri="{91240B29-F687-4F45-9708-019B960494DF}">
              <a14:hiddenLine xmlns:a14="http://schemas.microsoft.com/office/drawing/2010/main" xmlns="" w="9525">
                <a:solidFill>
                  <a:srgbClr val="000066"/>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spcBef>
                <a:spcPct val="0"/>
              </a:spcBef>
              <a:buClrTx/>
              <a:buFontTx/>
              <a:buNone/>
            </a:pPr>
            <a:endParaRPr lang="en-US" sz="1800">
              <a:solidFill>
                <a:srgbClr val="FF3300"/>
              </a:solidFill>
            </a:endParaRPr>
          </a:p>
        </p:txBody>
      </p:sp>
    </p:spTree>
  </p:cSld>
  <p:clrMapOvr>
    <a:masterClrMapping/>
  </p:clrMapOvr>
  <p:transition>
    <p:wedg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02" name="Rectangle 2050"/>
          <p:cNvSpPr>
            <a:spLocks noGrp="1" noChangeArrowheads="1"/>
          </p:cNvSpPr>
          <p:nvPr>
            <p:ph type="title"/>
          </p:nvPr>
        </p:nvSpPr>
        <p:spPr>
          <a:xfrm>
            <a:off x="228600" y="228600"/>
            <a:ext cx="8686800" cy="914400"/>
          </a:xfrm>
        </p:spPr>
        <p:txBody>
          <a:bodyPr/>
          <a:lstStyle/>
          <a:p>
            <a:r>
              <a:rPr lang="en-US" sz="4000"/>
              <a:t>Conflict Between the Id and Superego</a:t>
            </a:r>
          </a:p>
        </p:txBody>
      </p:sp>
      <p:sp>
        <p:nvSpPr>
          <p:cNvPr id="256003" name="Rectangle 2051"/>
          <p:cNvSpPr>
            <a:spLocks noGrp="1" noChangeArrowheads="1"/>
          </p:cNvSpPr>
          <p:nvPr>
            <p:ph type="body" sz="half" idx="1"/>
          </p:nvPr>
        </p:nvSpPr>
        <p:spPr>
          <a:xfrm>
            <a:off x="228600" y="1447800"/>
            <a:ext cx="4191000" cy="4800600"/>
          </a:xfrm>
        </p:spPr>
        <p:txBody>
          <a:bodyPr/>
          <a:lstStyle/>
          <a:p>
            <a:r>
              <a:rPr lang="en-US" sz="2800" b="0"/>
              <a:t>This ad focuses on the conflict between the desire for hedonic gratification (represented by the id) versus the need to engage in rational, task-oriented activities (represented by the superego). </a:t>
            </a:r>
          </a:p>
        </p:txBody>
      </p:sp>
      <p:sp>
        <p:nvSpPr>
          <p:cNvPr id="256004" name="Rectangle 2052"/>
          <p:cNvSpPr>
            <a:spLocks noChangeArrowheads="1"/>
          </p:cNvSpPr>
          <p:nvPr/>
        </p:nvSpPr>
        <p:spPr bwMode="auto">
          <a:xfrm>
            <a:off x="457200" y="1143000"/>
            <a:ext cx="8305800" cy="76200"/>
          </a:xfrm>
          <a:prstGeom prst="rect">
            <a:avLst/>
          </a:prstGeom>
          <a:solidFill>
            <a:srgbClr val="E42B00"/>
          </a:solidFill>
          <a:ln>
            <a:noFill/>
          </a:ln>
          <a:effectLst/>
          <a:extLst>
            <a:ext uri="{91240B29-F687-4F45-9708-019B960494DF}">
              <a14:hiddenLine xmlns:a14="http://schemas.microsoft.com/office/drawing/2010/main" xmlns="" w="9525">
                <a:solidFill>
                  <a:srgbClr val="000066"/>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pic>
        <p:nvPicPr>
          <p:cNvPr id="256007" name="Picture 2055" descr="C:\MyData\Melissa\Solomon CB 6e\Jpegs\Chapter 06\EX.06.001.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800600" y="1295400"/>
            <a:ext cx="3917950" cy="5143500"/>
          </a:xfrm>
          <a:prstGeom prst="rect">
            <a:avLst/>
          </a:prstGeom>
          <a:noFill/>
          <a:ln w="28575">
            <a:solidFill>
              <a:srgbClr val="000000"/>
            </a:solidFill>
            <a:miter lim="800000"/>
            <a:headEnd/>
            <a:tailEnd/>
          </a:ln>
          <a:extLst>
            <a:ext uri="{909E8E84-426E-40DD-AFC4-6F175D3DCCD1}">
              <a14:hiddenFill xmlns:a14="http://schemas.microsoft.com/office/drawing/2010/main" xmlns="">
                <a:solidFill>
                  <a:srgbClr val="FFFFFF"/>
                </a:solidFill>
              </a14:hiddenFill>
            </a:ext>
          </a:extLst>
        </p:spPr>
      </p:pic>
    </p:spTree>
  </p:cSld>
  <p:clrMapOvr>
    <a:masterClrMapping/>
  </p:clrMapOvr>
  <p:transition>
    <p:circl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ChangeArrowheads="1"/>
          </p:cNvSpPr>
          <p:nvPr>
            <p:ph type="title"/>
          </p:nvPr>
        </p:nvSpPr>
        <p:spPr/>
        <p:txBody>
          <a:bodyPr/>
          <a:lstStyle/>
          <a:p>
            <a:r>
              <a:rPr lang="en-US"/>
              <a:t>Motivational Research</a:t>
            </a:r>
          </a:p>
        </p:txBody>
      </p:sp>
      <p:sp>
        <p:nvSpPr>
          <p:cNvPr id="148483" name="Rectangle 3"/>
          <p:cNvSpPr>
            <a:spLocks noGrp="1" noChangeArrowheads="1"/>
          </p:cNvSpPr>
          <p:nvPr>
            <p:ph type="body" idx="1"/>
          </p:nvPr>
        </p:nvSpPr>
        <p:spPr/>
        <p:txBody>
          <a:bodyPr/>
          <a:lstStyle/>
          <a:p>
            <a:pPr>
              <a:lnSpc>
                <a:spcPct val="90000"/>
              </a:lnSpc>
            </a:pPr>
            <a:r>
              <a:rPr lang="en-US" sz="2800" i="1"/>
              <a:t>Motivational Research:</a:t>
            </a:r>
          </a:p>
          <a:p>
            <a:pPr lvl="1">
              <a:lnSpc>
                <a:spcPct val="90000"/>
              </a:lnSpc>
            </a:pPr>
            <a:r>
              <a:rPr lang="en-US" sz="2400"/>
              <a:t>Attempts to use Freudian ideas to understand the deeper meanings of products and advertisements</a:t>
            </a:r>
          </a:p>
          <a:p>
            <a:pPr lvl="1">
              <a:lnSpc>
                <a:spcPct val="90000"/>
              </a:lnSpc>
            </a:pPr>
            <a:r>
              <a:rPr lang="en-US" sz="2400"/>
              <a:t>Depth Interviews: Technique that probes deeply into a few consumers’ purchase motivations</a:t>
            </a:r>
          </a:p>
          <a:p>
            <a:pPr lvl="1">
              <a:lnSpc>
                <a:spcPct val="90000"/>
              </a:lnSpc>
            </a:pPr>
            <a:r>
              <a:rPr lang="en-US" sz="2400"/>
              <a:t>Latent motives: Underlying motives</a:t>
            </a:r>
          </a:p>
          <a:p>
            <a:pPr>
              <a:lnSpc>
                <a:spcPct val="90000"/>
              </a:lnSpc>
            </a:pPr>
            <a:r>
              <a:rPr lang="en-US" sz="2800"/>
              <a:t>Appeal of Motivational Research</a:t>
            </a:r>
          </a:p>
          <a:p>
            <a:pPr lvl="1">
              <a:lnSpc>
                <a:spcPct val="90000"/>
              </a:lnSpc>
            </a:pPr>
            <a:r>
              <a:rPr lang="en-US" sz="2400"/>
              <a:t>Less expensive than quantitative survey research</a:t>
            </a:r>
          </a:p>
          <a:p>
            <a:pPr lvl="1">
              <a:lnSpc>
                <a:spcPct val="90000"/>
              </a:lnSpc>
            </a:pPr>
            <a:r>
              <a:rPr lang="en-US" sz="2400"/>
              <a:t>Uncovers deep seated needs which can be targeted with advertising</a:t>
            </a:r>
          </a:p>
          <a:p>
            <a:pPr lvl="1">
              <a:lnSpc>
                <a:spcPct val="90000"/>
              </a:lnSpc>
            </a:pPr>
            <a:r>
              <a:rPr lang="en-US" sz="2400"/>
              <a:t>Findings seem intuitively plausible after the fact</a:t>
            </a:r>
          </a:p>
        </p:txBody>
      </p:sp>
      <p:sp>
        <p:nvSpPr>
          <p:cNvPr id="148484" name="Rectangle 4"/>
          <p:cNvSpPr>
            <a:spLocks noChangeArrowheads="1"/>
          </p:cNvSpPr>
          <p:nvPr/>
        </p:nvSpPr>
        <p:spPr bwMode="auto">
          <a:xfrm>
            <a:off x="457200" y="1371600"/>
            <a:ext cx="8305800" cy="76200"/>
          </a:xfrm>
          <a:prstGeom prst="rect">
            <a:avLst/>
          </a:prstGeom>
          <a:solidFill>
            <a:srgbClr val="E42B00"/>
          </a:solidFill>
          <a:ln>
            <a:noFill/>
          </a:ln>
          <a:effectLst/>
          <a:extLst>
            <a:ext uri="{91240B29-F687-4F45-9708-019B960494DF}">
              <a14:hiddenLine xmlns:a14="http://schemas.microsoft.com/office/drawing/2010/main" xmlns="" w="9525">
                <a:solidFill>
                  <a:srgbClr val="000066"/>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spcBef>
                <a:spcPct val="0"/>
              </a:spcBef>
              <a:buClrTx/>
              <a:buFontTx/>
              <a:buNone/>
            </a:pPr>
            <a:endParaRPr lang="en-US" sz="1800">
              <a:solidFill>
                <a:srgbClr val="FF3300"/>
              </a:solidFill>
            </a:endParaRPr>
          </a:p>
        </p:txBody>
      </p:sp>
    </p:spTree>
  </p:cSld>
  <p:clrMapOvr>
    <a:masterClrMapping/>
  </p:clrMapOvr>
  <p:transition>
    <p:wedg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7026" name="Rectangle 1026"/>
          <p:cNvSpPr>
            <a:spLocks noGrp="1" noChangeArrowheads="1"/>
          </p:cNvSpPr>
          <p:nvPr>
            <p:ph type="title"/>
          </p:nvPr>
        </p:nvSpPr>
        <p:spPr>
          <a:xfrm>
            <a:off x="457200" y="0"/>
            <a:ext cx="8229600" cy="838200"/>
          </a:xfrm>
        </p:spPr>
        <p:txBody>
          <a:bodyPr/>
          <a:lstStyle/>
          <a:p>
            <a:r>
              <a:rPr lang="en-US"/>
              <a:t>Motives for Consumption</a:t>
            </a:r>
          </a:p>
        </p:txBody>
      </p:sp>
      <p:sp>
        <p:nvSpPr>
          <p:cNvPr id="257027" name="Rectangle 1027"/>
          <p:cNvSpPr>
            <a:spLocks noChangeArrowheads="1"/>
          </p:cNvSpPr>
          <p:nvPr/>
        </p:nvSpPr>
        <p:spPr bwMode="auto">
          <a:xfrm>
            <a:off x="457200" y="838200"/>
            <a:ext cx="8305800" cy="76200"/>
          </a:xfrm>
          <a:prstGeom prst="rect">
            <a:avLst/>
          </a:prstGeom>
          <a:solidFill>
            <a:srgbClr val="E42B00"/>
          </a:solidFill>
          <a:ln>
            <a:noFill/>
          </a:ln>
          <a:effectLst/>
          <a:extLst>
            <a:ext uri="{91240B29-F687-4F45-9708-019B960494DF}">
              <a14:hiddenLine xmlns:a14="http://schemas.microsoft.com/office/drawing/2010/main" xmlns="" w="9525">
                <a:solidFill>
                  <a:srgbClr val="000066"/>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pic>
        <p:nvPicPr>
          <p:cNvPr id="257033" name="Picture 1033" descr="C:\MyData\Melissa\Solomon CB 6e\Jpegs\Chapter 06\table-6.1.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219200" y="990600"/>
            <a:ext cx="6700838" cy="5413375"/>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ransition>
    <p:circl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2"/>
          <p:cNvSpPr>
            <a:spLocks noGrp="1" noChangeArrowheads="1"/>
          </p:cNvSpPr>
          <p:nvPr>
            <p:ph type="title"/>
          </p:nvPr>
        </p:nvSpPr>
        <p:spPr/>
        <p:txBody>
          <a:bodyPr/>
          <a:lstStyle/>
          <a:p>
            <a:r>
              <a:rPr lang="en-US"/>
              <a:t>Neo-Freudian Theories</a:t>
            </a:r>
          </a:p>
        </p:txBody>
      </p:sp>
      <p:sp>
        <p:nvSpPr>
          <p:cNvPr id="193539" name="Rectangle 3"/>
          <p:cNvSpPr>
            <a:spLocks noGrp="1" noChangeArrowheads="1"/>
          </p:cNvSpPr>
          <p:nvPr>
            <p:ph type="body" idx="1"/>
          </p:nvPr>
        </p:nvSpPr>
        <p:spPr>
          <a:xfrm>
            <a:off x="457200" y="1600200"/>
            <a:ext cx="8229600" cy="5029200"/>
          </a:xfrm>
        </p:spPr>
        <p:txBody>
          <a:bodyPr/>
          <a:lstStyle/>
          <a:p>
            <a:pPr>
              <a:lnSpc>
                <a:spcPct val="80000"/>
              </a:lnSpc>
            </a:pPr>
            <a:r>
              <a:rPr lang="en-US" sz="2400"/>
              <a:t>Karen Horney:</a:t>
            </a:r>
          </a:p>
          <a:p>
            <a:pPr lvl="1">
              <a:lnSpc>
                <a:spcPct val="80000"/>
              </a:lnSpc>
            </a:pPr>
            <a:r>
              <a:rPr lang="en-US" sz="2400"/>
              <a:t>Described people as moving toward others </a:t>
            </a:r>
            <a:r>
              <a:rPr lang="en-US" sz="2400" i="1"/>
              <a:t>(compliant)</a:t>
            </a:r>
            <a:r>
              <a:rPr lang="en-US" sz="2400"/>
              <a:t>, away from others </a:t>
            </a:r>
            <a:r>
              <a:rPr lang="en-US" sz="2400" i="1"/>
              <a:t>(detached),</a:t>
            </a:r>
            <a:r>
              <a:rPr lang="en-US" sz="2400"/>
              <a:t> or against others </a:t>
            </a:r>
            <a:r>
              <a:rPr lang="en-US" sz="2400" i="1"/>
              <a:t>(aggressive)</a:t>
            </a:r>
            <a:r>
              <a:rPr lang="en-US" sz="2400"/>
              <a:t>.</a:t>
            </a:r>
          </a:p>
          <a:p>
            <a:pPr>
              <a:lnSpc>
                <a:spcPct val="80000"/>
              </a:lnSpc>
            </a:pPr>
            <a:r>
              <a:rPr lang="en-US" sz="2400"/>
              <a:t>Carl Jung:</a:t>
            </a:r>
          </a:p>
          <a:p>
            <a:pPr lvl="1">
              <a:lnSpc>
                <a:spcPct val="80000"/>
              </a:lnSpc>
            </a:pPr>
            <a:r>
              <a:rPr lang="en-US" sz="2400"/>
              <a:t>Disciple of Freud but did not accept Freud’s emphasis on sexual aspects of personality</a:t>
            </a:r>
          </a:p>
          <a:p>
            <a:pPr lvl="1">
              <a:lnSpc>
                <a:spcPct val="80000"/>
              </a:lnSpc>
            </a:pPr>
            <a:r>
              <a:rPr lang="en-US" sz="2400" i="1"/>
              <a:t>Analytical psychology:</a:t>
            </a:r>
            <a:r>
              <a:rPr lang="en-US" sz="2400"/>
              <a:t> Jung’s own method of psychotherapy</a:t>
            </a:r>
          </a:p>
          <a:p>
            <a:pPr lvl="1">
              <a:lnSpc>
                <a:spcPct val="80000"/>
              </a:lnSpc>
            </a:pPr>
            <a:r>
              <a:rPr lang="en-US" sz="2400" i="1"/>
              <a:t>Collective unconscious:</a:t>
            </a:r>
            <a:r>
              <a:rPr lang="en-US" sz="2400"/>
              <a:t> A storehouse of memories inherited from our ancestral past</a:t>
            </a:r>
          </a:p>
          <a:p>
            <a:pPr lvl="1">
              <a:lnSpc>
                <a:spcPct val="80000"/>
              </a:lnSpc>
            </a:pPr>
            <a:r>
              <a:rPr lang="en-US" sz="2400"/>
              <a:t>Believed people are shaped by cumulative experiences of past generations</a:t>
            </a:r>
          </a:p>
          <a:p>
            <a:pPr lvl="1">
              <a:lnSpc>
                <a:spcPct val="80000"/>
              </a:lnSpc>
            </a:pPr>
            <a:r>
              <a:rPr lang="en-US" sz="2400" i="1"/>
              <a:t>Archetypes:</a:t>
            </a:r>
            <a:r>
              <a:rPr lang="en-US" sz="2400"/>
              <a:t> Universally shared ideas and behavior patterns created by shared memories</a:t>
            </a:r>
          </a:p>
        </p:txBody>
      </p:sp>
      <p:sp>
        <p:nvSpPr>
          <p:cNvPr id="193540" name="Rectangle 4"/>
          <p:cNvSpPr>
            <a:spLocks noChangeArrowheads="1"/>
          </p:cNvSpPr>
          <p:nvPr/>
        </p:nvSpPr>
        <p:spPr bwMode="auto">
          <a:xfrm>
            <a:off x="457200" y="1371600"/>
            <a:ext cx="8305800" cy="76200"/>
          </a:xfrm>
          <a:prstGeom prst="rect">
            <a:avLst/>
          </a:prstGeom>
          <a:solidFill>
            <a:srgbClr val="E42B00"/>
          </a:solidFill>
          <a:ln>
            <a:noFill/>
          </a:ln>
          <a:effectLst/>
          <a:extLst>
            <a:ext uri="{91240B29-F687-4F45-9708-019B960494DF}">
              <a14:hiddenLine xmlns:a14="http://schemas.microsoft.com/office/drawing/2010/main" xmlns="" w="9525">
                <a:solidFill>
                  <a:srgbClr val="000066"/>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spcBef>
                <a:spcPct val="0"/>
              </a:spcBef>
              <a:buClrTx/>
              <a:buFontTx/>
              <a:buNone/>
            </a:pPr>
            <a:endParaRPr lang="en-US" sz="1800">
              <a:solidFill>
                <a:srgbClr val="FF3300"/>
              </a:solidFill>
            </a:endParaRPr>
          </a:p>
        </p:txBody>
      </p:sp>
    </p:spTree>
  </p:cSld>
  <p:clrMapOvr>
    <a:masterClrMapping/>
  </p:clrMapOvr>
  <p:transition>
    <p:wedg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p:txBody>
          <a:bodyPr/>
          <a:lstStyle/>
          <a:p>
            <a:r>
              <a:rPr lang="en-US"/>
              <a:t>Trait Theory</a:t>
            </a:r>
          </a:p>
        </p:txBody>
      </p:sp>
      <p:sp>
        <p:nvSpPr>
          <p:cNvPr id="96259" name="Rectangle 3"/>
          <p:cNvSpPr>
            <a:spLocks noGrp="1" noChangeArrowheads="1"/>
          </p:cNvSpPr>
          <p:nvPr>
            <p:ph type="body" idx="1"/>
          </p:nvPr>
        </p:nvSpPr>
        <p:spPr>
          <a:xfrm>
            <a:off x="228600" y="1600200"/>
            <a:ext cx="8686800" cy="4876800"/>
          </a:xfrm>
        </p:spPr>
        <p:txBody>
          <a:bodyPr/>
          <a:lstStyle/>
          <a:p>
            <a:pPr>
              <a:lnSpc>
                <a:spcPct val="90000"/>
              </a:lnSpc>
            </a:pPr>
            <a:r>
              <a:rPr lang="en-US" i="1"/>
              <a:t>Trait Theory:</a:t>
            </a:r>
          </a:p>
          <a:p>
            <a:pPr lvl="1">
              <a:lnSpc>
                <a:spcPct val="90000"/>
              </a:lnSpc>
            </a:pPr>
            <a:r>
              <a:rPr lang="en-US"/>
              <a:t>An approach to personality that focuses on the quantitative measurement of personality traits</a:t>
            </a:r>
          </a:p>
          <a:p>
            <a:pPr>
              <a:lnSpc>
                <a:spcPct val="90000"/>
              </a:lnSpc>
            </a:pPr>
            <a:r>
              <a:rPr lang="en-US" i="1"/>
              <a:t>Personality Traits:</a:t>
            </a:r>
          </a:p>
          <a:p>
            <a:pPr lvl="1">
              <a:lnSpc>
                <a:spcPct val="90000"/>
              </a:lnSpc>
            </a:pPr>
            <a:r>
              <a:rPr lang="en-US"/>
              <a:t>Identifiable characteristics that define a person.</a:t>
            </a:r>
          </a:p>
          <a:p>
            <a:pPr lvl="1">
              <a:lnSpc>
                <a:spcPct val="90000"/>
              </a:lnSpc>
            </a:pPr>
            <a:r>
              <a:rPr lang="en-US" i="1"/>
              <a:t>Extroversion:</a:t>
            </a:r>
            <a:r>
              <a:rPr lang="en-US"/>
              <a:t>  Trait of being socially outgoing</a:t>
            </a:r>
          </a:p>
          <a:p>
            <a:pPr lvl="2">
              <a:lnSpc>
                <a:spcPct val="90000"/>
              </a:lnSpc>
            </a:pPr>
            <a:r>
              <a:rPr lang="en-US" i="1"/>
              <a:t>Extrovert:</a:t>
            </a:r>
            <a:r>
              <a:rPr lang="en-US"/>
              <a:t> A person that possesses the trait of extroversion</a:t>
            </a:r>
          </a:p>
          <a:p>
            <a:pPr lvl="1">
              <a:lnSpc>
                <a:spcPct val="90000"/>
              </a:lnSpc>
            </a:pPr>
            <a:r>
              <a:rPr lang="en-US" i="1"/>
              <a:t>Introversion:</a:t>
            </a:r>
            <a:r>
              <a:rPr lang="en-US"/>
              <a:t> Trait of being quiet and reserved</a:t>
            </a:r>
          </a:p>
          <a:p>
            <a:pPr lvl="2">
              <a:lnSpc>
                <a:spcPct val="90000"/>
              </a:lnSpc>
            </a:pPr>
            <a:r>
              <a:rPr lang="en-US" i="1"/>
              <a:t>Introvert:</a:t>
            </a:r>
            <a:r>
              <a:rPr lang="en-US"/>
              <a:t> A person that possesses the trait of introversion</a:t>
            </a:r>
          </a:p>
        </p:txBody>
      </p:sp>
      <p:sp>
        <p:nvSpPr>
          <p:cNvPr id="96260" name="Rectangle 4"/>
          <p:cNvSpPr>
            <a:spLocks noChangeArrowheads="1"/>
          </p:cNvSpPr>
          <p:nvPr/>
        </p:nvSpPr>
        <p:spPr bwMode="auto">
          <a:xfrm>
            <a:off x="457200" y="1371600"/>
            <a:ext cx="8305800" cy="76200"/>
          </a:xfrm>
          <a:prstGeom prst="rect">
            <a:avLst/>
          </a:prstGeom>
          <a:solidFill>
            <a:srgbClr val="E42B00"/>
          </a:solidFill>
          <a:ln>
            <a:noFill/>
          </a:ln>
          <a:effectLst/>
          <a:extLst>
            <a:ext uri="{91240B29-F687-4F45-9708-019B960494DF}">
              <a14:hiddenLine xmlns:a14="http://schemas.microsoft.com/office/drawing/2010/main" xmlns="" w="9525">
                <a:solidFill>
                  <a:srgbClr val="000066"/>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Tree>
  </p:cSld>
  <p:clrMapOvr>
    <a:masterClrMapping/>
  </p:clrMapOvr>
  <p:transition>
    <p:circl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0530" name="Rectangle 2"/>
          <p:cNvSpPr>
            <a:spLocks noGrp="1" noChangeArrowheads="1"/>
          </p:cNvSpPr>
          <p:nvPr>
            <p:ph type="title"/>
          </p:nvPr>
        </p:nvSpPr>
        <p:spPr/>
        <p:txBody>
          <a:bodyPr/>
          <a:lstStyle/>
          <a:p>
            <a:r>
              <a:rPr lang="en-US" sz="3600"/>
              <a:t>Traits Specific to Consumer Behavior</a:t>
            </a:r>
          </a:p>
        </p:txBody>
      </p:sp>
      <p:sp>
        <p:nvSpPr>
          <p:cNvPr id="150531" name="Rectangle 3"/>
          <p:cNvSpPr>
            <a:spLocks noGrp="1" noChangeArrowheads="1"/>
          </p:cNvSpPr>
          <p:nvPr>
            <p:ph type="body" idx="1"/>
          </p:nvPr>
        </p:nvSpPr>
        <p:spPr>
          <a:xfrm>
            <a:off x="457200" y="1752600"/>
            <a:ext cx="8229600" cy="4724400"/>
          </a:xfrm>
        </p:spPr>
        <p:txBody>
          <a:bodyPr/>
          <a:lstStyle/>
          <a:p>
            <a:pPr>
              <a:lnSpc>
                <a:spcPct val="90000"/>
              </a:lnSpc>
            </a:pPr>
            <a:r>
              <a:rPr lang="en-US" sz="2400" i="1"/>
              <a:t>Innovativeness:</a:t>
            </a:r>
          </a:p>
          <a:p>
            <a:pPr lvl="1">
              <a:lnSpc>
                <a:spcPct val="90000"/>
              </a:lnSpc>
            </a:pPr>
            <a:r>
              <a:rPr lang="en-US" sz="2000"/>
              <a:t>The degree to which a person likes to try new things</a:t>
            </a:r>
          </a:p>
          <a:p>
            <a:pPr>
              <a:lnSpc>
                <a:spcPct val="90000"/>
              </a:lnSpc>
            </a:pPr>
            <a:r>
              <a:rPr lang="en-US" sz="2400" i="1"/>
              <a:t>Materialism:</a:t>
            </a:r>
          </a:p>
          <a:p>
            <a:pPr lvl="1">
              <a:lnSpc>
                <a:spcPct val="90000"/>
              </a:lnSpc>
            </a:pPr>
            <a:r>
              <a:rPr lang="en-US" sz="2000"/>
              <a:t>Amount of emphasis placed on acquiring and owning products</a:t>
            </a:r>
          </a:p>
          <a:p>
            <a:pPr>
              <a:lnSpc>
                <a:spcPct val="90000"/>
              </a:lnSpc>
            </a:pPr>
            <a:r>
              <a:rPr lang="en-US" sz="2400" i="1"/>
              <a:t>Self-consciousness:</a:t>
            </a:r>
          </a:p>
          <a:p>
            <a:pPr lvl="1">
              <a:lnSpc>
                <a:spcPct val="90000"/>
              </a:lnSpc>
            </a:pPr>
            <a:r>
              <a:rPr lang="en-US" sz="2000"/>
              <a:t>The degree to which a person deliberately monitors and controls the image of the self that is projected to others</a:t>
            </a:r>
          </a:p>
          <a:p>
            <a:pPr>
              <a:lnSpc>
                <a:spcPct val="90000"/>
              </a:lnSpc>
            </a:pPr>
            <a:r>
              <a:rPr lang="en-US" sz="2400" i="1"/>
              <a:t>Need for cognition:</a:t>
            </a:r>
          </a:p>
          <a:p>
            <a:pPr lvl="1">
              <a:lnSpc>
                <a:spcPct val="90000"/>
              </a:lnSpc>
            </a:pPr>
            <a:r>
              <a:rPr lang="en-US" sz="2000"/>
              <a:t>The degree to which a person likes to think about things (i.e., expend the necessary effort to process brand information)</a:t>
            </a:r>
          </a:p>
          <a:p>
            <a:pPr>
              <a:lnSpc>
                <a:spcPct val="90000"/>
              </a:lnSpc>
            </a:pPr>
            <a:r>
              <a:rPr lang="en-US" sz="2400" i="1"/>
              <a:t>Frugality:</a:t>
            </a:r>
          </a:p>
          <a:p>
            <a:pPr lvl="1">
              <a:lnSpc>
                <a:spcPct val="90000"/>
              </a:lnSpc>
            </a:pPr>
            <a:r>
              <a:rPr lang="en-US" sz="2000"/>
              <a:t>Deny short-term purchasing whims and resourcefully use what one already owns</a:t>
            </a:r>
          </a:p>
        </p:txBody>
      </p:sp>
      <p:sp>
        <p:nvSpPr>
          <p:cNvPr id="150532" name="Rectangle 4"/>
          <p:cNvSpPr>
            <a:spLocks noChangeArrowheads="1"/>
          </p:cNvSpPr>
          <p:nvPr/>
        </p:nvSpPr>
        <p:spPr bwMode="auto">
          <a:xfrm>
            <a:off x="457200" y="1447800"/>
            <a:ext cx="8305800" cy="76200"/>
          </a:xfrm>
          <a:prstGeom prst="rect">
            <a:avLst/>
          </a:prstGeom>
          <a:solidFill>
            <a:srgbClr val="E42B00"/>
          </a:solidFill>
          <a:ln>
            <a:noFill/>
          </a:ln>
          <a:effectLst/>
          <a:extLst>
            <a:ext uri="{91240B29-F687-4F45-9708-019B960494DF}">
              <a14:hiddenLine xmlns:a14="http://schemas.microsoft.com/office/drawing/2010/main" xmlns="" w="9525">
                <a:solidFill>
                  <a:srgbClr val="000066"/>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Tree>
  </p:cSld>
  <p:clrMapOvr>
    <a:masterClrMapping/>
  </p:clrMapOvr>
  <p:transition>
    <p:wedg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2"/>
          <p:cNvSpPr>
            <a:spLocks noGrp="1" noChangeArrowheads="1"/>
          </p:cNvSpPr>
          <p:nvPr>
            <p:ph type="title"/>
          </p:nvPr>
        </p:nvSpPr>
        <p:spPr/>
        <p:txBody>
          <a:bodyPr/>
          <a:lstStyle/>
          <a:p>
            <a:r>
              <a:rPr lang="en-US"/>
              <a:t>Are You an Innie or an Outie?</a:t>
            </a:r>
          </a:p>
        </p:txBody>
      </p:sp>
      <p:sp>
        <p:nvSpPr>
          <p:cNvPr id="201731" name="Rectangle 3"/>
          <p:cNvSpPr>
            <a:spLocks noGrp="1" noChangeArrowheads="1"/>
          </p:cNvSpPr>
          <p:nvPr>
            <p:ph type="body" idx="1"/>
          </p:nvPr>
        </p:nvSpPr>
        <p:spPr/>
        <p:txBody>
          <a:bodyPr/>
          <a:lstStyle/>
          <a:p>
            <a:r>
              <a:rPr lang="en-US" sz="2800"/>
              <a:t>David Reisman:</a:t>
            </a:r>
          </a:p>
          <a:p>
            <a:pPr lvl="1"/>
            <a:r>
              <a:rPr lang="en-US" sz="2400"/>
              <a:t>Sociologist who introduced the terms inner-directed and outer-directed</a:t>
            </a:r>
          </a:p>
          <a:p>
            <a:r>
              <a:rPr lang="en-US" sz="2800" i="1"/>
              <a:t>Power of Conformity:</a:t>
            </a:r>
          </a:p>
          <a:p>
            <a:pPr lvl="1"/>
            <a:r>
              <a:rPr lang="en-US" sz="2400"/>
              <a:t>The impact of shaping one’s behavior to meet the expectations of a group</a:t>
            </a:r>
          </a:p>
          <a:p>
            <a:r>
              <a:rPr lang="en-US" sz="2800" i="1"/>
              <a:t>Need for Uniqueness</a:t>
            </a:r>
          </a:p>
          <a:p>
            <a:pPr lvl="1"/>
            <a:r>
              <a:rPr lang="en-US" sz="2400"/>
              <a:t>Degree to which a person is motivated to conform to the preferences of others versus standing apart from the crowd</a:t>
            </a:r>
          </a:p>
        </p:txBody>
      </p:sp>
      <p:sp>
        <p:nvSpPr>
          <p:cNvPr id="201732" name="Rectangle 4"/>
          <p:cNvSpPr>
            <a:spLocks noChangeArrowheads="1"/>
          </p:cNvSpPr>
          <p:nvPr/>
        </p:nvSpPr>
        <p:spPr bwMode="auto">
          <a:xfrm>
            <a:off x="457200" y="1447800"/>
            <a:ext cx="8305800" cy="76200"/>
          </a:xfrm>
          <a:prstGeom prst="rect">
            <a:avLst/>
          </a:prstGeom>
          <a:solidFill>
            <a:srgbClr val="E42B00"/>
          </a:solidFill>
          <a:ln>
            <a:noFill/>
          </a:ln>
          <a:effectLst/>
          <a:extLst>
            <a:ext uri="{91240B29-F687-4F45-9708-019B960494DF}">
              <a14:hiddenLine xmlns:a14="http://schemas.microsoft.com/office/drawing/2010/main" xmlns="" w="9525">
                <a:solidFill>
                  <a:srgbClr val="000066"/>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Tree>
  </p:cSld>
  <p:clrMapOvr>
    <a:masterClrMapping/>
  </p:clrMapOvr>
  <p:transition>
    <p:circl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noChangeArrowheads="1"/>
          </p:cNvSpPr>
          <p:nvPr>
            <p:ph type="title"/>
          </p:nvPr>
        </p:nvSpPr>
        <p:spPr>
          <a:xfrm>
            <a:off x="457200" y="274638"/>
            <a:ext cx="8229600" cy="1020762"/>
          </a:xfrm>
        </p:spPr>
        <p:txBody>
          <a:bodyPr/>
          <a:lstStyle/>
          <a:p>
            <a:r>
              <a:rPr lang="en-US" sz="4000"/>
              <a:t>Idiocentrism or Allocentrism</a:t>
            </a:r>
          </a:p>
        </p:txBody>
      </p:sp>
      <p:sp>
        <p:nvSpPr>
          <p:cNvPr id="156675" name="Rectangle 3"/>
          <p:cNvSpPr>
            <a:spLocks noGrp="1" noChangeArrowheads="1"/>
          </p:cNvSpPr>
          <p:nvPr>
            <p:ph type="body" idx="1"/>
          </p:nvPr>
        </p:nvSpPr>
        <p:spPr>
          <a:xfrm>
            <a:off x="304800" y="1371600"/>
            <a:ext cx="8534400" cy="5105400"/>
          </a:xfrm>
        </p:spPr>
        <p:txBody>
          <a:bodyPr/>
          <a:lstStyle/>
          <a:p>
            <a:pPr>
              <a:lnSpc>
                <a:spcPct val="80000"/>
              </a:lnSpc>
            </a:pPr>
            <a:r>
              <a:rPr lang="en-US" sz="2800" i="1"/>
              <a:t>Idiocentrics:</a:t>
            </a:r>
          </a:p>
          <a:p>
            <a:pPr lvl="1">
              <a:lnSpc>
                <a:spcPct val="80000"/>
              </a:lnSpc>
            </a:pPr>
            <a:r>
              <a:rPr lang="en-US" sz="2400"/>
              <a:t>Individuals who have an individualist orientation</a:t>
            </a:r>
          </a:p>
          <a:p>
            <a:pPr>
              <a:lnSpc>
                <a:spcPct val="80000"/>
              </a:lnSpc>
            </a:pPr>
            <a:r>
              <a:rPr lang="en-US" sz="2800" i="1"/>
              <a:t>Allocentrics:</a:t>
            </a:r>
          </a:p>
          <a:p>
            <a:pPr lvl="1">
              <a:lnSpc>
                <a:spcPct val="80000"/>
              </a:lnSpc>
            </a:pPr>
            <a:r>
              <a:rPr lang="en-US" sz="2400"/>
              <a:t>Individuals who have a group orientation</a:t>
            </a:r>
          </a:p>
          <a:p>
            <a:pPr>
              <a:lnSpc>
                <a:spcPct val="80000"/>
              </a:lnSpc>
            </a:pPr>
            <a:r>
              <a:rPr lang="en-US" sz="2800"/>
              <a:t>Differences between idiocentrics and allocentrics:</a:t>
            </a:r>
          </a:p>
          <a:p>
            <a:pPr lvl="1">
              <a:lnSpc>
                <a:spcPct val="80000"/>
              </a:lnSpc>
            </a:pPr>
            <a:r>
              <a:rPr lang="en-US" sz="2400" i="1"/>
              <a:t>Contentment:</a:t>
            </a:r>
            <a:r>
              <a:rPr lang="en-US" sz="2400"/>
              <a:t>  Idiocentrics tend to be more content with life and their financial situation</a:t>
            </a:r>
          </a:p>
          <a:p>
            <a:pPr lvl="1">
              <a:lnSpc>
                <a:spcPct val="80000"/>
              </a:lnSpc>
            </a:pPr>
            <a:r>
              <a:rPr lang="en-US" sz="2400" i="1"/>
              <a:t>Health Consciousness:</a:t>
            </a:r>
            <a:r>
              <a:rPr lang="en-US" sz="2400"/>
              <a:t> Allocentrics are more likely to avoid unhealthy foods</a:t>
            </a:r>
          </a:p>
          <a:p>
            <a:pPr lvl="1">
              <a:lnSpc>
                <a:spcPct val="80000"/>
              </a:lnSpc>
            </a:pPr>
            <a:r>
              <a:rPr lang="en-US" sz="2400" i="1"/>
              <a:t>Food preparation:</a:t>
            </a:r>
            <a:r>
              <a:rPr lang="en-US" sz="2400"/>
              <a:t>  Allocentrics spend more time preparing food</a:t>
            </a:r>
          </a:p>
          <a:p>
            <a:pPr lvl="1">
              <a:lnSpc>
                <a:spcPct val="80000"/>
              </a:lnSpc>
            </a:pPr>
            <a:r>
              <a:rPr lang="en-US" sz="2400" i="1"/>
              <a:t>Travel and Entertainment:</a:t>
            </a:r>
            <a:r>
              <a:rPr lang="en-US" sz="2400"/>
              <a:t>  Idiocentrics are more interested in traveling.  Allocentrics are more likely to work on crafts.</a:t>
            </a:r>
          </a:p>
        </p:txBody>
      </p:sp>
      <p:sp>
        <p:nvSpPr>
          <p:cNvPr id="156676" name="Rectangle 4"/>
          <p:cNvSpPr>
            <a:spLocks noChangeArrowheads="1"/>
          </p:cNvSpPr>
          <p:nvPr/>
        </p:nvSpPr>
        <p:spPr bwMode="auto">
          <a:xfrm>
            <a:off x="457200" y="1219200"/>
            <a:ext cx="8305800" cy="76200"/>
          </a:xfrm>
          <a:prstGeom prst="rect">
            <a:avLst/>
          </a:prstGeom>
          <a:solidFill>
            <a:srgbClr val="E42B00"/>
          </a:solidFill>
          <a:ln>
            <a:noFill/>
          </a:ln>
          <a:effectLst/>
          <a:extLst>
            <a:ext uri="{91240B29-F687-4F45-9708-019B960494DF}">
              <a14:hiddenLine xmlns:a14="http://schemas.microsoft.com/office/drawing/2010/main" xmlns="" w="9525">
                <a:solidFill>
                  <a:srgbClr val="000066"/>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Tree>
  </p:cSld>
  <p:clrMapOvr>
    <a:masterClrMapping/>
  </p:clrMapOvr>
  <p:transition>
    <p:circl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2"/>
          <p:cNvSpPr>
            <a:spLocks noGrp="1" noChangeArrowheads="1"/>
          </p:cNvSpPr>
          <p:nvPr>
            <p:ph type="title"/>
          </p:nvPr>
        </p:nvSpPr>
        <p:spPr>
          <a:xfrm>
            <a:off x="457200" y="274638"/>
            <a:ext cx="8229600" cy="1020762"/>
          </a:xfrm>
        </p:spPr>
        <p:txBody>
          <a:bodyPr/>
          <a:lstStyle/>
          <a:p>
            <a:r>
              <a:rPr lang="en-US" sz="4000"/>
              <a:t>Problems with Trait Theory in CB</a:t>
            </a:r>
          </a:p>
        </p:txBody>
      </p:sp>
      <p:sp>
        <p:nvSpPr>
          <p:cNvPr id="171011" name="Rectangle 3"/>
          <p:cNvSpPr>
            <a:spLocks noGrp="1" noChangeArrowheads="1"/>
          </p:cNvSpPr>
          <p:nvPr>
            <p:ph type="body" idx="1"/>
          </p:nvPr>
        </p:nvSpPr>
        <p:spPr>
          <a:xfrm>
            <a:off x="457200" y="1600200"/>
            <a:ext cx="8229600" cy="4800600"/>
          </a:xfrm>
        </p:spPr>
        <p:txBody>
          <a:bodyPr/>
          <a:lstStyle/>
          <a:p>
            <a:pPr>
              <a:lnSpc>
                <a:spcPct val="90000"/>
              </a:lnSpc>
            </a:pPr>
            <a:r>
              <a:rPr lang="en-US" sz="2800"/>
              <a:t>Explanations for the inability of traits to predict consumer behaviors in research:</a:t>
            </a:r>
          </a:p>
          <a:p>
            <a:pPr lvl="1">
              <a:lnSpc>
                <a:spcPct val="90000"/>
              </a:lnSpc>
            </a:pPr>
            <a:r>
              <a:rPr lang="en-US"/>
              <a:t>Scales which are not valid or reliable.</a:t>
            </a:r>
          </a:p>
          <a:p>
            <a:pPr lvl="1">
              <a:lnSpc>
                <a:spcPct val="90000"/>
              </a:lnSpc>
            </a:pPr>
            <a:r>
              <a:rPr lang="en-US"/>
              <a:t>Scales misapplied to the general population</a:t>
            </a:r>
          </a:p>
          <a:p>
            <a:pPr lvl="1">
              <a:lnSpc>
                <a:spcPct val="90000"/>
              </a:lnSpc>
            </a:pPr>
            <a:r>
              <a:rPr lang="en-US"/>
              <a:t>Tests not administered under the proper conditions</a:t>
            </a:r>
          </a:p>
          <a:p>
            <a:pPr lvl="1">
              <a:lnSpc>
                <a:spcPct val="90000"/>
              </a:lnSpc>
            </a:pPr>
            <a:r>
              <a:rPr lang="en-US"/>
              <a:t>Ad hoc changes to the measures dilute the validity of the measures</a:t>
            </a:r>
          </a:p>
          <a:p>
            <a:pPr lvl="1">
              <a:lnSpc>
                <a:spcPct val="90000"/>
              </a:lnSpc>
            </a:pPr>
            <a:r>
              <a:rPr lang="en-US"/>
              <a:t>Generalized trait measures used to make predictions about specific behaviors</a:t>
            </a:r>
          </a:p>
          <a:p>
            <a:pPr lvl="1">
              <a:lnSpc>
                <a:spcPct val="90000"/>
              </a:lnSpc>
            </a:pPr>
            <a:r>
              <a:rPr lang="en-US"/>
              <a:t>Shotgun approach using a number of scales</a:t>
            </a:r>
          </a:p>
        </p:txBody>
      </p:sp>
      <p:sp>
        <p:nvSpPr>
          <p:cNvPr id="171012" name="Rectangle 4"/>
          <p:cNvSpPr>
            <a:spLocks noChangeArrowheads="1"/>
          </p:cNvSpPr>
          <p:nvPr/>
        </p:nvSpPr>
        <p:spPr bwMode="auto">
          <a:xfrm>
            <a:off x="457200" y="1295400"/>
            <a:ext cx="8305800" cy="76200"/>
          </a:xfrm>
          <a:prstGeom prst="rect">
            <a:avLst/>
          </a:prstGeom>
          <a:solidFill>
            <a:srgbClr val="E42B00"/>
          </a:solidFill>
          <a:ln>
            <a:noFill/>
          </a:ln>
          <a:effectLst/>
          <a:extLst>
            <a:ext uri="{91240B29-F687-4F45-9708-019B960494DF}">
              <a14:hiddenLine xmlns:a14="http://schemas.microsoft.com/office/drawing/2010/main" xmlns="" w="9525">
                <a:solidFill>
                  <a:srgbClr val="000066"/>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Tree>
  </p:cSld>
  <p:clrMapOvr>
    <a:masterClrMapping/>
  </p:clrMapOvr>
  <p:transition>
    <p:wedg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2"/>
          <p:cNvSpPr>
            <a:spLocks noGrp="1" noChangeArrowheads="1"/>
          </p:cNvSpPr>
          <p:nvPr>
            <p:ph type="title"/>
          </p:nvPr>
        </p:nvSpPr>
        <p:spPr>
          <a:xfrm>
            <a:off x="457200" y="274638"/>
            <a:ext cx="8229600" cy="1020762"/>
          </a:xfrm>
        </p:spPr>
        <p:txBody>
          <a:bodyPr/>
          <a:lstStyle/>
          <a:p>
            <a:r>
              <a:rPr lang="en-US"/>
              <a:t>Brand Personality</a:t>
            </a:r>
          </a:p>
        </p:txBody>
      </p:sp>
      <p:sp>
        <p:nvSpPr>
          <p:cNvPr id="234499" name="Rectangle 3"/>
          <p:cNvSpPr>
            <a:spLocks noGrp="1" noChangeArrowheads="1"/>
          </p:cNvSpPr>
          <p:nvPr>
            <p:ph type="body" idx="1"/>
          </p:nvPr>
        </p:nvSpPr>
        <p:spPr>
          <a:xfrm>
            <a:off x="457200" y="1600200"/>
            <a:ext cx="8229600" cy="4800600"/>
          </a:xfrm>
        </p:spPr>
        <p:txBody>
          <a:bodyPr/>
          <a:lstStyle/>
          <a:p>
            <a:pPr>
              <a:lnSpc>
                <a:spcPct val="90000"/>
              </a:lnSpc>
            </a:pPr>
            <a:r>
              <a:rPr lang="en-US" i="1"/>
              <a:t>Brand personality:</a:t>
            </a:r>
          </a:p>
          <a:p>
            <a:pPr lvl="1">
              <a:lnSpc>
                <a:spcPct val="90000"/>
              </a:lnSpc>
            </a:pPr>
            <a:r>
              <a:rPr lang="en-US"/>
              <a:t>The set of traits people attribute to a product as if it were a person</a:t>
            </a:r>
          </a:p>
          <a:p>
            <a:pPr>
              <a:lnSpc>
                <a:spcPct val="90000"/>
              </a:lnSpc>
            </a:pPr>
            <a:r>
              <a:rPr lang="en-US" i="1"/>
              <a:t>Brand equity:</a:t>
            </a:r>
          </a:p>
          <a:p>
            <a:pPr lvl="1">
              <a:lnSpc>
                <a:spcPct val="90000"/>
              </a:lnSpc>
            </a:pPr>
            <a:r>
              <a:rPr lang="en-US"/>
              <a:t>The extent to which a consumer holds strong, favorable, and unique associations with a brand in memory</a:t>
            </a:r>
          </a:p>
          <a:p>
            <a:pPr>
              <a:lnSpc>
                <a:spcPct val="90000"/>
              </a:lnSpc>
            </a:pPr>
            <a:r>
              <a:rPr lang="en-US"/>
              <a:t>Advertisers are keenly interested in how people think about brands.</a:t>
            </a:r>
          </a:p>
        </p:txBody>
      </p:sp>
      <p:sp>
        <p:nvSpPr>
          <p:cNvPr id="234500" name="Rectangle 4"/>
          <p:cNvSpPr>
            <a:spLocks noChangeArrowheads="1"/>
          </p:cNvSpPr>
          <p:nvPr/>
        </p:nvSpPr>
        <p:spPr bwMode="auto">
          <a:xfrm>
            <a:off x="457200" y="1295400"/>
            <a:ext cx="8305800" cy="76200"/>
          </a:xfrm>
          <a:prstGeom prst="rect">
            <a:avLst/>
          </a:prstGeom>
          <a:solidFill>
            <a:srgbClr val="E42B00"/>
          </a:solidFill>
          <a:ln>
            <a:noFill/>
          </a:ln>
          <a:effectLst/>
          <a:extLst>
            <a:ext uri="{91240B29-F687-4F45-9708-019B960494DF}">
              <a14:hiddenLine xmlns:a14="http://schemas.microsoft.com/office/drawing/2010/main" xmlns="" w="9525">
                <a:solidFill>
                  <a:srgbClr val="000066"/>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Tree>
  </p:cSld>
  <p:clrMapOvr>
    <a:masterClrMapping/>
  </p:clrMapOvr>
  <p:transition>
    <p:circl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8050" name="Rectangle 2"/>
          <p:cNvSpPr>
            <a:spLocks noGrp="1" noChangeArrowheads="1"/>
          </p:cNvSpPr>
          <p:nvPr>
            <p:ph type="title"/>
          </p:nvPr>
        </p:nvSpPr>
        <p:spPr>
          <a:xfrm>
            <a:off x="228600" y="228600"/>
            <a:ext cx="8686800" cy="914400"/>
          </a:xfrm>
        </p:spPr>
        <p:txBody>
          <a:bodyPr/>
          <a:lstStyle/>
          <a:p>
            <a:r>
              <a:rPr lang="en-US" sz="4000"/>
              <a:t>Brands and Trait Inferences</a:t>
            </a:r>
          </a:p>
        </p:txBody>
      </p:sp>
      <p:sp>
        <p:nvSpPr>
          <p:cNvPr id="258052" name="Rectangle 4"/>
          <p:cNvSpPr>
            <a:spLocks noChangeArrowheads="1"/>
          </p:cNvSpPr>
          <p:nvPr/>
        </p:nvSpPr>
        <p:spPr bwMode="auto">
          <a:xfrm>
            <a:off x="457200" y="1143000"/>
            <a:ext cx="8305800" cy="76200"/>
          </a:xfrm>
          <a:prstGeom prst="rect">
            <a:avLst/>
          </a:prstGeom>
          <a:solidFill>
            <a:srgbClr val="E42B00"/>
          </a:solidFill>
          <a:ln>
            <a:noFill/>
          </a:ln>
          <a:effectLst/>
          <a:extLst>
            <a:ext uri="{91240B29-F687-4F45-9708-019B960494DF}">
              <a14:hiddenLine xmlns:a14="http://schemas.microsoft.com/office/drawing/2010/main" xmlns="" w="9525">
                <a:solidFill>
                  <a:srgbClr val="000066"/>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pic>
        <p:nvPicPr>
          <p:cNvPr id="258056" name="Picture 8" descr="C:\MyData\Melissa\Solomon CB 6e\Jpegs\Chapter 06\table-6.2.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28600" y="1447800"/>
            <a:ext cx="8682038" cy="4551363"/>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ransition>
    <p:wedg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2"/>
          <p:cNvSpPr>
            <a:spLocks noGrp="1" noChangeArrowheads="1"/>
          </p:cNvSpPr>
          <p:nvPr>
            <p:ph type="title"/>
          </p:nvPr>
        </p:nvSpPr>
        <p:spPr>
          <a:xfrm>
            <a:off x="457200" y="274638"/>
            <a:ext cx="8229600" cy="1020762"/>
          </a:xfrm>
        </p:spPr>
        <p:txBody>
          <a:bodyPr/>
          <a:lstStyle/>
          <a:p>
            <a:r>
              <a:rPr lang="en-US"/>
              <a:t>Animism</a:t>
            </a:r>
          </a:p>
        </p:txBody>
      </p:sp>
      <p:sp>
        <p:nvSpPr>
          <p:cNvPr id="235523" name="Rectangle 3"/>
          <p:cNvSpPr>
            <a:spLocks noGrp="1" noChangeArrowheads="1"/>
          </p:cNvSpPr>
          <p:nvPr>
            <p:ph type="body" idx="1"/>
          </p:nvPr>
        </p:nvSpPr>
        <p:spPr>
          <a:xfrm>
            <a:off x="457200" y="1600200"/>
            <a:ext cx="8229600" cy="4800600"/>
          </a:xfrm>
        </p:spPr>
        <p:txBody>
          <a:bodyPr/>
          <a:lstStyle/>
          <a:p>
            <a:pPr>
              <a:lnSpc>
                <a:spcPct val="90000"/>
              </a:lnSpc>
            </a:pPr>
            <a:r>
              <a:rPr lang="en-US" i="1"/>
              <a:t>Animism:</a:t>
            </a:r>
          </a:p>
          <a:p>
            <a:pPr lvl="1">
              <a:lnSpc>
                <a:spcPct val="90000"/>
              </a:lnSpc>
            </a:pPr>
            <a:r>
              <a:rPr lang="en-US"/>
              <a:t>The practice found in many cultures whereby inanimate objects are given qualities that make them somehow alive</a:t>
            </a:r>
          </a:p>
          <a:p>
            <a:pPr>
              <a:lnSpc>
                <a:spcPct val="90000"/>
              </a:lnSpc>
            </a:pPr>
            <a:r>
              <a:rPr lang="en-US"/>
              <a:t>Two types of animism:</a:t>
            </a:r>
          </a:p>
          <a:p>
            <a:pPr lvl="1">
              <a:lnSpc>
                <a:spcPct val="90000"/>
              </a:lnSpc>
            </a:pPr>
            <a:r>
              <a:rPr lang="en-US" i="1"/>
              <a:t>Level 1:</a:t>
            </a:r>
            <a:r>
              <a:rPr lang="en-US"/>
              <a:t> People believe the object is possessed by the soul of the being (e.g. celebrity spokespersons)</a:t>
            </a:r>
          </a:p>
          <a:p>
            <a:pPr lvl="1">
              <a:lnSpc>
                <a:spcPct val="90000"/>
              </a:lnSpc>
            </a:pPr>
            <a:r>
              <a:rPr lang="en-US" i="1"/>
              <a:t>Level 2:</a:t>
            </a:r>
            <a:r>
              <a:rPr lang="en-US"/>
              <a:t> Objects are anthropomorphized, or given human characteristics. (e.g. Charlie the Tuna, Keebler Elves, or the Michelin Man) </a:t>
            </a:r>
          </a:p>
        </p:txBody>
      </p:sp>
      <p:sp>
        <p:nvSpPr>
          <p:cNvPr id="235524" name="Rectangle 4"/>
          <p:cNvSpPr>
            <a:spLocks noChangeArrowheads="1"/>
          </p:cNvSpPr>
          <p:nvPr/>
        </p:nvSpPr>
        <p:spPr bwMode="auto">
          <a:xfrm>
            <a:off x="457200" y="1295400"/>
            <a:ext cx="8305800" cy="76200"/>
          </a:xfrm>
          <a:prstGeom prst="rect">
            <a:avLst/>
          </a:prstGeom>
          <a:solidFill>
            <a:srgbClr val="E42B00"/>
          </a:solidFill>
          <a:ln>
            <a:noFill/>
          </a:ln>
          <a:effectLst/>
          <a:extLst>
            <a:ext uri="{91240B29-F687-4F45-9708-019B960494DF}">
              <a14:hiddenLine xmlns:a14="http://schemas.microsoft.com/office/drawing/2010/main" xmlns="" w="9525">
                <a:solidFill>
                  <a:srgbClr val="000066"/>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Tree>
  </p:cSld>
  <p:clrMapOvr>
    <a:masterClrMapping/>
  </p:clrMapOvr>
  <p:transition>
    <p:circl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2"/>
          <p:cNvSpPr>
            <a:spLocks noGrp="1" noChangeArrowheads="1"/>
          </p:cNvSpPr>
          <p:nvPr>
            <p:ph type="title"/>
          </p:nvPr>
        </p:nvSpPr>
        <p:spPr>
          <a:xfrm>
            <a:off x="457200" y="274638"/>
            <a:ext cx="8229600" cy="1020762"/>
          </a:xfrm>
        </p:spPr>
        <p:txBody>
          <a:bodyPr/>
          <a:lstStyle/>
          <a:p>
            <a:r>
              <a:rPr lang="en-US" sz="3600"/>
              <a:t>Lifestyle: Who We Are, What We Do</a:t>
            </a:r>
          </a:p>
        </p:txBody>
      </p:sp>
      <p:sp>
        <p:nvSpPr>
          <p:cNvPr id="236547" name="Rectangle 3"/>
          <p:cNvSpPr>
            <a:spLocks noGrp="1" noChangeArrowheads="1"/>
          </p:cNvSpPr>
          <p:nvPr>
            <p:ph type="body" idx="1"/>
          </p:nvPr>
        </p:nvSpPr>
        <p:spPr>
          <a:xfrm>
            <a:off x="457200" y="1600200"/>
            <a:ext cx="8229600" cy="4800600"/>
          </a:xfrm>
        </p:spPr>
        <p:txBody>
          <a:bodyPr/>
          <a:lstStyle/>
          <a:p>
            <a:pPr>
              <a:lnSpc>
                <a:spcPct val="90000"/>
              </a:lnSpc>
            </a:pPr>
            <a:r>
              <a:rPr lang="en-US" i="1"/>
              <a:t>Lifestyle:</a:t>
            </a:r>
          </a:p>
          <a:p>
            <a:pPr lvl="1">
              <a:lnSpc>
                <a:spcPct val="90000"/>
              </a:lnSpc>
            </a:pPr>
            <a:r>
              <a:rPr lang="en-US"/>
              <a:t>A pattern of consumption reflecting a person’s choices of how he or she spends time and money</a:t>
            </a:r>
          </a:p>
          <a:p>
            <a:pPr>
              <a:lnSpc>
                <a:spcPct val="90000"/>
              </a:lnSpc>
            </a:pPr>
            <a:r>
              <a:rPr lang="en-US"/>
              <a:t>Lifestyle Marketing Perspective:</a:t>
            </a:r>
          </a:p>
          <a:p>
            <a:pPr lvl="1">
              <a:lnSpc>
                <a:spcPct val="90000"/>
              </a:lnSpc>
            </a:pPr>
            <a:r>
              <a:rPr lang="en-US"/>
              <a:t>Recognizes that people sort themselves into groups on the basis of things they like to do, how they like to spend their leisure time, and how they choose to spend their disposable income</a:t>
            </a:r>
          </a:p>
          <a:p>
            <a:pPr>
              <a:lnSpc>
                <a:spcPct val="90000"/>
              </a:lnSpc>
            </a:pPr>
            <a:r>
              <a:rPr lang="en-US"/>
              <a:t>Lifestyles as Group Identities:</a:t>
            </a:r>
          </a:p>
          <a:p>
            <a:pPr lvl="1">
              <a:lnSpc>
                <a:spcPct val="90000"/>
              </a:lnSpc>
            </a:pPr>
            <a:r>
              <a:rPr lang="en-US"/>
              <a:t>Self-definitions of group members</a:t>
            </a:r>
          </a:p>
        </p:txBody>
      </p:sp>
      <p:sp>
        <p:nvSpPr>
          <p:cNvPr id="236548" name="Rectangle 4"/>
          <p:cNvSpPr>
            <a:spLocks noChangeArrowheads="1"/>
          </p:cNvSpPr>
          <p:nvPr/>
        </p:nvSpPr>
        <p:spPr bwMode="auto">
          <a:xfrm>
            <a:off x="457200" y="1295400"/>
            <a:ext cx="8305800" cy="76200"/>
          </a:xfrm>
          <a:prstGeom prst="rect">
            <a:avLst/>
          </a:prstGeom>
          <a:solidFill>
            <a:srgbClr val="E42B00"/>
          </a:solidFill>
          <a:ln>
            <a:noFill/>
          </a:ln>
          <a:effectLst/>
          <a:extLst>
            <a:ext uri="{91240B29-F687-4F45-9708-019B960494DF}">
              <a14:hiddenLine xmlns:a14="http://schemas.microsoft.com/office/drawing/2010/main" xmlns="" w="9525">
                <a:solidFill>
                  <a:srgbClr val="000066"/>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Tree>
  </p:cSld>
  <p:clrMapOvr>
    <a:masterClrMapping/>
  </p:clrMapOvr>
  <p:transition>
    <p:wedg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9074" name="Rectangle 2"/>
          <p:cNvSpPr>
            <a:spLocks noGrp="1" noChangeArrowheads="1"/>
          </p:cNvSpPr>
          <p:nvPr>
            <p:ph type="title"/>
          </p:nvPr>
        </p:nvSpPr>
        <p:spPr>
          <a:xfrm>
            <a:off x="228600" y="228600"/>
            <a:ext cx="8686800" cy="914400"/>
          </a:xfrm>
        </p:spPr>
        <p:txBody>
          <a:bodyPr/>
          <a:lstStyle/>
          <a:p>
            <a:r>
              <a:rPr lang="en-US" sz="3600"/>
              <a:t>Integrating Products into</a:t>
            </a:r>
            <a:br>
              <a:rPr lang="en-US" sz="3600"/>
            </a:br>
            <a:r>
              <a:rPr lang="en-US" sz="3600"/>
              <a:t> Consumer Lifestyles</a:t>
            </a:r>
          </a:p>
        </p:txBody>
      </p:sp>
      <p:sp>
        <p:nvSpPr>
          <p:cNvPr id="259075" name="Rectangle 3"/>
          <p:cNvSpPr>
            <a:spLocks noGrp="1" noChangeArrowheads="1"/>
          </p:cNvSpPr>
          <p:nvPr>
            <p:ph type="body" sz="half" idx="1"/>
          </p:nvPr>
        </p:nvSpPr>
        <p:spPr>
          <a:xfrm>
            <a:off x="4648200" y="1752600"/>
            <a:ext cx="4191000" cy="4191000"/>
          </a:xfrm>
        </p:spPr>
        <p:txBody>
          <a:bodyPr/>
          <a:lstStyle/>
          <a:p>
            <a:r>
              <a:rPr lang="en-US" sz="2800" b="0"/>
              <a:t>This ad illustrates the way that products like cars are tightly integrated into consumers’ lifestyles, along with leisure activities, travel, music, and so on.</a:t>
            </a:r>
          </a:p>
        </p:txBody>
      </p:sp>
      <p:sp>
        <p:nvSpPr>
          <p:cNvPr id="259076" name="Rectangle 4"/>
          <p:cNvSpPr>
            <a:spLocks noChangeArrowheads="1"/>
          </p:cNvSpPr>
          <p:nvPr/>
        </p:nvSpPr>
        <p:spPr bwMode="auto">
          <a:xfrm>
            <a:off x="457200" y="1371600"/>
            <a:ext cx="8305800" cy="76200"/>
          </a:xfrm>
          <a:prstGeom prst="rect">
            <a:avLst/>
          </a:prstGeom>
          <a:solidFill>
            <a:srgbClr val="E42B00"/>
          </a:solidFill>
          <a:ln>
            <a:noFill/>
          </a:ln>
          <a:effectLst/>
          <a:extLst>
            <a:ext uri="{91240B29-F687-4F45-9708-019B960494DF}">
              <a14:hiddenLine xmlns:a14="http://schemas.microsoft.com/office/drawing/2010/main" xmlns="" w="9525">
                <a:solidFill>
                  <a:srgbClr val="000066"/>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pic>
        <p:nvPicPr>
          <p:cNvPr id="259080" name="Picture 8" descr="C:\MyData\Melissa\Solomon CB 6e\Jpegs\Chapter 06\EX.06.003.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33400" y="1600200"/>
            <a:ext cx="3997325" cy="4914900"/>
          </a:xfrm>
          <a:prstGeom prst="rect">
            <a:avLst/>
          </a:prstGeom>
          <a:noFill/>
          <a:ln w="28575">
            <a:solidFill>
              <a:srgbClr val="000000"/>
            </a:solidFill>
            <a:miter lim="800000"/>
            <a:headEnd/>
            <a:tailEnd/>
          </a:ln>
          <a:extLst>
            <a:ext uri="{909E8E84-426E-40DD-AFC4-6F175D3DCCD1}">
              <a14:hiddenFill xmlns:a14="http://schemas.microsoft.com/office/drawing/2010/main" xmlns="">
                <a:solidFill>
                  <a:srgbClr val="FFFFFF"/>
                </a:solidFill>
              </a14:hiddenFill>
            </a:ext>
          </a:extLst>
        </p:spPr>
      </p:pic>
    </p:spTree>
  </p:cSld>
  <p:clrMapOvr>
    <a:masterClrMapping/>
  </p:clrMapOvr>
  <p:transition>
    <p:circl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US" sz="4000"/>
              <a:t>Products are the </a:t>
            </a:r>
            <a:br>
              <a:rPr lang="en-US" sz="4000"/>
            </a:br>
            <a:r>
              <a:rPr lang="en-US" sz="4000"/>
              <a:t>Building Blocks of Lifestyles</a:t>
            </a:r>
          </a:p>
        </p:txBody>
      </p:sp>
      <p:sp>
        <p:nvSpPr>
          <p:cNvPr id="14339" name="Rectangle 3"/>
          <p:cNvSpPr>
            <a:spLocks noGrp="1" noChangeArrowheads="1"/>
          </p:cNvSpPr>
          <p:nvPr>
            <p:ph type="body" idx="1"/>
          </p:nvPr>
        </p:nvSpPr>
        <p:spPr>
          <a:xfrm>
            <a:off x="304800" y="1600200"/>
            <a:ext cx="8534400" cy="4876800"/>
          </a:xfrm>
        </p:spPr>
        <p:txBody>
          <a:bodyPr/>
          <a:lstStyle/>
          <a:p>
            <a:r>
              <a:rPr lang="en-US"/>
              <a:t>Choosing products:</a:t>
            </a:r>
          </a:p>
          <a:p>
            <a:pPr lvl="1"/>
            <a:r>
              <a:rPr lang="en-US"/>
              <a:t>We often choose products because of their association with a certain lifestyle.</a:t>
            </a:r>
          </a:p>
          <a:p>
            <a:r>
              <a:rPr lang="en-US"/>
              <a:t>Goal of Lifestyle Marketing:</a:t>
            </a:r>
          </a:p>
          <a:p>
            <a:pPr lvl="1"/>
            <a:r>
              <a:rPr lang="en-US"/>
              <a:t>To allow consumers to pursue their chosen ways to enjoy life and express their social identities.</a:t>
            </a:r>
          </a:p>
          <a:p>
            <a:r>
              <a:rPr lang="en-US"/>
              <a:t>Adopting Lifestyle Marketing:</a:t>
            </a:r>
          </a:p>
          <a:p>
            <a:pPr lvl="1"/>
            <a:r>
              <a:rPr lang="en-US"/>
              <a:t>Implies that we must look at </a:t>
            </a:r>
            <a:r>
              <a:rPr lang="en-US" i="1"/>
              <a:t>patterns of behavior</a:t>
            </a:r>
            <a:r>
              <a:rPr lang="en-US"/>
              <a:t> to understand consumers</a:t>
            </a:r>
          </a:p>
        </p:txBody>
      </p:sp>
      <p:sp>
        <p:nvSpPr>
          <p:cNvPr id="14340" name="Rectangle 4"/>
          <p:cNvSpPr>
            <a:spLocks noChangeArrowheads="1"/>
          </p:cNvSpPr>
          <p:nvPr/>
        </p:nvSpPr>
        <p:spPr bwMode="auto">
          <a:xfrm>
            <a:off x="457200" y="1447800"/>
            <a:ext cx="8305800" cy="76200"/>
          </a:xfrm>
          <a:prstGeom prst="rect">
            <a:avLst/>
          </a:prstGeom>
          <a:solidFill>
            <a:srgbClr val="E42B00"/>
          </a:solidFill>
          <a:ln>
            <a:noFill/>
          </a:ln>
          <a:effectLst/>
          <a:extLst>
            <a:ext uri="{91240B29-F687-4F45-9708-019B960494DF}">
              <a14:hiddenLine xmlns:a14="http://schemas.microsoft.com/office/drawing/2010/main" xmlns="" w="9525">
                <a:solidFill>
                  <a:srgbClr val="000066"/>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Tree>
  </p:cSld>
  <p:clrMapOvr>
    <a:masterClrMapping/>
  </p:clrMapOvr>
  <p:transition>
    <p:wedg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1122" name="Rectangle 2"/>
          <p:cNvSpPr>
            <a:spLocks noGrp="1" noChangeArrowheads="1"/>
          </p:cNvSpPr>
          <p:nvPr>
            <p:ph type="title"/>
          </p:nvPr>
        </p:nvSpPr>
        <p:spPr/>
        <p:txBody>
          <a:bodyPr/>
          <a:lstStyle/>
          <a:p>
            <a:r>
              <a:rPr lang="en-US"/>
              <a:t>Linking Products to Lifestyles</a:t>
            </a:r>
          </a:p>
        </p:txBody>
      </p:sp>
      <p:sp>
        <p:nvSpPr>
          <p:cNvPr id="261123" name="Rectangle 3"/>
          <p:cNvSpPr>
            <a:spLocks noChangeArrowheads="1"/>
          </p:cNvSpPr>
          <p:nvPr/>
        </p:nvSpPr>
        <p:spPr bwMode="auto">
          <a:xfrm>
            <a:off x="457200" y="1295400"/>
            <a:ext cx="8305800" cy="76200"/>
          </a:xfrm>
          <a:prstGeom prst="rect">
            <a:avLst/>
          </a:prstGeom>
          <a:solidFill>
            <a:srgbClr val="E42B00"/>
          </a:solidFill>
          <a:ln>
            <a:noFill/>
          </a:ln>
          <a:effectLst/>
          <a:extLst>
            <a:ext uri="{91240B29-F687-4F45-9708-019B960494DF}">
              <a14:hiddenLine xmlns:a14="http://schemas.microsoft.com/office/drawing/2010/main" xmlns="" w="9525">
                <a:solidFill>
                  <a:srgbClr val="000066"/>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261124" name="Text Box 4"/>
          <p:cNvSpPr txBox="1">
            <a:spLocks noChangeArrowheads="1"/>
          </p:cNvSpPr>
          <p:nvPr/>
        </p:nvSpPr>
        <p:spPr bwMode="auto">
          <a:xfrm>
            <a:off x="3352800" y="6400800"/>
            <a:ext cx="251460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spcBef>
                <a:spcPct val="50000"/>
              </a:spcBef>
              <a:buClrTx/>
              <a:buFontTx/>
              <a:buNone/>
            </a:pPr>
            <a:r>
              <a:rPr lang="en-US" sz="1800" b="1"/>
              <a:t>Figure 6.2</a:t>
            </a:r>
          </a:p>
        </p:txBody>
      </p:sp>
      <p:pic>
        <p:nvPicPr>
          <p:cNvPr id="261131" name="Picture 11" descr="C:\MyData\Melissa\Solomon CB 6e\Jpegs\Chapter 06\FG.06.002.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362200" y="1447800"/>
            <a:ext cx="5019675" cy="4921250"/>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ransition>
    <p:circl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2"/>
          <p:cNvSpPr>
            <a:spLocks noGrp="1" noChangeArrowheads="1"/>
          </p:cNvSpPr>
          <p:nvPr>
            <p:ph type="title"/>
          </p:nvPr>
        </p:nvSpPr>
        <p:spPr/>
        <p:txBody>
          <a:bodyPr/>
          <a:lstStyle/>
          <a:p>
            <a:r>
              <a:rPr lang="en-US"/>
              <a:t>Product-Lifestyle Linkages</a:t>
            </a:r>
          </a:p>
        </p:txBody>
      </p:sp>
      <p:sp>
        <p:nvSpPr>
          <p:cNvPr id="202755" name="Rectangle 3"/>
          <p:cNvSpPr>
            <a:spLocks noGrp="1" noChangeArrowheads="1"/>
          </p:cNvSpPr>
          <p:nvPr>
            <p:ph type="body" idx="1"/>
          </p:nvPr>
        </p:nvSpPr>
        <p:spPr>
          <a:xfrm>
            <a:off x="304800" y="1600200"/>
            <a:ext cx="8534400" cy="4876800"/>
          </a:xfrm>
        </p:spPr>
        <p:txBody>
          <a:bodyPr/>
          <a:lstStyle/>
          <a:p>
            <a:pPr>
              <a:lnSpc>
                <a:spcPct val="80000"/>
              </a:lnSpc>
            </a:pPr>
            <a:r>
              <a:rPr lang="en-US" sz="2800" i="1"/>
              <a:t>Co-branding strategies:</a:t>
            </a:r>
          </a:p>
          <a:p>
            <a:pPr lvl="1">
              <a:lnSpc>
                <a:spcPct val="80000"/>
              </a:lnSpc>
            </a:pPr>
            <a:r>
              <a:rPr lang="en-US" sz="2400"/>
              <a:t>Strategies that recognize that even unattractive products are more attractive when evaluated with other, liked products</a:t>
            </a:r>
          </a:p>
          <a:p>
            <a:pPr lvl="2">
              <a:lnSpc>
                <a:spcPct val="80000"/>
              </a:lnSpc>
            </a:pPr>
            <a:r>
              <a:rPr lang="en-US" sz="2000"/>
              <a:t>Porsche – Fairmont Hotel</a:t>
            </a:r>
          </a:p>
          <a:p>
            <a:pPr lvl="2">
              <a:lnSpc>
                <a:spcPct val="80000"/>
              </a:lnSpc>
            </a:pPr>
            <a:r>
              <a:rPr lang="en-US" sz="2000"/>
              <a:t>Unilever – Dove</a:t>
            </a:r>
          </a:p>
          <a:p>
            <a:pPr lvl="2">
              <a:lnSpc>
                <a:spcPct val="80000"/>
              </a:lnSpc>
            </a:pPr>
            <a:r>
              <a:rPr lang="en-US" sz="2000"/>
              <a:t>Nike – Polaroid</a:t>
            </a:r>
          </a:p>
          <a:p>
            <a:pPr lvl="2">
              <a:lnSpc>
                <a:spcPct val="80000"/>
              </a:lnSpc>
            </a:pPr>
            <a:r>
              <a:rPr lang="en-US" sz="2000"/>
              <a:t>Roxy – Toyota</a:t>
            </a:r>
          </a:p>
          <a:p>
            <a:pPr>
              <a:lnSpc>
                <a:spcPct val="80000"/>
              </a:lnSpc>
            </a:pPr>
            <a:r>
              <a:rPr lang="en-US" sz="2800" i="1"/>
              <a:t>Product complementarity: </a:t>
            </a:r>
          </a:p>
          <a:p>
            <a:pPr lvl="1">
              <a:lnSpc>
                <a:spcPct val="80000"/>
              </a:lnSpc>
            </a:pPr>
            <a:r>
              <a:rPr lang="en-US" sz="2400"/>
              <a:t>Occurs when symbolic meanings of products are related to each other</a:t>
            </a:r>
          </a:p>
          <a:p>
            <a:pPr>
              <a:lnSpc>
                <a:spcPct val="80000"/>
              </a:lnSpc>
            </a:pPr>
            <a:r>
              <a:rPr lang="en-US" sz="2800" i="1"/>
              <a:t>Consumption constellations:</a:t>
            </a:r>
          </a:p>
          <a:p>
            <a:pPr lvl="1">
              <a:lnSpc>
                <a:spcPct val="80000"/>
              </a:lnSpc>
            </a:pPr>
            <a:r>
              <a:rPr lang="en-US" sz="2400"/>
              <a:t>Sets of complementary products used to define, communicate and perform social roles</a:t>
            </a:r>
          </a:p>
        </p:txBody>
      </p:sp>
      <p:sp>
        <p:nvSpPr>
          <p:cNvPr id="202756" name="Rectangle 4"/>
          <p:cNvSpPr>
            <a:spLocks noChangeArrowheads="1"/>
          </p:cNvSpPr>
          <p:nvPr/>
        </p:nvSpPr>
        <p:spPr bwMode="auto">
          <a:xfrm>
            <a:off x="457200" y="1447800"/>
            <a:ext cx="8305800" cy="76200"/>
          </a:xfrm>
          <a:prstGeom prst="rect">
            <a:avLst/>
          </a:prstGeom>
          <a:solidFill>
            <a:srgbClr val="E42B00"/>
          </a:solidFill>
          <a:ln>
            <a:noFill/>
          </a:ln>
          <a:effectLst/>
          <a:extLst>
            <a:ext uri="{91240B29-F687-4F45-9708-019B960494DF}">
              <a14:hiddenLine xmlns:a14="http://schemas.microsoft.com/office/drawing/2010/main" xmlns="" w="9525">
                <a:solidFill>
                  <a:srgbClr val="000066"/>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Tree>
  </p:cSld>
  <p:clrMapOvr>
    <a:masterClrMapping/>
  </p:clrMapOvr>
  <p:transition>
    <p:wedg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2"/>
          <p:cNvSpPr>
            <a:spLocks noGrp="1" noChangeArrowheads="1"/>
          </p:cNvSpPr>
          <p:nvPr>
            <p:ph type="title"/>
          </p:nvPr>
        </p:nvSpPr>
        <p:spPr/>
        <p:txBody>
          <a:bodyPr/>
          <a:lstStyle/>
          <a:p>
            <a:r>
              <a:rPr lang="en-US"/>
              <a:t>Psychographics</a:t>
            </a:r>
          </a:p>
        </p:txBody>
      </p:sp>
      <p:sp>
        <p:nvSpPr>
          <p:cNvPr id="203779" name="Rectangle 3"/>
          <p:cNvSpPr>
            <a:spLocks noGrp="1" noChangeArrowheads="1"/>
          </p:cNvSpPr>
          <p:nvPr>
            <p:ph type="body" idx="1"/>
          </p:nvPr>
        </p:nvSpPr>
        <p:spPr>
          <a:xfrm>
            <a:off x="304800" y="1600200"/>
            <a:ext cx="8534400" cy="4876800"/>
          </a:xfrm>
        </p:spPr>
        <p:txBody>
          <a:bodyPr/>
          <a:lstStyle/>
          <a:p>
            <a:pPr>
              <a:lnSpc>
                <a:spcPct val="90000"/>
              </a:lnSpc>
            </a:pPr>
            <a:r>
              <a:rPr lang="en-US" sz="2800" i="1"/>
              <a:t>Psychographics:</a:t>
            </a:r>
          </a:p>
          <a:p>
            <a:pPr lvl="1">
              <a:lnSpc>
                <a:spcPct val="90000"/>
              </a:lnSpc>
            </a:pPr>
            <a:r>
              <a:rPr lang="en-US" sz="2400"/>
              <a:t>Use of psychological, sociological, and anthropological factors for market segmentation</a:t>
            </a:r>
          </a:p>
          <a:p>
            <a:pPr>
              <a:lnSpc>
                <a:spcPct val="90000"/>
              </a:lnSpc>
            </a:pPr>
            <a:r>
              <a:rPr lang="en-US" sz="2800"/>
              <a:t>The Roots of Psychographics:</a:t>
            </a:r>
          </a:p>
          <a:p>
            <a:pPr lvl="1">
              <a:lnSpc>
                <a:spcPct val="90000"/>
              </a:lnSpc>
            </a:pPr>
            <a:r>
              <a:rPr lang="en-US" sz="2400"/>
              <a:t>Developed in the 1960’s and ’70’s to address the shortcomings of motivational research and quantitative survey research</a:t>
            </a:r>
          </a:p>
          <a:p>
            <a:pPr>
              <a:lnSpc>
                <a:spcPct val="90000"/>
              </a:lnSpc>
            </a:pPr>
            <a:r>
              <a:rPr lang="en-US" sz="2800"/>
              <a:t>Forms of Psychographic Studies:</a:t>
            </a:r>
          </a:p>
          <a:p>
            <a:pPr lvl="1">
              <a:lnSpc>
                <a:spcPct val="90000"/>
              </a:lnSpc>
            </a:pPr>
            <a:r>
              <a:rPr lang="en-US" sz="2400"/>
              <a:t>Lifestyle profile</a:t>
            </a:r>
          </a:p>
          <a:p>
            <a:pPr lvl="1">
              <a:lnSpc>
                <a:spcPct val="90000"/>
              </a:lnSpc>
            </a:pPr>
            <a:r>
              <a:rPr lang="en-US" sz="2400"/>
              <a:t>Product-specific profile</a:t>
            </a:r>
          </a:p>
          <a:p>
            <a:pPr lvl="1">
              <a:lnSpc>
                <a:spcPct val="90000"/>
              </a:lnSpc>
            </a:pPr>
            <a:r>
              <a:rPr lang="en-US" sz="2400"/>
              <a:t>General lifestyle segmentation profile</a:t>
            </a:r>
          </a:p>
          <a:p>
            <a:pPr lvl="1">
              <a:lnSpc>
                <a:spcPct val="90000"/>
              </a:lnSpc>
            </a:pPr>
            <a:r>
              <a:rPr lang="en-US" sz="2400"/>
              <a:t>Product-specific segmentation</a:t>
            </a:r>
          </a:p>
        </p:txBody>
      </p:sp>
      <p:sp>
        <p:nvSpPr>
          <p:cNvPr id="203780" name="Rectangle 4"/>
          <p:cNvSpPr>
            <a:spLocks noChangeArrowheads="1"/>
          </p:cNvSpPr>
          <p:nvPr/>
        </p:nvSpPr>
        <p:spPr bwMode="auto">
          <a:xfrm>
            <a:off x="457200" y="1447800"/>
            <a:ext cx="8305800" cy="76200"/>
          </a:xfrm>
          <a:prstGeom prst="rect">
            <a:avLst/>
          </a:prstGeom>
          <a:solidFill>
            <a:srgbClr val="E42B00"/>
          </a:solidFill>
          <a:ln>
            <a:noFill/>
          </a:ln>
          <a:effectLst/>
          <a:extLst>
            <a:ext uri="{91240B29-F687-4F45-9708-019B960494DF}">
              <a14:hiddenLine xmlns:a14="http://schemas.microsoft.com/office/drawing/2010/main" xmlns="" w="9525">
                <a:solidFill>
                  <a:srgbClr val="000066"/>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Tree>
  </p:cSld>
  <p:clrMapOvr>
    <a:masterClrMapping/>
  </p:clrMapOvr>
  <p:transition>
    <p:wedg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Grp="1" noChangeArrowheads="1"/>
          </p:cNvSpPr>
          <p:nvPr>
            <p:ph type="title"/>
          </p:nvPr>
        </p:nvSpPr>
        <p:spPr/>
        <p:txBody>
          <a:bodyPr/>
          <a:lstStyle/>
          <a:p>
            <a:r>
              <a:rPr lang="en-US"/>
              <a:t>AIOs</a:t>
            </a:r>
          </a:p>
        </p:txBody>
      </p:sp>
      <p:sp>
        <p:nvSpPr>
          <p:cNvPr id="160771" name="Rectangle 3"/>
          <p:cNvSpPr>
            <a:spLocks noGrp="1" noChangeArrowheads="1"/>
          </p:cNvSpPr>
          <p:nvPr>
            <p:ph type="body" idx="1"/>
          </p:nvPr>
        </p:nvSpPr>
        <p:spPr>
          <a:xfrm>
            <a:off x="304800" y="1752600"/>
            <a:ext cx="8534400" cy="4724400"/>
          </a:xfrm>
        </p:spPr>
        <p:txBody>
          <a:bodyPr/>
          <a:lstStyle/>
          <a:p>
            <a:pPr>
              <a:lnSpc>
                <a:spcPct val="90000"/>
              </a:lnSpc>
            </a:pPr>
            <a:r>
              <a:rPr lang="en-US" i="1"/>
              <a:t>AIOs:</a:t>
            </a:r>
          </a:p>
          <a:p>
            <a:pPr lvl="1">
              <a:lnSpc>
                <a:spcPct val="90000"/>
              </a:lnSpc>
            </a:pPr>
            <a:r>
              <a:rPr lang="en-US"/>
              <a:t>Psychographic research groups consumers according to activities, interests, and opinions (AIOs)</a:t>
            </a:r>
          </a:p>
          <a:p>
            <a:pPr>
              <a:lnSpc>
                <a:spcPct val="90000"/>
              </a:lnSpc>
            </a:pPr>
            <a:r>
              <a:rPr lang="en-US" i="1"/>
              <a:t>80/20 Rule:</a:t>
            </a:r>
          </a:p>
          <a:p>
            <a:pPr lvl="1">
              <a:lnSpc>
                <a:spcPct val="90000"/>
              </a:lnSpc>
            </a:pPr>
            <a:r>
              <a:rPr lang="en-US"/>
              <a:t>Only 20 percent of a product’s users account for 80 percent of the volume of product sold</a:t>
            </a:r>
          </a:p>
          <a:p>
            <a:pPr lvl="1">
              <a:lnSpc>
                <a:spcPct val="90000"/>
              </a:lnSpc>
            </a:pPr>
            <a:r>
              <a:rPr lang="en-US"/>
              <a:t>Researchers attempt to identify the heavy users of a product</a:t>
            </a:r>
          </a:p>
          <a:p>
            <a:pPr lvl="1">
              <a:lnSpc>
                <a:spcPct val="90000"/>
              </a:lnSpc>
            </a:pPr>
            <a:r>
              <a:rPr lang="en-US"/>
              <a:t>Heavy users can then be subdivided in terms of the </a:t>
            </a:r>
            <a:r>
              <a:rPr lang="en-US" i="1"/>
              <a:t>benefits</a:t>
            </a:r>
            <a:r>
              <a:rPr lang="en-US"/>
              <a:t> they derive from the product or service.</a:t>
            </a:r>
          </a:p>
        </p:txBody>
      </p:sp>
      <p:sp>
        <p:nvSpPr>
          <p:cNvPr id="160772" name="Rectangle 4"/>
          <p:cNvSpPr>
            <a:spLocks noChangeArrowheads="1"/>
          </p:cNvSpPr>
          <p:nvPr/>
        </p:nvSpPr>
        <p:spPr bwMode="auto">
          <a:xfrm>
            <a:off x="457200" y="1447800"/>
            <a:ext cx="8305800" cy="76200"/>
          </a:xfrm>
          <a:prstGeom prst="rect">
            <a:avLst/>
          </a:prstGeom>
          <a:solidFill>
            <a:srgbClr val="E42B00"/>
          </a:solidFill>
          <a:ln>
            <a:noFill/>
          </a:ln>
          <a:effectLst/>
          <a:extLst>
            <a:ext uri="{91240B29-F687-4F45-9708-019B960494DF}">
              <a14:hiddenLine xmlns:a14="http://schemas.microsoft.com/office/drawing/2010/main" xmlns="" w="9525">
                <a:solidFill>
                  <a:srgbClr val="000066"/>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Tree>
  </p:cSld>
  <p:clrMapOvr>
    <a:masterClrMapping/>
  </p:clrMapOvr>
  <p:transition>
    <p:circl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2146" name="Rectangle 2"/>
          <p:cNvSpPr>
            <a:spLocks noGrp="1" noChangeArrowheads="1"/>
          </p:cNvSpPr>
          <p:nvPr>
            <p:ph type="title"/>
          </p:nvPr>
        </p:nvSpPr>
        <p:spPr>
          <a:xfrm>
            <a:off x="228600" y="228600"/>
            <a:ext cx="8686800" cy="914400"/>
          </a:xfrm>
        </p:spPr>
        <p:txBody>
          <a:bodyPr/>
          <a:lstStyle/>
          <a:p>
            <a:r>
              <a:rPr lang="en-US" sz="4000"/>
              <a:t>AIOs and Lifestyle Dimensions</a:t>
            </a:r>
          </a:p>
        </p:txBody>
      </p:sp>
      <p:sp>
        <p:nvSpPr>
          <p:cNvPr id="262147" name="Rectangle 3"/>
          <p:cNvSpPr>
            <a:spLocks noChangeArrowheads="1"/>
          </p:cNvSpPr>
          <p:nvPr/>
        </p:nvSpPr>
        <p:spPr bwMode="auto">
          <a:xfrm>
            <a:off x="457200" y="1143000"/>
            <a:ext cx="8305800" cy="76200"/>
          </a:xfrm>
          <a:prstGeom prst="rect">
            <a:avLst/>
          </a:prstGeom>
          <a:solidFill>
            <a:srgbClr val="E42B00"/>
          </a:solidFill>
          <a:ln>
            <a:noFill/>
          </a:ln>
          <a:effectLst/>
          <a:extLst>
            <a:ext uri="{91240B29-F687-4F45-9708-019B960494DF}">
              <a14:hiddenLine xmlns:a14="http://schemas.microsoft.com/office/drawing/2010/main" xmlns="" w="9525">
                <a:solidFill>
                  <a:srgbClr val="000066"/>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pic>
        <p:nvPicPr>
          <p:cNvPr id="262150" name="Picture 6" descr="C:\MyData\Melissa\Solomon CB 6e\Jpegs\Chapter 06\table-6.3.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371600" y="1295400"/>
            <a:ext cx="6553200" cy="5033963"/>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ransition>
    <p:wedg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2"/>
          <p:cNvSpPr>
            <a:spLocks noGrp="1" noChangeArrowheads="1"/>
          </p:cNvSpPr>
          <p:nvPr>
            <p:ph type="title"/>
          </p:nvPr>
        </p:nvSpPr>
        <p:spPr/>
        <p:txBody>
          <a:bodyPr/>
          <a:lstStyle/>
          <a:p>
            <a:r>
              <a:rPr lang="en-US" sz="4000"/>
              <a:t>Uses of Psychographic Segmentation</a:t>
            </a:r>
          </a:p>
        </p:txBody>
      </p:sp>
      <p:sp>
        <p:nvSpPr>
          <p:cNvPr id="161795" name="Rectangle 3"/>
          <p:cNvSpPr>
            <a:spLocks noGrp="1" noChangeArrowheads="1"/>
          </p:cNvSpPr>
          <p:nvPr>
            <p:ph type="body" idx="1"/>
          </p:nvPr>
        </p:nvSpPr>
        <p:spPr>
          <a:xfrm>
            <a:off x="304800" y="1600200"/>
            <a:ext cx="8534400" cy="4876800"/>
          </a:xfrm>
        </p:spPr>
        <p:txBody>
          <a:bodyPr/>
          <a:lstStyle/>
          <a:p>
            <a:r>
              <a:rPr lang="en-US"/>
              <a:t>Psychographic segmentation can be used:</a:t>
            </a:r>
          </a:p>
          <a:p>
            <a:pPr lvl="1"/>
            <a:r>
              <a:rPr lang="en-US"/>
              <a:t>To define the target market</a:t>
            </a:r>
          </a:p>
          <a:p>
            <a:pPr lvl="1"/>
            <a:r>
              <a:rPr lang="en-US"/>
              <a:t>To create a new view of the market</a:t>
            </a:r>
          </a:p>
          <a:p>
            <a:pPr lvl="1"/>
            <a:r>
              <a:rPr lang="en-US"/>
              <a:t>To position the product</a:t>
            </a:r>
          </a:p>
          <a:p>
            <a:pPr lvl="1"/>
            <a:r>
              <a:rPr lang="en-US"/>
              <a:t>To better communicate product attributes</a:t>
            </a:r>
          </a:p>
          <a:p>
            <a:pPr lvl="1"/>
            <a:r>
              <a:rPr lang="en-US"/>
              <a:t>To develop overall strategy</a:t>
            </a:r>
          </a:p>
          <a:p>
            <a:pPr lvl="1"/>
            <a:r>
              <a:rPr lang="en-US"/>
              <a:t>To market social and political issues</a:t>
            </a:r>
          </a:p>
        </p:txBody>
      </p:sp>
      <p:sp>
        <p:nvSpPr>
          <p:cNvPr id="161796" name="Rectangle 4"/>
          <p:cNvSpPr>
            <a:spLocks noChangeArrowheads="1"/>
          </p:cNvSpPr>
          <p:nvPr/>
        </p:nvSpPr>
        <p:spPr bwMode="auto">
          <a:xfrm>
            <a:off x="457200" y="1447800"/>
            <a:ext cx="8305800" cy="76200"/>
          </a:xfrm>
          <a:prstGeom prst="rect">
            <a:avLst/>
          </a:prstGeom>
          <a:solidFill>
            <a:srgbClr val="E42B00"/>
          </a:solidFill>
          <a:ln>
            <a:noFill/>
          </a:ln>
          <a:effectLst/>
          <a:extLst>
            <a:ext uri="{91240B29-F687-4F45-9708-019B960494DF}">
              <a14:hiddenLine xmlns:a14="http://schemas.microsoft.com/office/drawing/2010/main" xmlns="" w="9525">
                <a:solidFill>
                  <a:srgbClr val="000066"/>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Tree>
  </p:cSld>
  <p:clrMapOvr>
    <a:masterClrMapping/>
  </p:clrMapOvr>
  <p:transition>
    <p:circl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2"/>
          <p:cNvSpPr>
            <a:spLocks noGrp="1" noChangeArrowheads="1"/>
          </p:cNvSpPr>
          <p:nvPr>
            <p:ph type="title"/>
          </p:nvPr>
        </p:nvSpPr>
        <p:spPr/>
        <p:txBody>
          <a:bodyPr/>
          <a:lstStyle/>
          <a:p>
            <a:r>
              <a:rPr lang="en-US" sz="3600"/>
              <a:t>Psychographic Segmentation Typologies</a:t>
            </a:r>
          </a:p>
        </p:txBody>
      </p:sp>
      <p:sp>
        <p:nvSpPr>
          <p:cNvPr id="205827" name="Rectangle 3"/>
          <p:cNvSpPr>
            <a:spLocks noGrp="1" noChangeArrowheads="1"/>
          </p:cNvSpPr>
          <p:nvPr>
            <p:ph type="body" idx="1"/>
          </p:nvPr>
        </p:nvSpPr>
        <p:spPr>
          <a:xfrm>
            <a:off x="304800" y="1447800"/>
            <a:ext cx="8534400" cy="5334000"/>
          </a:xfrm>
        </p:spPr>
        <p:txBody>
          <a:bodyPr/>
          <a:lstStyle/>
          <a:p>
            <a:pPr>
              <a:lnSpc>
                <a:spcPct val="90000"/>
              </a:lnSpc>
            </a:pPr>
            <a:r>
              <a:rPr lang="en-US" i="1"/>
              <a:t>Segmentation Typologies:</a:t>
            </a:r>
          </a:p>
          <a:p>
            <a:pPr lvl="1">
              <a:lnSpc>
                <a:spcPct val="90000"/>
              </a:lnSpc>
            </a:pPr>
            <a:r>
              <a:rPr lang="en-US"/>
              <a:t>Developed by companies and advertising agencies to identify groups of consumers with common lifestyles</a:t>
            </a:r>
          </a:p>
          <a:p>
            <a:pPr lvl="1">
              <a:lnSpc>
                <a:spcPct val="90000"/>
              </a:lnSpc>
            </a:pPr>
            <a:r>
              <a:rPr lang="en-US"/>
              <a:t>Similarities in segmentation typologies:</a:t>
            </a:r>
          </a:p>
          <a:p>
            <a:pPr lvl="2">
              <a:lnSpc>
                <a:spcPct val="90000"/>
              </a:lnSpc>
            </a:pPr>
            <a:r>
              <a:rPr lang="en-US"/>
              <a:t>Respondents answer a battery of questions</a:t>
            </a:r>
          </a:p>
          <a:p>
            <a:pPr lvl="2">
              <a:lnSpc>
                <a:spcPct val="90000"/>
              </a:lnSpc>
            </a:pPr>
            <a:r>
              <a:rPr lang="en-US"/>
              <a:t>Researchers classify them into “clusters” of lifestyles</a:t>
            </a:r>
          </a:p>
          <a:p>
            <a:pPr lvl="2">
              <a:lnSpc>
                <a:spcPct val="90000"/>
              </a:lnSpc>
            </a:pPr>
            <a:r>
              <a:rPr lang="en-US"/>
              <a:t>Each cluster is given a descriptive name</a:t>
            </a:r>
          </a:p>
          <a:p>
            <a:pPr lvl="2">
              <a:lnSpc>
                <a:spcPct val="90000"/>
              </a:lnSpc>
            </a:pPr>
            <a:r>
              <a:rPr lang="en-US"/>
              <a:t>A profile of the “typical” member is provided to the client</a:t>
            </a:r>
          </a:p>
          <a:p>
            <a:pPr>
              <a:lnSpc>
                <a:spcPct val="90000"/>
              </a:lnSpc>
            </a:pPr>
            <a:r>
              <a:rPr lang="en-US" i="1"/>
              <a:t>Proprietary Systems:</a:t>
            </a:r>
          </a:p>
          <a:p>
            <a:pPr lvl="1">
              <a:lnSpc>
                <a:spcPct val="90000"/>
              </a:lnSpc>
            </a:pPr>
            <a:r>
              <a:rPr lang="en-US"/>
              <a:t>Information is developed and owned by the company and the company will not release the info to outsiders</a:t>
            </a:r>
          </a:p>
          <a:p>
            <a:pPr lvl="1">
              <a:lnSpc>
                <a:spcPct val="90000"/>
              </a:lnSpc>
            </a:pPr>
            <a:endParaRPr lang="en-US"/>
          </a:p>
        </p:txBody>
      </p:sp>
      <p:sp>
        <p:nvSpPr>
          <p:cNvPr id="205828" name="Rectangle 4"/>
          <p:cNvSpPr>
            <a:spLocks noChangeArrowheads="1"/>
          </p:cNvSpPr>
          <p:nvPr/>
        </p:nvSpPr>
        <p:spPr bwMode="auto">
          <a:xfrm>
            <a:off x="457200" y="1295400"/>
            <a:ext cx="8305800" cy="76200"/>
          </a:xfrm>
          <a:prstGeom prst="rect">
            <a:avLst/>
          </a:prstGeom>
          <a:solidFill>
            <a:srgbClr val="E42B00"/>
          </a:solidFill>
          <a:ln>
            <a:noFill/>
          </a:ln>
          <a:effectLst/>
          <a:extLst>
            <a:ext uri="{91240B29-F687-4F45-9708-019B960494DF}">
              <a14:hiddenLine xmlns:a14="http://schemas.microsoft.com/office/drawing/2010/main" xmlns="" w="9525">
                <a:solidFill>
                  <a:srgbClr val="000066"/>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Tree>
  </p:cSld>
  <p:clrMapOvr>
    <a:masterClrMapping/>
  </p:clrMapOvr>
  <p:transition>
    <p:wedg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2"/>
          <p:cNvSpPr>
            <a:spLocks noGrp="1" noChangeArrowheads="1"/>
          </p:cNvSpPr>
          <p:nvPr>
            <p:ph type="title"/>
          </p:nvPr>
        </p:nvSpPr>
        <p:spPr/>
        <p:txBody>
          <a:bodyPr/>
          <a:lstStyle/>
          <a:p>
            <a:r>
              <a:rPr lang="en-US"/>
              <a:t>VALS 2</a:t>
            </a:r>
          </a:p>
        </p:txBody>
      </p:sp>
      <p:sp>
        <p:nvSpPr>
          <p:cNvPr id="206851" name="Rectangle 3"/>
          <p:cNvSpPr>
            <a:spLocks noGrp="1" noChangeArrowheads="1"/>
          </p:cNvSpPr>
          <p:nvPr>
            <p:ph type="body" idx="1"/>
          </p:nvPr>
        </p:nvSpPr>
        <p:spPr>
          <a:xfrm>
            <a:off x="304800" y="1600200"/>
            <a:ext cx="8534400" cy="3276600"/>
          </a:xfrm>
        </p:spPr>
        <p:txBody>
          <a:bodyPr/>
          <a:lstStyle/>
          <a:p>
            <a:r>
              <a:rPr lang="en-US" sz="2800"/>
              <a:t>The Values and Lifestyles System</a:t>
            </a:r>
          </a:p>
          <a:p>
            <a:r>
              <a:rPr lang="en-US" sz="2800"/>
              <a:t>Three Self-Orientations:</a:t>
            </a:r>
          </a:p>
          <a:p>
            <a:pPr lvl="1"/>
            <a:r>
              <a:rPr lang="en-US" sz="2400"/>
              <a:t>Principle orientation: Guided by a belief system</a:t>
            </a:r>
          </a:p>
          <a:p>
            <a:pPr lvl="1"/>
            <a:r>
              <a:rPr lang="en-US" sz="2400"/>
              <a:t>Status orientation: Guided by opinions of peers</a:t>
            </a:r>
          </a:p>
          <a:p>
            <a:pPr lvl="1"/>
            <a:r>
              <a:rPr lang="en-US" sz="2400"/>
              <a:t>Action orientation: Desire to impact the world around them</a:t>
            </a:r>
          </a:p>
          <a:p>
            <a:r>
              <a:rPr lang="en-US" sz="2800"/>
              <a:t>VALS Groups:</a:t>
            </a:r>
          </a:p>
        </p:txBody>
      </p:sp>
      <p:sp>
        <p:nvSpPr>
          <p:cNvPr id="206852" name="Rectangle 4"/>
          <p:cNvSpPr>
            <a:spLocks noChangeArrowheads="1"/>
          </p:cNvSpPr>
          <p:nvPr/>
        </p:nvSpPr>
        <p:spPr bwMode="auto">
          <a:xfrm>
            <a:off x="457200" y="1371600"/>
            <a:ext cx="8305800" cy="76200"/>
          </a:xfrm>
          <a:prstGeom prst="rect">
            <a:avLst/>
          </a:prstGeom>
          <a:solidFill>
            <a:srgbClr val="E42B00"/>
          </a:solidFill>
          <a:ln>
            <a:noFill/>
          </a:ln>
          <a:effectLst/>
          <a:extLst>
            <a:ext uri="{91240B29-F687-4F45-9708-019B960494DF}">
              <a14:hiddenLine xmlns:a14="http://schemas.microsoft.com/office/drawing/2010/main" xmlns="" w="9525">
                <a:solidFill>
                  <a:srgbClr val="000066"/>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graphicFrame>
        <p:nvGraphicFramePr>
          <p:cNvPr id="206909" name="Group 61"/>
          <p:cNvGraphicFramePr>
            <a:graphicFrameLocks noGrp="1"/>
          </p:cNvGraphicFramePr>
          <p:nvPr/>
        </p:nvGraphicFramePr>
        <p:xfrm>
          <a:off x="1676400" y="4495800"/>
          <a:ext cx="5867400" cy="1828800"/>
        </p:xfrm>
        <a:graphic>
          <a:graphicData uri="http://schemas.openxmlformats.org/drawingml/2006/table">
            <a:tbl>
              <a:tblPr/>
              <a:tblGrid>
                <a:gridCol w="2971800"/>
                <a:gridCol w="2895600"/>
              </a:tblGrid>
              <a:tr h="346075">
                <a:tc>
                  <a:txBody>
                    <a:bodyPr/>
                    <a:lstStyle/>
                    <a:p>
                      <a:pPr marL="0" marR="0" lvl="0" indent="0" algn="l" defTabSz="914400" rtl="0" eaLnBrk="1" fontAlgn="base" latinLnBrk="0" hangingPunct="1">
                        <a:lnSpc>
                          <a:spcPct val="100000"/>
                        </a:lnSpc>
                        <a:spcBef>
                          <a:spcPct val="20000"/>
                        </a:spcBef>
                        <a:spcAft>
                          <a:spcPct val="0"/>
                        </a:spcAft>
                        <a:buClr>
                          <a:srgbClr val="E42B00"/>
                        </a:buClr>
                        <a:buSzTx/>
                        <a:buFontTx/>
                        <a:buNone/>
                        <a:tabLst/>
                      </a:pPr>
                      <a:r>
                        <a:rPr kumimoji="0" lang="en-US" sz="2400" b="0" i="1" u="none" strike="noStrike" cap="none" normalizeH="0" baseline="0" smtClean="0">
                          <a:ln>
                            <a:noFill/>
                          </a:ln>
                          <a:solidFill>
                            <a:srgbClr val="E42B00"/>
                          </a:solidFill>
                          <a:effectLst/>
                          <a:latin typeface="Times New Roman" charset="0"/>
                          <a:cs typeface="Times New Roman" charset="0"/>
                        </a:rPr>
                        <a:t>-</a:t>
                      </a:r>
                      <a:r>
                        <a:rPr kumimoji="0" lang="en-US" sz="2400" b="0" i="1" u="none" strike="noStrike" cap="none" normalizeH="0" baseline="0" smtClean="0">
                          <a:ln>
                            <a:noFill/>
                          </a:ln>
                          <a:solidFill>
                            <a:srgbClr val="00496E"/>
                          </a:solidFill>
                          <a:effectLst/>
                          <a:latin typeface="Times New Roman" charset="0"/>
                          <a:cs typeface="Times New Roman" charset="0"/>
                        </a:rPr>
                        <a:t> </a:t>
                      </a:r>
                      <a:r>
                        <a:rPr kumimoji="0" lang="en-US" sz="2400" b="0" i="1" u="none" strike="noStrike" cap="none" normalizeH="0" baseline="0" smtClean="0">
                          <a:ln>
                            <a:noFill/>
                          </a:ln>
                          <a:solidFill>
                            <a:srgbClr val="00496E"/>
                          </a:solidFill>
                          <a:effectLst/>
                          <a:latin typeface="Times New Roman" charset="0"/>
                        </a:rPr>
                        <a:t>Actualizers</a:t>
                      </a:r>
                    </a:p>
                  </a:txBody>
                  <a:tcPr horzOverflow="overflow">
                    <a:lnL cap="flat">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E42B00"/>
                        </a:buClr>
                        <a:buSzTx/>
                        <a:buFontTx/>
                        <a:buNone/>
                        <a:tabLst/>
                      </a:pPr>
                      <a:r>
                        <a:rPr kumimoji="0" lang="en-US" sz="2400" b="0" i="1" u="none" strike="noStrike" cap="none" normalizeH="0" baseline="0" smtClean="0">
                          <a:ln>
                            <a:noFill/>
                          </a:ln>
                          <a:solidFill>
                            <a:srgbClr val="E42B00"/>
                          </a:solidFill>
                          <a:effectLst/>
                          <a:latin typeface="Times New Roman" charset="0"/>
                          <a:cs typeface="Times New Roman" charset="0"/>
                        </a:rPr>
                        <a:t>-</a:t>
                      </a:r>
                      <a:r>
                        <a:rPr kumimoji="0" lang="en-US" sz="2400" b="0" i="1" u="none" strike="noStrike" cap="none" normalizeH="0" baseline="0" smtClean="0">
                          <a:ln>
                            <a:noFill/>
                          </a:ln>
                          <a:solidFill>
                            <a:srgbClr val="00496E"/>
                          </a:solidFill>
                          <a:effectLst/>
                          <a:latin typeface="Times New Roman" charset="0"/>
                        </a:rPr>
                        <a:t> Believers</a:t>
                      </a:r>
                    </a:p>
                  </a:txBody>
                  <a:tcPr horzOverflow="overflow">
                    <a:lnL>
                      <a:noFill/>
                    </a:lnL>
                    <a:lnR cap="flat">
                      <a:noFill/>
                    </a:lnR>
                    <a:lnT cap="flat">
                      <a:noFill/>
                    </a:lnT>
                    <a:lnB>
                      <a:noFill/>
                    </a:lnB>
                    <a:lnTlToBr>
                      <a:noFill/>
                    </a:lnTlToBr>
                    <a:lnBlToTr>
                      <a:noFill/>
                    </a:lnBlToTr>
                    <a:noFill/>
                  </a:tcPr>
                </a:tc>
              </a:tr>
              <a:tr h="346075">
                <a:tc>
                  <a:txBody>
                    <a:bodyPr/>
                    <a:lstStyle/>
                    <a:p>
                      <a:pPr marL="0" marR="0" lvl="0" indent="0" algn="l" defTabSz="914400" rtl="0" eaLnBrk="1" fontAlgn="base" latinLnBrk="0" hangingPunct="1">
                        <a:lnSpc>
                          <a:spcPct val="100000"/>
                        </a:lnSpc>
                        <a:spcBef>
                          <a:spcPct val="20000"/>
                        </a:spcBef>
                        <a:spcAft>
                          <a:spcPct val="0"/>
                        </a:spcAft>
                        <a:buClr>
                          <a:srgbClr val="E42B00"/>
                        </a:buClr>
                        <a:buSzTx/>
                        <a:buFontTx/>
                        <a:buNone/>
                        <a:tabLst/>
                      </a:pPr>
                      <a:r>
                        <a:rPr kumimoji="0" lang="en-US" sz="2400" b="0" i="1" u="none" strike="noStrike" cap="none" normalizeH="0" baseline="0" smtClean="0">
                          <a:ln>
                            <a:noFill/>
                          </a:ln>
                          <a:solidFill>
                            <a:srgbClr val="E42B00"/>
                          </a:solidFill>
                          <a:effectLst/>
                          <a:latin typeface="Times New Roman" charset="0"/>
                          <a:cs typeface="Times New Roman" charset="0"/>
                        </a:rPr>
                        <a:t>-</a:t>
                      </a:r>
                      <a:r>
                        <a:rPr kumimoji="0" lang="en-US" sz="2400" b="0" i="1" u="none" strike="noStrike" cap="none" normalizeH="0" baseline="0" smtClean="0">
                          <a:ln>
                            <a:noFill/>
                          </a:ln>
                          <a:solidFill>
                            <a:srgbClr val="00496E"/>
                          </a:solidFill>
                          <a:effectLst/>
                          <a:latin typeface="Times New Roman" charset="0"/>
                        </a:rPr>
                        <a:t> Fulfilleds</a:t>
                      </a:r>
                    </a:p>
                  </a:txBody>
                  <a:tcP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E42B00"/>
                        </a:buClr>
                        <a:buSzTx/>
                        <a:buFontTx/>
                        <a:buNone/>
                        <a:tabLst/>
                      </a:pPr>
                      <a:r>
                        <a:rPr kumimoji="0" lang="en-US" sz="2400" b="0" i="1" u="none" strike="noStrike" cap="none" normalizeH="0" baseline="0" smtClean="0">
                          <a:ln>
                            <a:noFill/>
                          </a:ln>
                          <a:solidFill>
                            <a:srgbClr val="E42B00"/>
                          </a:solidFill>
                          <a:effectLst/>
                          <a:latin typeface="Times New Roman" charset="0"/>
                          <a:cs typeface="Times New Roman" charset="0"/>
                        </a:rPr>
                        <a:t>-</a:t>
                      </a:r>
                      <a:r>
                        <a:rPr kumimoji="0" lang="en-US" sz="2400" b="0" i="1" u="none" strike="noStrike" cap="none" normalizeH="0" baseline="0" smtClean="0">
                          <a:ln>
                            <a:noFill/>
                          </a:ln>
                          <a:solidFill>
                            <a:srgbClr val="00496E"/>
                          </a:solidFill>
                          <a:effectLst/>
                          <a:latin typeface="Times New Roman" charset="0"/>
                        </a:rPr>
                        <a:t> Strivers</a:t>
                      </a:r>
                    </a:p>
                  </a:txBody>
                  <a:tcPr horzOverflow="overflow">
                    <a:lnL>
                      <a:noFill/>
                    </a:lnL>
                    <a:lnR cap="flat">
                      <a:noFill/>
                    </a:lnR>
                    <a:lnT>
                      <a:noFill/>
                    </a:lnT>
                    <a:lnB>
                      <a:noFill/>
                    </a:lnB>
                    <a:lnTlToBr>
                      <a:noFill/>
                    </a:lnTlToBr>
                    <a:lnBlToTr>
                      <a:noFill/>
                    </a:lnBlToTr>
                    <a:noFill/>
                  </a:tcPr>
                </a:tc>
              </a:tr>
              <a:tr h="346075">
                <a:tc>
                  <a:txBody>
                    <a:bodyPr/>
                    <a:lstStyle/>
                    <a:p>
                      <a:pPr marL="0" marR="0" lvl="0" indent="0" algn="l" defTabSz="914400" rtl="0" eaLnBrk="1" fontAlgn="base" latinLnBrk="0" hangingPunct="1">
                        <a:lnSpc>
                          <a:spcPct val="100000"/>
                        </a:lnSpc>
                        <a:spcBef>
                          <a:spcPct val="20000"/>
                        </a:spcBef>
                        <a:spcAft>
                          <a:spcPct val="0"/>
                        </a:spcAft>
                        <a:buClr>
                          <a:srgbClr val="E42B00"/>
                        </a:buClr>
                        <a:buSzTx/>
                        <a:buFontTx/>
                        <a:buNone/>
                        <a:tabLst/>
                      </a:pPr>
                      <a:r>
                        <a:rPr kumimoji="0" lang="en-US" sz="2400" b="0" i="1" u="none" strike="noStrike" cap="none" normalizeH="0" baseline="0" smtClean="0">
                          <a:ln>
                            <a:noFill/>
                          </a:ln>
                          <a:solidFill>
                            <a:srgbClr val="E42B00"/>
                          </a:solidFill>
                          <a:effectLst/>
                          <a:latin typeface="Times New Roman" charset="0"/>
                          <a:cs typeface="Times New Roman" charset="0"/>
                        </a:rPr>
                        <a:t>-</a:t>
                      </a:r>
                      <a:r>
                        <a:rPr kumimoji="0" lang="en-US" sz="2400" b="0" i="1" u="none" strike="noStrike" cap="none" normalizeH="0" baseline="0" smtClean="0">
                          <a:ln>
                            <a:noFill/>
                          </a:ln>
                          <a:solidFill>
                            <a:srgbClr val="00496E"/>
                          </a:solidFill>
                          <a:effectLst/>
                          <a:latin typeface="Times New Roman" charset="0"/>
                        </a:rPr>
                        <a:t> Achievers</a:t>
                      </a:r>
                    </a:p>
                  </a:txBody>
                  <a:tcP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E42B00"/>
                        </a:buClr>
                        <a:buSzTx/>
                        <a:buFontTx/>
                        <a:buNone/>
                        <a:tabLst/>
                      </a:pPr>
                      <a:r>
                        <a:rPr kumimoji="0" lang="en-US" sz="2400" b="0" i="1" u="none" strike="noStrike" cap="none" normalizeH="0" baseline="0" smtClean="0">
                          <a:ln>
                            <a:noFill/>
                          </a:ln>
                          <a:solidFill>
                            <a:srgbClr val="E42B00"/>
                          </a:solidFill>
                          <a:effectLst/>
                          <a:latin typeface="Times New Roman" charset="0"/>
                          <a:cs typeface="Times New Roman" charset="0"/>
                        </a:rPr>
                        <a:t>-</a:t>
                      </a:r>
                      <a:r>
                        <a:rPr kumimoji="0" lang="en-US" sz="2400" b="0" i="1" u="none" strike="noStrike" cap="none" normalizeH="0" baseline="0" smtClean="0">
                          <a:ln>
                            <a:noFill/>
                          </a:ln>
                          <a:solidFill>
                            <a:srgbClr val="00496E"/>
                          </a:solidFill>
                          <a:effectLst/>
                          <a:latin typeface="Times New Roman" charset="0"/>
                        </a:rPr>
                        <a:t> Makers</a:t>
                      </a:r>
                    </a:p>
                  </a:txBody>
                  <a:tcPr horzOverflow="overflow">
                    <a:lnL>
                      <a:noFill/>
                    </a:lnL>
                    <a:lnR cap="flat">
                      <a:noFill/>
                    </a:lnR>
                    <a:lnT>
                      <a:noFill/>
                    </a:lnT>
                    <a:lnB>
                      <a:noFill/>
                    </a:lnB>
                    <a:lnTlToBr>
                      <a:noFill/>
                    </a:lnTlToBr>
                    <a:lnBlToTr>
                      <a:noFill/>
                    </a:lnBlToTr>
                    <a:noFill/>
                  </a:tcPr>
                </a:tc>
              </a:tr>
              <a:tr h="346075">
                <a:tc>
                  <a:txBody>
                    <a:bodyPr/>
                    <a:lstStyle/>
                    <a:p>
                      <a:pPr marL="0" marR="0" lvl="0" indent="0" algn="l" defTabSz="914400" rtl="0" eaLnBrk="1" fontAlgn="base" latinLnBrk="0" hangingPunct="1">
                        <a:lnSpc>
                          <a:spcPct val="100000"/>
                        </a:lnSpc>
                        <a:spcBef>
                          <a:spcPct val="20000"/>
                        </a:spcBef>
                        <a:spcAft>
                          <a:spcPct val="0"/>
                        </a:spcAft>
                        <a:buClr>
                          <a:srgbClr val="E42B00"/>
                        </a:buClr>
                        <a:buSzTx/>
                        <a:buFontTx/>
                        <a:buNone/>
                        <a:tabLst/>
                      </a:pPr>
                      <a:r>
                        <a:rPr kumimoji="0" lang="en-US" sz="2400" b="0" i="1" u="none" strike="noStrike" cap="none" normalizeH="0" baseline="0" smtClean="0">
                          <a:ln>
                            <a:noFill/>
                          </a:ln>
                          <a:solidFill>
                            <a:srgbClr val="E42B00"/>
                          </a:solidFill>
                          <a:effectLst/>
                          <a:latin typeface="Times New Roman" charset="0"/>
                          <a:cs typeface="Times New Roman" charset="0"/>
                        </a:rPr>
                        <a:t>-</a:t>
                      </a:r>
                      <a:r>
                        <a:rPr kumimoji="0" lang="en-US" sz="2400" b="0" i="1" u="none" strike="noStrike" cap="none" normalizeH="0" baseline="0" smtClean="0">
                          <a:ln>
                            <a:noFill/>
                          </a:ln>
                          <a:solidFill>
                            <a:srgbClr val="00496E"/>
                          </a:solidFill>
                          <a:effectLst/>
                          <a:latin typeface="Times New Roman" charset="0"/>
                        </a:rPr>
                        <a:t> Experiencers</a:t>
                      </a:r>
                    </a:p>
                  </a:txBody>
                  <a:tcPr horzOverflow="overflow">
                    <a:lnL cap="flat">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E42B00"/>
                        </a:buClr>
                        <a:buSzTx/>
                        <a:buFontTx/>
                        <a:buNone/>
                        <a:tabLst/>
                      </a:pPr>
                      <a:r>
                        <a:rPr kumimoji="0" lang="en-US" sz="2400" b="0" i="1" u="none" strike="noStrike" cap="none" normalizeH="0" baseline="0" smtClean="0">
                          <a:ln>
                            <a:noFill/>
                          </a:ln>
                          <a:solidFill>
                            <a:srgbClr val="E42B00"/>
                          </a:solidFill>
                          <a:effectLst/>
                          <a:latin typeface="Times New Roman" charset="0"/>
                          <a:cs typeface="Times New Roman" charset="0"/>
                        </a:rPr>
                        <a:t>-</a:t>
                      </a:r>
                      <a:r>
                        <a:rPr kumimoji="0" lang="en-US" sz="2400" b="0" i="1" u="none" strike="noStrike" cap="none" normalizeH="0" baseline="0" smtClean="0">
                          <a:ln>
                            <a:noFill/>
                          </a:ln>
                          <a:solidFill>
                            <a:srgbClr val="00496E"/>
                          </a:solidFill>
                          <a:effectLst/>
                          <a:latin typeface="Times New Roman" charset="0"/>
                        </a:rPr>
                        <a:t> Strugglers</a:t>
                      </a:r>
                    </a:p>
                  </a:txBody>
                  <a:tcPr horzOverflow="overflow">
                    <a:lnL>
                      <a:noFill/>
                    </a:lnL>
                    <a:lnR cap="flat">
                      <a:noFill/>
                    </a:lnR>
                    <a:lnT>
                      <a:noFill/>
                    </a:lnT>
                    <a:lnB cap="flat">
                      <a:noFill/>
                    </a:lnB>
                    <a:lnTlToBr>
                      <a:noFill/>
                    </a:lnTlToBr>
                    <a:lnBlToTr>
                      <a:noFill/>
                    </a:lnBlToTr>
                    <a:noFill/>
                  </a:tcPr>
                </a:tc>
              </a:tr>
            </a:tbl>
          </a:graphicData>
        </a:graphic>
      </p:graphicFrame>
    </p:spTree>
  </p:cSld>
  <p:clrMapOvr>
    <a:masterClrMapping/>
  </p:clrMapOvr>
  <p:transition>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206909"/>
                                        </p:tgtEl>
                                        <p:attrNameLst>
                                          <p:attrName>style.visibility</p:attrName>
                                        </p:attrNameLst>
                                      </p:cBhvr>
                                      <p:to>
                                        <p:strVal val="visible"/>
                                      </p:to>
                                    </p:set>
                                    <p:anim calcmode="lin" valueType="num">
                                      <p:cBhvr additive="base">
                                        <p:cTn id="7" dur="500" fill="hold"/>
                                        <p:tgtEl>
                                          <p:spTgt spid="206909"/>
                                        </p:tgtEl>
                                        <p:attrNameLst>
                                          <p:attrName>ppt_x</p:attrName>
                                        </p:attrNameLst>
                                      </p:cBhvr>
                                      <p:tavLst>
                                        <p:tav tm="0">
                                          <p:val>
                                            <p:strVal val="0-#ppt_w/2"/>
                                          </p:val>
                                        </p:tav>
                                        <p:tav tm="100000">
                                          <p:val>
                                            <p:strVal val="#ppt_x"/>
                                          </p:val>
                                        </p:tav>
                                      </p:tavLst>
                                    </p:anim>
                                    <p:anim calcmode="lin" valueType="num">
                                      <p:cBhvr additive="base">
                                        <p:cTn id="8" dur="500" fill="hold"/>
                                        <p:tgtEl>
                                          <p:spTgt spid="20690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3170" name="Rectangle 2"/>
          <p:cNvSpPr>
            <a:spLocks noGrp="1" noChangeArrowheads="1"/>
          </p:cNvSpPr>
          <p:nvPr>
            <p:ph type="title"/>
          </p:nvPr>
        </p:nvSpPr>
        <p:spPr>
          <a:xfrm>
            <a:off x="457200" y="0"/>
            <a:ext cx="8229600" cy="1143000"/>
          </a:xfrm>
        </p:spPr>
        <p:txBody>
          <a:bodyPr/>
          <a:lstStyle/>
          <a:p>
            <a:r>
              <a:rPr lang="en-US"/>
              <a:t>VALS 2 Segmentation System</a:t>
            </a:r>
          </a:p>
        </p:txBody>
      </p:sp>
      <p:sp>
        <p:nvSpPr>
          <p:cNvPr id="263171" name="Rectangle 3"/>
          <p:cNvSpPr>
            <a:spLocks noChangeArrowheads="1"/>
          </p:cNvSpPr>
          <p:nvPr/>
        </p:nvSpPr>
        <p:spPr bwMode="auto">
          <a:xfrm>
            <a:off x="457200" y="1066800"/>
            <a:ext cx="8305800" cy="76200"/>
          </a:xfrm>
          <a:prstGeom prst="rect">
            <a:avLst/>
          </a:prstGeom>
          <a:solidFill>
            <a:srgbClr val="E42B00"/>
          </a:solidFill>
          <a:ln>
            <a:noFill/>
          </a:ln>
          <a:effectLst/>
          <a:extLst>
            <a:ext uri="{91240B29-F687-4F45-9708-019B960494DF}">
              <a14:hiddenLine xmlns:a14="http://schemas.microsoft.com/office/drawing/2010/main" xmlns="" w="9525">
                <a:solidFill>
                  <a:srgbClr val="000066"/>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263172" name="Text Box 4"/>
          <p:cNvSpPr txBox="1">
            <a:spLocks noChangeArrowheads="1"/>
          </p:cNvSpPr>
          <p:nvPr/>
        </p:nvSpPr>
        <p:spPr bwMode="auto">
          <a:xfrm>
            <a:off x="3352800" y="6400800"/>
            <a:ext cx="251460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spcBef>
                <a:spcPct val="50000"/>
              </a:spcBef>
              <a:buClrTx/>
              <a:buFontTx/>
              <a:buNone/>
            </a:pPr>
            <a:r>
              <a:rPr lang="en-US" sz="1800" b="1"/>
              <a:t>Figure 6.3</a:t>
            </a:r>
          </a:p>
        </p:txBody>
      </p:sp>
      <p:pic>
        <p:nvPicPr>
          <p:cNvPr id="263179" name="Picture 11" descr="C:\MyData\Melissa\Solomon CB 6e\Jpegs\Chapter 06\FG.06.003.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981200" y="1219200"/>
            <a:ext cx="5043488" cy="5029200"/>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ransition>
    <p:circl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2"/>
          <p:cNvSpPr>
            <a:spLocks noGrp="1" noChangeArrowheads="1"/>
          </p:cNvSpPr>
          <p:nvPr>
            <p:ph type="title"/>
          </p:nvPr>
        </p:nvSpPr>
        <p:spPr/>
        <p:txBody>
          <a:bodyPr/>
          <a:lstStyle/>
          <a:p>
            <a:r>
              <a:rPr lang="en-US" sz="3600"/>
              <a:t>Lifestyle Classification of Consumers</a:t>
            </a:r>
          </a:p>
        </p:txBody>
      </p:sp>
      <p:sp>
        <p:nvSpPr>
          <p:cNvPr id="207875" name="Rectangle 3"/>
          <p:cNvSpPr>
            <a:spLocks noGrp="1" noChangeArrowheads="1"/>
          </p:cNvSpPr>
          <p:nvPr>
            <p:ph type="body" idx="1"/>
          </p:nvPr>
        </p:nvSpPr>
        <p:spPr>
          <a:xfrm>
            <a:off x="304800" y="1600200"/>
            <a:ext cx="8534400" cy="4876800"/>
          </a:xfrm>
        </p:spPr>
        <p:txBody>
          <a:bodyPr/>
          <a:lstStyle/>
          <a:p>
            <a:pPr>
              <a:lnSpc>
                <a:spcPct val="90000"/>
              </a:lnSpc>
            </a:pPr>
            <a:r>
              <a:rPr lang="en-US" i="1"/>
              <a:t>Global MOSAIC:</a:t>
            </a:r>
          </a:p>
          <a:p>
            <a:pPr lvl="1">
              <a:lnSpc>
                <a:spcPct val="90000"/>
              </a:lnSpc>
            </a:pPr>
            <a:r>
              <a:rPr lang="en-US"/>
              <a:t>Developed by a British Firm called Experian</a:t>
            </a:r>
          </a:p>
          <a:p>
            <a:pPr lvl="1">
              <a:lnSpc>
                <a:spcPct val="90000"/>
              </a:lnSpc>
            </a:pPr>
            <a:r>
              <a:rPr lang="en-US"/>
              <a:t>Analyzes consumers in 19 countries</a:t>
            </a:r>
          </a:p>
          <a:p>
            <a:pPr lvl="1">
              <a:lnSpc>
                <a:spcPct val="90000"/>
              </a:lnSpc>
            </a:pPr>
            <a:r>
              <a:rPr lang="en-US"/>
              <a:t>Identified 14 common lifestyles</a:t>
            </a:r>
          </a:p>
          <a:p>
            <a:pPr>
              <a:lnSpc>
                <a:spcPct val="90000"/>
              </a:lnSpc>
            </a:pPr>
            <a:r>
              <a:rPr lang="en-US" i="1"/>
              <a:t>RISC </a:t>
            </a:r>
            <a:r>
              <a:rPr lang="en-US" b="0"/>
              <a:t>(Research Institute on Social Change):</a:t>
            </a:r>
          </a:p>
          <a:p>
            <a:pPr lvl="1">
              <a:lnSpc>
                <a:spcPct val="90000"/>
              </a:lnSpc>
            </a:pPr>
            <a:r>
              <a:rPr lang="en-US"/>
              <a:t>Identifies 10 segments based on three axes:</a:t>
            </a:r>
          </a:p>
          <a:p>
            <a:pPr lvl="2">
              <a:lnSpc>
                <a:spcPct val="90000"/>
              </a:lnSpc>
            </a:pPr>
            <a:r>
              <a:rPr lang="en-US"/>
              <a:t>Exploration/Stability</a:t>
            </a:r>
          </a:p>
          <a:p>
            <a:pPr lvl="2">
              <a:lnSpc>
                <a:spcPct val="90000"/>
              </a:lnSpc>
            </a:pPr>
            <a:r>
              <a:rPr lang="en-US"/>
              <a:t>Social/Individual</a:t>
            </a:r>
          </a:p>
          <a:p>
            <a:pPr lvl="2">
              <a:lnSpc>
                <a:spcPct val="90000"/>
              </a:lnSpc>
            </a:pPr>
            <a:r>
              <a:rPr lang="en-US"/>
              <a:t>Global/Local</a:t>
            </a:r>
          </a:p>
        </p:txBody>
      </p:sp>
      <p:sp>
        <p:nvSpPr>
          <p:cNvPr id="207876" name="Rectangle 4"/>
          <p:cNvSpPr>
            <a:spLocks noChangeArrowheads="1"/>
          </p:cNvSpPr>
          <p:nvPr/>
        </p:nvSpPr>
        <p:spPr bwMode="auto">
          <a:xfrm>
            <a:off x="457200" y="1447800"/>
            <a:ext cx="8305800" cy="76200"/>
          </a:xfrm>
          <a:prstGeom prst="rect">
            <a:avLst/>
          </a:prstGeom>
          <a:solidFill>
            <a:srgbClr val="E42B00"/>
          </a:solidFill>
          <a:ln>
            <a:noFill/>
          </a:ln>
          <a:effectLst/>
          <a:extLst>
            <a:ext uri="{91240B29-F687-4F45-9708-019B960494DF}">
              <a14:hiddenLine xmlns:a14="http://schemas.microsoft.com/office/drawing/2010/main" xmlns="" w="9525">
                <a:solidFill>
                  <a:srgbClr val="000066"/>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Tree>
  </p:cSld>
  <p:clrMapOvr>
    <a:masterClrMapping/>
  </p:clrMapOvr>
  <p:transition>
    <p:wedg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5218" name="Rectangle 2"/>
          <p:cNvSpPr>
            <a:spLocks noGrp="1" noChangeArrowheads="1"/>
          </p:cNvSpPr>
          <p:nvPr>
            <p:ph type="title"/>
          </p:nvPr>
        </p:nvSpPr>
        <p:spPr/>
        <p:txBody>
          <a:bodyPr/>
          <a:lstStyle/>
          <a:p>
            <a:r>
              <a:rPr lang="en-US"/>
              <a:t>The Ten RISC Segments</a:t>
            </a:r>
          </a:p>
        </p:txBody>
      </p:sp>
      <p:sp>
        <p:nvSpPr>
          <p:cNvPr id="265219" name="Rectangle 3"/>
          <p:cNvSpPr>
            <a:spLocks noChangeArrowheads="1"/>
          </p:cNvSpPr>
          <p:nvPr/>
        </p:nvSpPr>
        <p:spPr bwMode="auto">
          <a:xfrm>
            <a:off x="457200" y="1295400"/>
            <a:ext cx="8305800" cy="76200"/>
          </a:xfrm>
          <a:prstGeom prst="rect">
            <a:avLst/>
          </a:prstGeom>
          <a:solidFill>
            <a:srgbClr val="E42B00"/>
          </a:solidFill>
          <a:ln>
            <a:noFill/>
          </a:ln>
          <a:effectLst/>
          <a:extLst>
            <a:ext uri="{91240B29-F687-4F45-9708-019B960494DF}">
              <a14:hiddenLine xmlns:a14="http://schemas.microsoft.com/office/drawing/2010/main" xmlns="" w="9525">
                <a:solidFill>
                  <a:srgbClr val="000066"/>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265220" name="Text Box 4"/>
          <p:cNvSpPr txBox="1">
            <a:spLocks noChangeArrowheads="1"/>
          </p:cNvSpPr>
          <p:nvPr/>
        </p:nvSpPr>
        <p:spPr bwMode="auto">
          <a:xfrm>
            <a:off x="3352800" y="6400800"/>
            <a:ext cx="251460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spcBef>
                <a:spcPct val="50000"/>
              </a:spcBef>
              <a:buClrTx/>
              <a:buFontTx/>
              <a:buNone/>
            </a:pPr>
            <a:r>
              <a:rPr lang="en-US" sz="1800" b="1"/>
              <a:t>Figure 6.5</a:t>
            </a:r>
          </a:p>
        </p:txBody>
      </p:sp>
      <p:pic>
        <p:nvPicPr>
          <p:cNvPr id="265224" name="Picture 8" descr="C:\MyData\Melissa\Solomon CB 6e\Jpegs\Chapter 06\FG.06.005.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524000" y="1447800"/>
            <a:ext cx="6343650" cy="4826000"/>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ransition>
    <p:wedg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42" name="Rectangle 2"/>
          <p:cNvSpPr>
            <a:spLocks noGrp="1" noChangeArrowheads="1"/>
          </p:cNvSpPr>
          <p:nvPr>
            <p:ph type="title"/>
          </p:nvPr>
        </p:nvSpPr>
        <p:spPr/>
        <p:txBody>
          <a:bodyPr/>
          <a:lstStyle/>
          <a:p>
            <a:r>
              <a:rPr lang="en-US" sz="3600"/>
              <a:t>Choice of Brand for the Next New Car</a:t>
            </a:r>
          </a:p>
        </p:txBody>
      </p:sp>
      <p:sp>
        <p:nvSpPr>
          <p:cNvPr id="266243" name="Rectangle 3"/>
          <p:cNvSpPr>
            <a:spLocks noChangeArrowheads="1"/>
          </p:cNvSpPr>
          <p:nvPr/>
        </p:nvSpPr>
        <p:spPr bwMode="auto">
          <a:xfrm>
            <a:off x="457200" y="1295400"/>
            <a:ext cx="8305800" cy="76200"/>
          </a:xfrm>
          <a:prstGeom prst="rect">
            <a:avLst/>
          </a:prstGeom>
          <a:solidFill>
            <a:srgbClr val="E42B00"/>
          </a:solidFill>
          <a:ln>
            <a:noFill/>
          </a:ln>
          <a:effectLst/>
          <a:extLst>
            <a:ext uri="{91240B29-F687-4F45-9708-019B960494DF}">
              <a14:hiddenLine xmlns:a14="http://schemas.microsoft.com/office/drawing/2010/main" xmlns="" w="9525">
                <a:solidFill>
                  <a:srgbClr val="000066"/>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266244" name="Text Box 4"/>
          <p:cNvSpPr txBox="1">
            <a:spLocks noChangeArrowheads="1"/>
          </p:cNvSpPr>
          <p:nvPr/>
        </p:nvSpPr>
        <p:spPr bwMode="auto">
          <a:xfrm>
            <a:off x="3352800" y="6400800"/>
            <a:ext cx="251460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spcBef>
                <a:spcPct val="50000"/>
              </a:spcBef>
              <a:buClrTx/>
              <a:buFontTx/>
              <a:buNone/>
            </a:pPr>
            <a:r>
              <a:rPr lang="en-US" sz="1800" b="1"/>
              <a:t>Figure 6.7</a:t>
            </a:r>
          </a:p>
        </p:txBody>
      </p:sp>
      <p:pic>
        <p:nvPicPr>
          <p:cNvPr id="266248" name="Picture 8" descr="C:\MyData\Melissa\Solomon CB 6e\Jpegs\Chapter 06\FG.06.007.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066800" y="1524000"/>
            <a:ext cx="7162800" cy="4811713"/>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ransition>
    <p:circl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4738" name="Rectangle 2"/>
          <p:cNvSpPr>
            <a:spLocks noGrp="1" noChangeArrowheads="1"/>
          </p:cNvSpPr>
          <p:nvPr>
            <p:ph type="title"/>
          </p:nvPr>
        </p:nvSpPr>
        <p:spPr/>
        <p:txBody>
          <a:bodyPr/>
          <a:lstStyle/>
          <a:p>
            <a:r>
              <a:rPr lang="en-US" sz="3600"/>
              <a:t>Regional Consumption Differences:</a:t>
            </a:r>
            <a:br>
              <a:rPr lang="en-US" sz="3600"/>
            </a:br>
            <a:r>
              <a:rPr lang="en-US" sz="3600"/>
              <a:t>You Are What You Eat!</a:t>
            </a:r>
          </a:p>
        </p:txBody>
      </p:sp>
      <p:sp>
        <p:nvSpPr>
          <p:cNvPr id="244739" name="Rectangle 3"/>
          <p:cNvSpPr>
            <a:spLocks noGrp="1" noChangeArrowheads="1"/>
          </p:cNvSpPr>
          <p:nvPr>
            <p:ph type="body" idx="1"/>
          </p:nvPr>
        </p:nvSpPr>
        <p:spPr>
          <a:xfrm>
            <a:off x="304800" y="1600200"/>
            <a:ext cx="8534400" cy="4876800"/>
          </a:xfrm>
        </p:spPr>
        <p:txBody>
          <a:bodyPr/>
          <a:lstStyle/>
          <a:p>
            <a:pPr>
              <a:lnSpc>
                <a:spcPct val="80000"/>
              </a:lnSpc>
            </a:pPr>
            <a:r>
              <a:rPr lang="en-US" sz="2800" i="1"/>
              <a:t>Food Culture:</a:t>
            </a:r>
          </a:p>
          <a:p>
            <a:pPr lvl="1">
              <a:lnSpc>
                <a:spcPct val="80000"/>
              </a:lnSpc>
            </a:pPr>
            <a:r>
              <a:rPr lang="en-US" sz="2400"/>
              <a:t>A pattern of food and beverage consumption that reflects the values of a social group</a:t>
            </a:r>
          </a:p>
          <a:p>
            <a:pPr>
              <a:lnSpc>
                <a:spcPct val="80000"/>
              </a:lnSpc>
            </a:pPr>
            <a:r>
              <a:rPr lang="en-US" sz="2800" i="1"/>
              <a:t>Geodemography:</a:t>
            </a:r>
          </a:p>
          <a:p>
            <a:pPr lvl="1">
              <a:lnSpc>
                <a:spcPct val="80000"/>
              </a:lnSpc>
            </a:pPr>
            <a:r>
              <a:rPr lang="en-US" sz="2400"/>
              <a:t>Analytical techniques that combine data on consumer expenditures and other socioeconomic factors with geographic info about areas in which people live to identify consumers with common consumption patterns</a:t>
            </a:r>
          </a:p>
          <a:p>
            <a:pPr>
              <a:lnSpc>
                <a:spcPct val="80000"/>
              </a:lnSpc>
            </a:pPr>
            <a:r>
              <a:rPr lang="en-US" sz="2800" i="1"/>
              <a:t>Cluster Analysis:</a:t>
            </a:r>
          </a:p>
          <a:p>
            <a:pPr lvl="1">
              <a:lnSpc>
                <a:spcPct val="80000"/>
              </a:lnSpc>
            </a:pPr>
            <a:r>
              <a:rPr lang="en-US" sz="2400"/>
              <a:t>A statistical technique for market segmentation</a:t>
            </a:r>
          </a:p>
          <a:p>
            <a:pPr>
              <a:lnSpc>
                <a:spcPct val="80000"/>
              </a:lnSpc>
            </a:pPr>
            <a:r>
              <a:rPr lang="en-US" sz="2800" i="1"/>
              <a:t>Single Source Data:</a:t>
            </a:r>
          </a:p>
          <a:p>
            <a:pPr lvl="1">
              <a:lnSpc>
                <a:spcPct val="80000"/>
              </a:lnSpc>
            </a:pPr>
            <a:r>
              <a:rPr lang="en-US" sz="2400"/>
              <a:t>Information about purchase history is combined with geodemographic data to learn more about people</a:t>
            </a:r>
          </a:p>
        </p:txBody>
      </p:sp>
      <p:sp>
        <p:nvSpPr>
          <p:cNvPr id="244740" name="Rectangle 4"/>
          <p:cNvSpPr>
            <a:spLocks noChangeArrowheads="1"/>
          </p:cNvSpPr>
          <p:nvPr/>
        </p:nvSpPr>
        <p:spPr bwMode="auto">
          <a:xfrm>
            <a:off x="457200" y="1447800"/>
            <a:ext cx="8305800" cy="76200"/>
          </a:xfrm>
          <a:prstGeom prst="rect">
            <a:avLst/>
          </a:prstGeom>
          <a:solidFill>
            <a:srgbClr val="E42B00"/>
          </a:solidFill>
          <a:ln>
            <a:noFill/>
          </a:ln>
          <a:effectLst/>
          <a:extLst>
            <a:ext uri="{91240B29-F687-4F45-9708-019B960494DF}">
              <a14:hiddenLine xmlns:a14="http://schemas.microsoft.com/office/drawing/2010/main" xmlns="" w="9525">
                <a:solidFill>
                  <a:srgbClr val="000066"/>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Tree>
  </p:cSld>
  <p:clrMapOvr>
    <a:masterClrMapping/>
  </p:clrMapOvr>
  <p:transition>
    <p:wedg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2"/>
          <p:cNvSpPr>
            <a:spLocks noGrp="1" noChangeArrowheads="1"/>
          </p:cNvSpPr>
          <p:nvPr>
            <p:ph type="title"/>
          </p:nvPr>
        </p:nvSpPr>
        <p:spPr/>
        <p:txBody>
          <a:bodyPr/>
          <a:lstStyle/>
          <a:p>
            <a:r>
              <a:rPr lang="en-US"/>
              <a:t>PRIZM</a:t>
            </a:r>
          </a:p>
        </p:txBody>
      </p:sp>
      <p:sp>
        <p:nvSpPr>
          <p:cNvPr id="245763" name="Rectangle 3"/>
          <p:cNvSpPr>
            <a:spLocks noGrp="1" noChangeArrowheads="1"/>
          </p:cNvSpPr>
          <p:nvPr>
            <p:ph type="body" idx="1"/>
          </p:nvPr>
        </p:nvSpPr>
        <p:spPr>
          <a:xfrm>
            <a:off x="304800" y="1600200"/>
            <a:ext cx="8534400" cy="4876800"/>
          </a:xfrm>
        </p:spPr>
        <p:txBody>
          <a:bodyPr/>
          <a:lstStyle/>
          <a:p>
            <a:r>
              <a:rPr lang="en-US" i="1"/>
              <a:t>PRIZM </a:t>
            </a:r>
            <a:r>
              <a:rPr lang="en-US" b="0"/>
              <a:t>(Potential Rating Index by Zip Market):</a:t>
            </a:r>
          </a:p>
          <a:p>
            <a:pPr lvl="1"/>
            <a:r>
              <a:rPr lang="en-US"/>
              <a:t>Classifies every U.S. Zip Code into one of 62 categories</a:t>
            </a:r>
          </a:p>
          <a:p>
            <a:pPr lvl="1"/>
            <a:r>
              <a:rPr lang="en-US"/>
              <a:t>Rankings in terms of income, home value, and occupation on a ZQ (Zip Quality) Scale </a:t>
            </a:r>
          </a:p>
          <a:p>
            <a:pPr lvl="1"/>
            <a:r>
              <a:rPr lang="en-US"/>
              <a:t>Categories range from most affluent “Blue-Blood Estates” to the least well-off “Public Assistance”</a:t>
            </a:r>
          </a:p>
          <a:p>
            <a:pPr lvl="1"/>
            <a:r>
              <a:rPr lang="en-US"/>
              <a:t>Different clusters exhibit different consumption patterns</a:t>
            </a:r>
          </a:p>
        </p:txBody>
      </p:sp>
      <p:sp>
        <p:nvSpPr>
          <p:cNvPr id="245764" name="Rectangle 4"/>
          <p:cNvSpPr>
            <a:spLocks noChangeArrowheads="1"/>
          </p:cNvSpPr>
          <p:nvPr/>
        </p:nvSpPr>
        <p:spPr bwMode="auto">
          <a:xfrm>
            <a:off x="457200" y="1447800"/>
            <a:ext cx="8305800" cy="76200"/>
          </a:xfrm>
          <a:prstGeom prst="rect">
            <a:avLst/>
          </a:prstGeom>
          <a:solidFill>
            <a:srgbClr val="E42B00"/>
          </a:solidFill>
          <a:ln>
            <a:noFill/>
          </a:ln>
          <a:effectLst/>
          <a:extLst>
            <a:ext uri="{91240B29-F687-4F45-9708-019B960494DF}">
              <a14:hiddenLine xmlns:a14="http://schemas.microsoft.com/office/drawing/2010/main" xmlns="" w="9525">
                <a:solidFill>
                  <a:srgbClr val="000066"/>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Tree>
  </p:cSld>
  <p:clrMapOvr>
    <a:masterClrMapping/>
  </p:clrMapOvr>
  <p:transition>
    <p:circl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7266" name="Rectangle 2"/>
          <p:cNvSpPr>
            <a:spLocks noGrp="1" noChangeArrowheads="1"/>
          </p:cNvSpPr>
          <p:nvPr>
            <p:ph type="title"/>
          </p:nvPr>
        </p:nvSpPr>
        <p:spPr>
          <a:xfrm>
            <a:off x="228600" y="228600"/>
            <a:ext cx="8686800" cy="914400"/>
          </a:xfrm>
        </p:spPr>
        <p:txBody>
          <a:bodyPr/>
          <a:lstStyle/>
          <a:p>
            <a:r>
              <a:rPr lang="en-US" sz="3600"/>
              <a:t>A Comparison of Two PRIZM Clusters</a:t>
            </a:r>
          </a:p>
        </p:txBody>
      </p:sp>
      <p:sp>
        <p:nvSpPr>
          <p:cNvPr id="267267" name="Rectangle 3"/>
          <p:cNvSpPr>
            <a:spLocks noChangeArrowheads="1"/>
          </p:cNvSpPr>
          <p:nvPr/>
        </p:nvSpPr>
        <p:spPr bwMode="auto">
          <a:xfrm>
            <a:off x="457200" y="1143000"/>
            <a:ext cx="8305800" cy="76200"/>
          </a:xfrm>
          <a:prstGeom prst="rect">
            <a:avLst/>
          </a:prstGeom>
          <a:solidFill>
            <a:srgbClr val="E42B00"/>
          </a:solidFill>
          <a:ln>
            <a:noFill/>
          </a:ln>
          <a:effectLst/>
          <a:extLst>
            <a:ext uri="{91240B29-F687-4F45-9708-019B960494DF}">
              <a14:hiddenLine xmlns:a14="http://schemas.microsoft.com/office/drawing/2010/main" xmlns="" w="9525">
                <a:solidFill>
                  <a:srgbClr val="000066"/>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pic>
        <p:nvPicPr>
          <p:cNvPr id="267271" name="Picture 7" descr="C:\MyData\Melissa\Solomon CB 6e\Jpegs\Chapter 06\table-6.4.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57200" y="1295400"/>
            <a:ext cx="8305800" cy="4732338"/>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ransition>
    <p:wedg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8834" name="Rectangle 2"/>
          <p:cNvSpPr>
            <a:spLocks noGrp="1" noChangeArrowheads="1"/>
          </p:cNvSpPr>
          <p:nvPr>
            <p:ph type="title"/>
          </p:nvPr>
        </p:nvSpPr>
        <p:spPr>
          <a:xfrm>
            <a:off x="228600" y="0"/>
            <a:ext cx="8686800" cy="914400"/>
          </a:xfrm>
        </p:spPr>
        <p:txBody>
          <a:bodyPr/>
          <a:lstStyle/>
          <a:p>
            <a:r>
              <a:rPr lang="en-US" sz="4000"/>
              <a:t>PRIZM Online</a:t>
            </a:r>
          </a:p>
        </p:txBody>
      </p:sp>
      <p:sp>
        <p:nvSpPr>
          <p:cNvPr id="248835" name="Rectangle 3"/>
          <p:cNvSpPr>
            <a:spLocks noChangeArrowheads="1"/>
          </p:cNvSpPr>
          <p:nvPr/>
        </p:nvSpPr>
        <p:spPr bwMode="auto">
          <a:xfrm>
            <a:off x="457200" y="990600"/>
            <a:ext cx="8305800" cy="76200"/>
          </a:xfrm>
          <a:prstGeom prst="rect">
            <a:avLst/>
          </a:prstGeom>
          <a:solidFill>
            <a:srgbClr val="E42B00"/>
          </a:solidFill>
          <a:ln>
            <a:noFill/>
          </a:ln>
          <a:effectLst/>
          <a:extLst>
            <a:ext uri="{91240B29-F687-4F45-9708-019B960494DF}">
              <a14:hiddenLine xmlns:a14="http://schemas.microsoft.com/office/drawing/2010/main" xmlns="" w="9525">
                <a:solidFill>
                  <a:srgbClr val="000066"/>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pic>
        <p:nvPicPr>
          <p:cNvPr id="248839" name="Picture 7" descr="SP32-20030811-172321"/>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a:xfrm>
            <a:off x="990600" y="1182688"/>
            <a:ext cx="7086600" cy="5326062"/>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pic>
        <p:nvPicPr>
          <p:cNvPr id="248843" name="Picture 11" descr="1 WWW ICON">
            <a:hlinkClick r:id="rId3"/>
          </p:cNvPr>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381000" y="5867400"/>
            <a:ext cx="952500" cy="825500"/>
          </a:xfrm>
          <a:prstGeom prst="rect">
            <a:avLst/>
          </a:prstGeom>
          <a:noFill/>
          <a:ln>
            <a:noFill/>
          </a:ln>
          <a:effectLst>
            <a:outerShdw dist="107763" dir="2700000" algn="ctr" rotWithShape="0">
              <a:schemeClr val="tx2"/>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p:newsflash/>
  </p:transition>
  <p:timing>
    <p:tnLst>
      <p:par>
        <p:cTn id="1" dur="indefinite" restart="never" nodeType="tmRoot"/>
      </p:par>
    </p:tnLst>
  </p:timing>
</p:sld>
</file>

<file path=ppt/theme/theme1.xml><?xml version="1.0" encoding="utf-8"?>
<a:theme xmlns:a="http://schemas.openxmlformats.org/drawingml/2006/main" name="Default Design">
  <a:themeElements>
    <a:clrScheme name="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FF0000"/>
      </a:hlink>
      <a:folHlink>
        <a:srgbClr val="FF0000"/>
      </a:folHlink>
    </a:clrScheme>
    <a:fontScheme name="Default Design">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100000"/>
          </a:lnSpc>
          <a:spcBef>
            <a:spcPct val="20000"/>
          </a:spcBef>
          <a:spcAft>
            <a:spcPct val="0"/>
          </a:spcAft>
          <a:buClr>
            <a:srgbClr val="E42B00"/>
          </a:buClr>
          <a:buSzTx/>
          <a:buFontTx/>
          <a:buChar char="•"/>
          <a:tabLst/>
          <a:defRPr kumimoji="0" lang="en-US" sz="2800" b="0" i="0" u="none" strike="noStrike" cap="none" normalizeH="0" baseline="0" smtClean="0">
            <a:ln>
              <a:noFill/>
            </a:ln>
            <a:solidFill>
              <a:srgbClr val="00496E"/>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100000"/>
          </a:lnSpc>
          <a:spcBef>
            <a:spcPct val="20000"/>
          </a:spcBef>
          <a:spcAft>
            <a:spcPct val="0"/>
          </a:spcAft>
          <a:buClr>
            <a:srgbClr val="E42B00"/>
          </a:buClr>
          <a:buSzTx/>
          <a:buFontTx/>
          <a:buChar char="•"/>
          <a:tabLst/>
          <a:defRPr kumimoji="0" lang="en-US" sz="2800" b="0" i="0" u="none" strike="noStrike" cap="none" normalizeH="0" baseline="0" smtClean="0">
            <a:ln>
              <a:noFill/>
            </a:ln>
            <a:solidFill>
              <a:srgbClr val="00496E"/>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FF0000"/>
        </a:hlink>
        <a:folHlink>
          <a:srgbClr val="FF00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2851</TotalTime>
  <Words>1528</Words>
  <Application>Microsoft Office PowerPoint</Application>
  <PresentationFormat>On-screen Show (4:3)</PresentationFormat>
  <Paragraphs>203</Paragraphs>
  <Slides>33</Slides>
  <Notes>0</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Default Design</vt:lpstr>
      <vt:lpstr>Personality and Lifestyles</vt:lpstr>
      <vt:lpstr>Consumer Behavior on the Couch: Freudian Theory</vt:lpstr>
      <vt:lpstr>Conflict Between the Id and Superego</vt:lpstr>
      <vt:lpstr>Motivational Research</vt:lpstr>
      <vt:lpstr>Motives for Consumption</vt:lpstr>
      <vt:lpstr>Neo-Freudian Theories</vt:lpstr>
      <vt:lpstr>Trait Theory</vt:lpstr>
      <vt:lpstr>Traits Specific to Consumer Behavior</vt:lpstr>
      <vt:lpstr>Are You an Innie or an Outie?</vt:lpstr>
      <vt:lpstr>Idiocentrism or Allocentrism</vt:lpstr>
      <vt:lpstr>Problems with Trait Theory in CB</vt:lpstr>
      <vt:lpstr>Brand Personality</vt:lpstr>
      <vt:lpstr>Brands and Trait Inferences</vt:lpstr>
      <vt:lpstr>Animism</vt:lpstr>
      <vt:lpstr>Lifestyle: Who We Are, What We Do</vt:lpstr>
      <vt:lpstr>Integrating Products into  Consumer Lifestyles</vt:lpstr>
      <vt:lpstr>Products are the  Building Blocks of Lifestyles</vt:lpstr>
      <vt:lpstr>Linking Products to Lifestyles</vt:lpstr>
      <vt:lpstr>Product-Lifestyle Linkages</vt:lpstr>
      <vt:lpstr>Psychographics</vt:lpstr>
      <vt:lpstr>AIOs</vt:lpstr>
      <vt:lpstr>AIOs and Lifestyle Dimensions</vt:lpstr>
      <vt:lpstr>Uses of Psychographic Segmentation</vt:lpstr>
      <vt:lpstr>Psychographic Segmentation Typologies</vt:lpstr>
      <vt:lpstr>VALS 2</vt:lpstr>
      <vt:lpstr>VALS 2 Segmentation System</vt:lpstr>
      <vt:lpstr>Lifestyle Classification of Consumers</vt:lpstr>
      <vt:lpstr>The Ten RISC Segments</vt:lpstr>
      <vt:lpstr>Choice of Brand for the Next New Car</vt:lpstr>
      <vt:lpstr>Regional Consumption Differences: You Are What You Eat!</vt:lpstr>
      <vt:lpstr>PRIZM</vt:lpstr>
      <vt:lpstr>A Comparison of Two PRIZM Clusters</vt:lpstr>
      <vt:lpstr>PRIZM Online</vt:lpstr>
    </vt:vector>
  </TitlesOfParts>
  <Company>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 Consumers Rule</dc:title>
  <dc:creator>Clark</dc:creator>
  <cp:lastModifiedBy>NTS</cp:lastModifiedBy>
  <cp:revision>199</cp:revision>
  <dcterms:created xsi:type="dcterms:W3CDTF">2003-06-01T19:35:00Z</dcterms:created>
  <dcterms:modified xsi:type="dcterms:W3CDTF">2013-10-31T07:19:52Z</dcterms:modified>
</cp:coreProperties>
</file>