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handoutMasterIdLst>
    <p:handoutMasterId r:id="rId38"/>
  </p:handoutMasterIdLst>
  <p:sldIdLst>
    <p:sldId id="256" r:id="rId2"/>
    <p:sldId id="281" r:id="rId3"/>
    <p:sldId id="258" r:id="rId4"/>
    <p:sldId id="279" r:id="rId5"/>
    <p:sldId id="299" r:id="rId6"/>
    <p:sldId id="314" r:id="rId7"/>
    <p:sldId id="282" r:id="rId8"/>
    <p:sldId id="283" r:id="rId9"/>
    <p:sldId id="257" r:id="rId10"/>
    <p:sldId id="300" r:id="rId11"/>
    <p:sldId id="301" r:id="rId12"/>
    <p:sldId id="302" r:id="rId13"/>
    <p:sldId id="259" r:id="rId14"/>
    <p:sldId id="304" r:id="rId15"/>
    <p:sldId id="260" r:id="rId16"/>
    <p:sldId id="305" r:id="rId17"/>
    <p:sldId id="284" r:id="rId18"/>
    <p:sldId id="285" r:id="rId19"/>
    <p:sldId id="261" r:id="rId20"/>
    <p:sldId id="262" r:id="rId21"/>
    <p:sldId id="263" r:id="rId22"/>
    <p:sldId id="264" r:id="rId23"/>
    <p:sldId id="306" r:id="rId24"/>
    <p:sldId id="265" r:id="rId25"/>
    <p:sldId id="266" r:id="rId26"/>
    <p:sldId id="278" r:id="rId27"/>
    <p:sldId id="267" r:id="rId28"/>
    <p:sldId id="287" r:id="rId29"/>
    <p:sldId id="268" r:id="rId30"/>
    <p:sldId id="290" r:id="rId31"/>
    <p:sldId id="292" r:id="rId32"/>
    <p:sldId id="270" r:id="rId33"/>
    <p:sldId id="272" r:id="rId34"/>
    <p:sldId id="273" r:id="rId35"/>
    <p:sldId id="274" r:id="rId36"/>
    <p:sldId id="276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FF"/>
    <a:srgbClr val="0033CC"/>
    <a:srgbClr val="66FF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8FCE6E0-A1EA-46B5-BC48-0C545601B3DB}" type="datetimeFigureOut">
              <a:rPr lang="en-US"/>
              <a:pPr>
                <a:defRPr/>
              </a:pPr>
              <a:t>10/25/2013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48262FB-47D9-4755-98DB-F9D9341B2E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71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45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45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831EE-CE5C-419F-B327-55CC2EEF5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07F35-00BE-46B5-91BD-89E7D7F72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181F0-A4B0-4992-95FE-B036F0F3B4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DB444-13FF-4CD9-8320-C0B5AF3192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B93B9-9155-488E-B564-AAFDA75FB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F8AD5-D204-46D7-BD36-6730EFC04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53764-8479-4BC4-A8EA-44D7DF857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9985F-F56C-4E55-9BBA-F5AF3F7888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36F8D-CA92-4735-9CBA-808C56996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A4850-75DA-41F9-9816-635DF76927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9279C-8ED2-451A-8945-4EF4BEAD32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741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1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1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1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15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1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1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18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19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8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42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3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3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3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3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B28E4F8-87C4-49F2-9FDF-7ACBFAEEF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netraverse.com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Excel_97-2003_Worksheet1.xls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Microsoft_Word_97_-_2003_Document2.doc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810000" y="5410200"/>
            <a:ext cx="51133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b="1" u="sng">
                <a:latin typeface="Old English Text MT" pitchFamily="66" charset="0"/>
              </a:rPr>
              <a:t>COMMUNICATION</a:t>
            </a:r>
          </a:p>
          <a:p>
            <a:pPr algn="ctr"/>
            <a:r>
              <a:rPr lang="en-US" sz="3600" b="1" u="sng">
                <a:latin typeface="Old English Text MT" pitchFamily="66" charset="0"/>
              </a:rPr>
              <a:t>DESIGN</a:t>
            </a: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365125" y="62865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/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914400" y="57150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4102" name="Picture 8" descr="nettravers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"/>
            <a:ext cx="8382000" cy="5181600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8760" y="6260068"/>
            <a:ext cx="2395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COKE 4 EVERYONE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429000" y="3352800"/>
            <a:ext cx="5181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Advertising design.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Hierarchy of Effects Model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Means-End Theory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Visual and Verbal Imaging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Advertising appeals.</a:t>
            </a: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746125" y="498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400" b="1" u="sng"/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452438" y="381000"/>
            <a:ext cx="4956175" cy="4667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u="sng"/>
              <a:t>ATL COMMUNICATION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457200" y="381000"/>
            <a:ext cx="2971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US" sz="2800" b="1">
                <a:solidFill>
                  <a:schemeClr val="tx2"/>
                </a:solidFill>
                <a:latin typeface="Arial" charset="0"/>
              </a:rPr>
              <a:t>Creating an Advertisement</a:t>
            </a:r>
          </a:p>
        </p:txBody>
      </p:sp>
      <p:pic>
        <p:nvPicPr>
          <p:cNvPr id="8195" name="Picture 5" descr="F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38288"/>
            <a:ext cx="8686800" cy="4786312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13066" y="6260068"/>
            <a:ext cx="1146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HALEEB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152400" y="990600"/>
          <a:ext cx="883920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9" name="Worksheet" r:id="rId4" imgW="5429520" imgH="3454200" progId="Excel.Sheet.8">
                  <p:embed/>
                </p:oleObj>
              </mc:Choice>
              <mc:Fallback>
                <p:oleObj name="Worksheet" r:id="rId4" imgW="5429520" imgH="345420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990600"/>
                        <a:ext cx="8839200" cy="571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276600" y="152400"/>
            <a:ext cx="2386013" cy="4572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u="sng">
                <a:solidFill>
                  <a:srgbClr val="FFFF00"/>
                </a:solidFill>
                <a:latin typeface="Times New Roman" pitchFamily="18" charset="0"/>
              </a:rPr>
              <a:t>THE FCB GRID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scan0027"/>
          <p:cNvPicPr>
            <a:picLocks noChangeAspect="1" noChangeArrowheads="1"/>
          </p:cNvPicPr>
          <p:nvPr/>
        </p:nvPicPr>
        <p:blipFill>
          <a:blip r:embed="rId2"/>
          <a:srcRect l="5408" t="3883" r="53896" b="6200"/>
          <a:stretch>
            <a:fillRect/>
          </a:stretch>
        </p:blipFill>
        <p:spPr bwMode="auto">
          <a:xfrm>
            <a:off x="457200" y="304800"/>
            <a:ext cx="4940300" cy="6324600"/>
          </a:xfrm>
          <a:prstGeom prst="rect">
            <a:avLst/>
          </a:prstGeom>
          <a:solidFill>
            <a:srgbClr val="0033CC"/>
          </a:solidFill>
          <a:ln w="76200">
            <a:solidFill>
              <a:srgbClr val="0033CC"/>
            </a:solidFill>
            <a:miter lim="800000"/>
            <a:headEnd/>
            <a:tailEnd/>
          </a:ln>
        </p:spPr>
      </p:pic>
      <p:pic>
        <p:nvPicPr>
          <p:cNvPr id="10243" name="Picture 5" descr="scan0027"/>
          <p:cNvPicPr>
            <a:picLocks noChangeAspect="1" noChangeArrowheads="1"/>
          </p:cNvPicPr>
          <p:nvPr/>
        </p:nvPicPr>
        <p:blipFill>
          <a:blip r:embed="rId2"/>
          <a:srcRect l="50017" t="13928" r="4684" b="23547"/>
          <a:stretch>
            <a:fillRect/>
          </a:stretch>
        </p:blipFill>
        <p:spPr bwMode="auto">
          <a:xfrm>
            <a:off x="5257800" y="3603625"/>
            <a:ext cx="3505200" cy="3254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cadbu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28600"/>
            <a:ext cx="55626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Oval 4"/>
          <p:cNvSpPr>
            <a:spLocks noChangeArrowheads="1"/>
          </p:cNvSpPr>
          <p:nvPr/>
        </p:nvSpPr>
        <p:spPr bwMode="auto">
          <a:xfrm>
            <a:off x="228600" y="1981200"/>
            <a:ext cx="12192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12725" y="2247900"/>
            <a:ext cx="13144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</a:rPr>
              <a:t>Awareness</a:t>
            </a:r>
          </a:p>
        </p:txBody>
      </p:sp>
      <p:sp>
        <p:nvSpPr>
          <p:cNvPr id="3078" name="Oval 6"/>
          <p:cNvSpPr>
            <a:spLocks noChangeArrowheads="1"/>
          </p:cNvSpPr>
          <p:nvPr/>
        </p:nvSpPr>
        <p:spPr bwMode="auto">
          <a:xfrm>
            <a:off x="1524000" y="2819400"/>
            <a:ext cx="12192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3079" name="Oval 7"/>
          <p:cNvSpPr>
            <a:spLocks noChangeArrowheads="1"/>
          </p:cNvSpPr>
          <p:nvPr/>
        </p:nvSpPr>
        <p:spPr bwMode="auto">
          <a:xfrm>
            <a:off x="2971800" y="3505200"/>
            <a:ext cx="12192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3080" name="Oval 8"/>
          <p:cNvSpPr>
            <a:spLocks noChangeArrowheads="1"/>
          </p:cNvSpPr>
          <p:nvPr/>
        </p:nvSpPr>
        <p:spPr bwMode="auto">
          <a:xfrm>
            <a:off x="4572000" y="4267200"/>
            <a:ext cx="12192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3081" name="Oval 9"/>
          <p:cNvSpPr>
            <a:spLocks noChangeArrowheads="1"/>
          </p:cNvSpPr>
          <p:nvPr/>
        </p:nvSpPr>
        <p:spPr bwMode="auto">
          <a:xfrm>
            <a:off x="6096000" y="4953000"/>
            <a:ext cx="12192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3082" name="Oval 10"/>
          <p:cNvSpPr>
            <a:spLocks noChangeArrowheads="1"/>
          </p:cNvSpPr>
          <p:nvPr/>
        </p:nvSpPr>
        <p:spPr bwMode="auto">
          <a:xfrm>
            <a:off x="7620000" y="5638800"/>
            <a:ext cx="12192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1524000" y="3048000"/>
            <a:ext cx="13144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</a:rPr>
              <a:t>Knowledge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3108325" y="3771900"/>
            <a:ext cx="7810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</a:rPr>
              <a:t>Liking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4556125" y="4533900"/>
            <a:ext cx="13017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</a:rPr>
              <a:t>Preference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6156325" y="5219700"/>
            <a:ext cx="12509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</a:rPr>
              <a:t>Conviction</a:t>
            </a: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7680325" y="5905500"/>
            <a:ext cx="11493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</a:rPr>
              <a:t>Purchase</a:t>
            </a:r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>
            <a:off x="1295400" y="2743200"/>
            <a:ext cx="381000" cy="304800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>
            <a:off x="2667000" y="3505200"/>
            <a:ext cx="381000" cy="228600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>
            <a:off x="4114800" y="4191000"/>
            <a:ext cx="533400" cy="304800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1" name="Line 19"/>
          <p:cNvSpPr>
            <a:spLocks noChangeShapeType="1"/>
          </p:cNvSpPr>
          <p:nvPr/>
        </p:nvSpPr>
        <p:spPr bwMode="auto">
          <a:xfrm>
            <a:off x="5715000" y="4953000"/>
            <a:ext cx="457200" cy="228600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2" name="Line 20"/>
          <p:cNvSpPr>
            <a:spLocks noChangeShapeType="1"/>
          </p:cNvSpPr>
          <p:nvPr/>
        </p:nvSpPr>
        <p:spPr bwMode="auto">
          <a:xfrm>
            <a:off x="7239000" y="5638800"/>
            <a:ext cx="457200" cy="228600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3" name="Oval 21"/>
          <p:cNvSpPr>
            <a:spLocks noChangeArrowheads="1"/>
          </p:cNvSpPr>
          <p:nvPr/>
        </p:nvSpPr>
        <p:spPr bwMode="auto">
          <a:xfrm>
            <a:off x="6019800" y="2286000"/>
            <a:ext cx="1219200" cy="914400"/>
          </a:xfrm>
          <a:prstGeom prst="ellipse">
            <a:avLst/>
          </a:prstGeom>
          <a:solidFill>
            <a:srgbClr val="66FF33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3094" name="Oval 22"/>
          <p:cNvSpPr>
            <a:spLocks noChangeArrowheads="1"/>
          </p:cNvSpPr>
          <p:nvPr/>
        </p:nvSpPr>
        <p:spPr bwMode="auto">
          <a:xfrm>
            <a:off x="7696200" y="3124200"/>
            <a:ext cx="1219200" cy="914400"/>
          </a:xfrm>
          <a:prstGeom prst="ellipse">
            <a:avLst/>
          </a:prstGeom>
          <a:solidFill>
            <a:srgbClr val="66FF33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3095" name="Line 23"/>
          <p:cNvSpPr>
            <a:spLocks noChangeShapeType="1"/>
          </p:cNvSpPr>
          <p:nvPr/>
        </p:nvSpPr>
        <p:spPr bwMode="auto">
          <a:xfrm>
            <a:off x="5410200" y="2209800"/>
            <a:ext cx="685800" cy="3048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6" name="Line 24"/>
          <p:cNvSpPr>
            <a:spLocks noChangeShapeType="1"/>
          </p:cNvSpPr>
          <p:nvPr/>
        </p:nvSpPr>
        <p:spPr bwMode="auto">
          <a:xfrm>
            <a:off x="7162800" y="2971800"/>
            <a:ext cx="609600" cy="3048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auto">
          <a:xfrm>
            <a:off x="4267200" y="1524000"/>
            <a:ext cx="1219200" cy="914400"/>
          </a:xfrm>
          <a:prstGeom prst="ellipse">
            <a:avLst/>
          </a:prstGeom>
          <a:solidFill>
            <a:srgbClr val="66FF33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4343400" y="1752600"/>
            <a:ext cx="11366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</a:rPr>
              <a:t>Cognitive</a:t>
            </a:r>
          </a:p>
        </p:txBody>
      </p: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6080125" y="2552700"/>
            <a:ext cx="10604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</a:rPr>
              <a:t>Affective</a:t>
            </a:r>
          </a:p>
        </p:txBody>
      </p:sp>
      <p:sp>
        <p:nvSpPr>
          <p:cNvPr id="3100" name="Text Box 28"/>
          <p:cNvSpPr txBox="1">
            <a:spLocks noChangeArrowheads="1"/>
          </p:cNvSpPr>
          <p:nvPr/>
        </p:nvSpPr>
        <p:spPr bwMode="auto">
          <a:xfrm>
            <a:off x="7756525" y="3390900"/>
            <a:ext cx="10858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</a:rPr>
              <a:t>Conative</a:t>
            </a:r>
          </a:p>
        </p:txBody>
      </p:sp>
      <p:sp>
        <p:nvSpPr>
          <p:cNvPr id="12315" name="Line 29"/>
          <p:cNvSpPr>
            <a:spLocks noChangeShapeType="1"/>
          </p:cNvSpPr>
          <p:nvPr/>
        </p:nvSpPr>
        <p:spPr bwMode="auto">
          <a:xfrm flipH="1">
            <a:off x="1447800" y="2057400"/>
            <a:ext cx="2819400" cy="228600"/>
          </a:xfrm>
          <a:prstGeom prst="line">
            <a:avLst/>
          </a:prstGeom>
          <a:noFill/>
          <a:ln w="76200" cap="rnd">
            <a:solidFill>
              <a:srgbClr val="0033CC"/>
            </a:solidFill>
            <a:prstDash val="sysDot"/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316" name="Line 30"/>
          <p:cNvSpPr>
            <a:spLocks noChangeShapeType="1"/>
          </p:cNvSpPr>
          <p:nvPr/>
        </p:nvSpPr>
        <p:spPr bwMode="auto">
          <a:xfrm flipH="1">
            <a:off x="2667000" y="2286000"/>
            <a:ext cx="1676400" cy="685800"/>
          </a:xfrm>
          <a:prstGeom prst="line">
            <a:avLst/>
          </a:prstGeom>
          <a:noFill/>
          <a:ln w="76200" cap="rnd">
            <a:solidFill>
              <a:srgbClr val="0033CC"/>
            </a:solidFill>
            <a:prstDash val="sysDot"/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317" name="Line 31"/>
          <p:cNvSpPr>
            <a:spLocks noChangeShapeType="1"/>
          </p:cNvSpPr>
          <p:nvPr/>
        </p:nvSpPr>
        <p:spPr bwMode="auto">
          <a:xfrm flipH="1">
            <a:off x="4114800" y="2895600"/>
            <a:ext cx="1905000" cy="762000"/>
          </a:xfrm>
          <a:prstGeom prst="line">
            <a:avLst/>
          </a:prstGeom>
          <a:noFill/>
          <a:ln w="76200" cap="rnd">
            <a:solidFill>
              <a:srgbClr val="0033CC"/>
            </a:solidFill>
            <a:prstDash val="sysDot"/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318" name="Line 32"/>
          <p:cNvSpPr>
            <a:spLocks noChangeShapeType="1"/>
          </p:cNvSpPr>
          <p:nvPr/>
        </p:nvSpPr>
        <p:spPr bwMode="auto">
          <a:xfrm flipH="1">
            <a:off x="5410200" y="3048000"/>
            <a:ext cx="838200" cy="1295400"/>
          </a:xfrm>
          <a:prstGeom prst="line">
            <a:avLst/>
          </a:prstGeom>
          <a:noFill/>
          <a:ln w="76200" cap="rnd">
            <a:solidFill>
              <a:srgbClr val="0033CC"/>
            </a:solidFill>
            <a:prstDash val="sysDot"/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319" name="Line 33"/>
          <p:cNvSpPr>
            <a:spLocks noChangeShapeType="1"/>
          </p:cNvSpPr>
          <p:nvPr/>
        </p:nvSpPr>
        <p:spPr bwMode="auto">
          <a:xfrm>
            <a:off x="6553200" y="3200400"/>
            <a:ext cx="76200" cy="1752600"/>
          </a:xfrm>
          <a:prstGeom prst="line">
            <a:avLst/>
          </a:prstGeom>
          <a:noFill/>
          <a:ln w="76200" cap="rnd">
            <a:solidFill>
              <a:srgbClr val="0033CC"/>
            </a:solidFill>
            <a:prstDash val="sysDot"/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320" name="Line 34"/>
          <p:cNvSpPr>
            <a:spLocks noChangeShapeType="1"/>
          </p:cNvSpPr>
          <p:nvPr/>
        </p:nvSpPr>
        <p:spPr bwMode="auto">
          <a:xfrm flipH="1">
            <a:off x="8229600" y="4038600"/>
            <a:ext cx="76200" cy="1600200"/>
          </a:xfrm>
          <a:prstGeom prst="line">
            <a:avLst/>
          </a:prstGeom>
          <a:noFill/>
          <a:ln w="76200" cap="rnd">
            <a:solidFill>
              <a:srgbClr val="0033CC"/>
            </a:solidFill>
            <a:prstDash val="sysDot"/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107" name="Rectangle 35"/>
          <p:cNvSpPr>
            <a:spLocks noChangeArrowheads="1"/>
          </p:cNvSpPr>
          <p:nvPr/>
        </p:nvSpPr>
        <p:spPr bwMode="auto">
          <a:xfrm>
            <a:off x="685800" y="2286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Hierarchy of Effects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 autoUpdateAnimBg="0"/>
      <p:bldP spid="3077" grpId="0" autoUpdateAnimBg="0"/>
      <p:bldP spid="3078" grpId="0" animBg="1" autoUpdateAnimBg="0"/>
      <p:bldP spid="3079" grpId="0" animBg="1" autoUpdateAnimBg="0"/>
      <p:bldP spid="3080" grpId="0" animBg="1" autoUpdateAnimBg="0"/>
      <p:bldP spid="3081" grpId="0" animBg="1" autoUpdateAnimBg="0"/>
      <p:bldP spid="3082" grpId="0" animBg="1" autoUpdateAnimBg="0"/>
      <p:bldP spid="3083" grpId="0" autoUpdateAnimBg="0"/>
      <p:bldP spid="3084" grpId="0" autoUpdateAnimBg="0"/>
      <p:bldP spid="3085" grpId="0" autoUpdateAnimBg="0"/>
      <p:bldP spid="3086" grpId="0" autoUpdateAnimBg="0"/>
      <p:bldP spid="3087" grpId="0" autoUpdateAnimBg="0"/>
      <p:bldP spid="3088" grpId="0" animBg="1"/>
      <p:bldP spid="3089" grpId="0" animBg="1"/>
      <p:bldP spid="3090" grpId="0" animBg="1"/>
      <p:bldP spid="3091" grpId="0" animBg="1"/>
      <p:bldP spid="3092" grpId="0" animBg="1"/>
      <p:bldP spid="3093" grpId="0" animBg="1" autoUpdateAnimBg="0"/>
      <p:bldP spid="3094" grpId="0" animBg="1" autoUpdateAnimBg="0"/>
      <p:bldP spid="3095" grpId="0" animBg="1"/>
      <p:bldP spid="3096" grpId="0" animBg="1"/>
      <p:bldP spid="3097" grpId="0" animBg="1" autoUpdateAnimBg="0"/>
      <p:bldP spid="3098" grpId="0" autoUpdateAnimBg="0"/>
      <p:bldP spid="3099" grpId="0" autoUpdateAnimBg="0"/>
      <p:bldP spid="310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3343" y="6260068"/>
            <a:ext cx="3125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HONDA IT MUST BE LOVE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4361" y="6260068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HONDA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95914" y="6260068"/>
            <a:ext cx="1180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MENTOS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990600" y="152400"/>
            <a:ext cx="70866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Means-End Chain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4800600" y="2133600"/>
            <a:ext cx="2971800" cy="2209800"/>
          </a:xfrm>
          <a:prstGeom prst="rect">
            <a:avLst/>
          </a:prstGeom>
          <a:solidFill>
            <a:srgbClr val="000000">
              <a:alpha val="39999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2362200" y="1828800"/>
            <a:ext cx="1676400" cy="10668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2625725" y="2019300"/>
            <a:ext cx="114935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  <a:latin typeface="Arial" charset="0"/>
              </a:rPr>
              <a:t>Product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Arial" charset="0"/>
              </a:rPr>
              <a:t>Attributes</a:t>
            </a:r>
          </a:p>
        </p:txBody>
      </p:sp>
      <p:sp>
        <p:nvSpPr>
          <p:cNvPr id="16390" name="Rectangle 8"/>
          <p:cNvSpPr>
            <a:spLocks noChangeArrowheads="1"/>
          </p:cNvSpPr>
          <p:nvPr/>
        </p:nvSpPr>
        <p:spPr bwMode="auto">
          <a:xfrm>
            <a:off x="2362200" y="3810000"/>
            <a:ext cx="1676400" cy="10668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16391" name="Text Box 9"/>
          <p:cNvSpPr txBox="1">
            <a:spLocks noChangeArrowheads="1"/>
          </p:cNvSpPr>
          <p:nvPr/>
        </p:nvSpPr>
        <p:spPr bwMode="auto">
          <a:xfrm>
            <a:off x="2581275" y="4000500"/>
            <a:ext cx="123825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  <a:latin typeface="Arial" charset="0"/>
              </a:rPr>
              <a:t>Consumer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Arial" charset="0"/>
              </a:rPr>
              <a:t>Benefits</a:t>
            </a:r>
          </a:p>
        </p:txBody>
      </p:sp>
      <p:sp>
        <p:nvSpPr>
          <p:cNvPr id="16392" name="Rectangle 10"/>
          <p:cNvSpPr>
            <a:spLocks noChangeArrowheads="1"/>
          </p:cNvSpPr>
          <p:nvPr/>
        </p:nvSpPr>
        <p:spPr bwMode="auto">
          <a:xfrm>
            <a:off x="5486400" y="2743200"/>
            <a:ext cx="1676400" cy="1066800"/>
          </a:xfrm>
          <a:prstGeom prst="rect">
            <a:avLst/>
          </a:prstGeom>
          <a:solidFill>
            <a:srgbClr val="FF00FF">
              <a:alpha val="79999"/>
            </a:srgb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16393" name="Text Box 11"/>
          <p:cNvSpPr txBox="1">
            <a:spLocks noChangeArrowheads="1"/>
          </p:cNvSpPr>
          <p:nvPr/>
        </p:nvSpPr>
        <p:spPr bwMode="auto">
          <a:xfrm>
            <a:off x="5756275" y="2933700"/>
            <a:ext cx="113665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  <a:latin typeface="Arial" charset="0"/>
              </a:rPr>
              <a:t>Leverage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Arial" charset="0"/>
              </a:rPr>
              <a:t>Point</a:t>
            </a:r>
          </a:p>
        </p:txBody>
      </p:sp>
      <p:sp>
        <p:nvSpPr>
          <p:cNvPr id="16394" name="Oval 12"/>
          <p:cNvSpPr>
            <a:spLocks noChangeArrowheads="1"/>
          </p:cNvSpPr>
          <p:nvPr/>
        </p:nvSpPr>
        <p:spPr bwMode="auto">
          <a:xfrm>
            <a:off x="6858000" y="4648200"/>
            <a:ext cx="1600200" cy="1447800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>
                <a:latin typeface="Arial" charset="0"/>
              </a:rPr>
              <a:t>Personal</a:t>
            </a:r>
          </a:p>
          <a:p>
            <a:pPr algn="ctr"/>
            <a:r>
              <a:rPr lang="en-US">
                <a:latin typeface="Arial" charset="0"/>
              </a:rPr>
              <a:t>Value</a:t>
            </a:r>
          </a:p>
        </p:txBody>
      </p:sp>
      <p:sp>
        <p:nvSpPr>
          <p:cNvPr id="16395" name="Line 13"/>
          <p:cNvSpPr>
            <a:spLocks noChangeShapeType="1"/>
          </p:cNvSpPr>
          <p:nvPr/>
        </p:nvSpPr>
        <p:spPr bwMode="auto">
          <a:xfrm>
            <a:off x="6400800" y="3810000"/>
            <a:ext cx="7620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14"/>
          <p:cNvSpPr>
            <a:spLocks noChangeShapeType="1"/>
          </p:cNvSpPr>
          <p:nvPr/>
        </p:nvSpPr>
        <p:spPr bwMode="auto">
          <a:xfrm flipV="1">
            <a:off x="4038600" y="3276600"/>
            <a:ext cx="14478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15"/>
          <p:cNvSpPr>
            <a:spLocks noChangeShapeType="1"/>
          </p:cNvSpPr>
          <p:nvPr/>
        </p:nvSpPr>
        <p:spPr bwMode="auto">
          <a:xfrm>
            <a:off x="3124200" y="2895600"/>
            <a:ext cx="0" cy="914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Text Box 16"/>
          <p:cNvSpPr txBox="1">
            <a:spLocks noChangeArrowheads="1"/>
          </p:cNvSpPr>
          <p:nvPr/>
        </p:nvSpPr>
        <p:spPr bwMode="auto">
          <a:xfrm>
            <a:off x="5013325" y="2247900"/>
            <a:ext cx="25717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Executional Framework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06761" y="6260068"/>
            <a:ext cx="1559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PEUGOT 607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914400" y="1981200"/>
            <a:ext cx="4267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Comfortable life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Equality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Excitement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Freedom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Fun, exciting life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Happiness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Inner peace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Mature love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Personal accomplishment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52578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Pleasure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Salvation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Security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Self-fulfillment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Self-respect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Sense of belonging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Social acceptance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Wisdom</a:t>
            </a: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609600" y="457200"/>
            <a:ext cx="4148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b="1" u="sng"/>
              <a:t>PERSONAL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99840" y="6260068"/>
            <a:ext cx="177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PHAETON VW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citigo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CITIBANK CREDIT C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066800"/>
            <a:ext cx="6400800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838200" y="914400"/>
            <a:ext cx="594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2000" b="1">
                <a:latin typeface="Arial" charset="0"/>
              </a:rPr>
              <a:t>Means End Chain for Milk</a:t>
            </a:r>
          </a:p>
        </p:txBody>
      </p:sp>
      <p:graphicFrame>
        <p:nvGraphicFramePr>
          <p:cNvPr id="1026" name="Object 5"/>
          <p:cNvGraphicFramePr>
            <a:graphicFrameLocks/>
          </p:cNvGraphicFramePr>
          <p:nvPr/>
        </p:nvGraphicFramePr>
        <p:xfrm>
          <a:off x="1068388" y="1941513"/>
          <a:ext cx="7118350" cy="481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4" imgW="8330506" imgH="5630541" progId="Word.Document.8">
                  <p:embed/>
                </p:oleObj>
              </mc:Choice>
              <mc:Fallback>
                <p:oleObj name="Document" r:id="rId4" imgW="8330506" imgH="5630541" progId="Word.Document.8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8388" y="1941513"/>
                        <a:ext cx="7118350" cy="481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clow+ex09-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0"/>
            <a:ext cx="548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04800" y="381000"/>
            <a:ext cx="28194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Verbal and Visual Elements</a:t>
            </a:r>
          </a:p>
        </p:txBody>
      </p:sp>
      <p:pic>
        <p:nvPicPr>
          <p:cNvPr id="23555" name="Picture 5" descr="polarte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0"/>
            <a:ext cx="5867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288925" y="2452688"/>
            <a:ext cx="2682875" cy="177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u="sng"/>
              <a:t>Visual processing</a:t>
            </a:r>
          </a:p>
          <a:p>
            <a:pPr lvl="1"/>
            <a:endParaRPr lang="en-US"/>
          </a:p>
          <a:p>
            <a:pPr lvl="1">
              <a:buFontTx/>
              <a:buChar char="•"/>
            </a:pPr>
            <a:r>
              <a:rPr lang="en-US"/>
              <a:t>Easier to recall</a:t>
            </a:r>
          </a:p>
          <a:p>
            <a:pPr lvl="1">
              <a:buFontTx/>
              <a:buChar char="•"/>
            </a:pPr>
            <a:r>
              <a:rPr lang="en-US"/>
              <a:t>Stored both as pictures and words</a:t>
            </a:r>
          </a:p>
          <a:p>
            <a:pPr lvl="1">
              <a:buFontTx/>
              <a:buChar char="•"/>
            </a:pPr>
            <a:r>
              <a:rPr lang="en-US"/>
              <a:t>Concrete vs abstract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286000" y="2514600"/>
            <a:ext cx="6553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The objective.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The target audience.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The message theme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The support.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The constraints.</a:t>
            </a: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1006475" y="381000"/>
            <a:ext cx="2803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u="sng"/>
              <a:t>CREATIVE BRIEF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19954" y="6260068"/>
            <a:ext cx="93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TAPAL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26628" name="Picture 4" descr="clow+ex09-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57200" y="381000"/>
            <a:ext cx="34290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Advertising Appeals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4419600" y="1981200"/>
            <a:ext cx="3810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Fear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Humor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Amorous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Music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Rationality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Emotions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457200" y="304800"/>
            <a:ext cx="3733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US" sz="2800" b="1">
                <a:solidFill>
                  <a:schemeClr val="tx2"/>
                </a:solidFill>
              </a:rPr>
              <a:t>Principles of Effective Advertising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133600" y="1905000"/>
            <a:ext cx="6629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Visual consistency.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Campaign duration.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Repeated taglines.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Consistent positioning.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Simplicity.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Identifiable selling point.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914400" y="228600"/>
            <a:ext cx="1447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Fear Appeal</a:t>
            </a:r>
          </a:p>
        </p:txBody>
      </p:sp>
      <p:pic>
        <p:nvPicPr>
          <p:cNvPr id="29699" name="Picture 5" descr="a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0"/>
            <a:ext cx="518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untitled1"/>
          <p:cNvPicPr>
            <a:picLocks noChangeAspect="1" noChangeArrowheads="1"/>
          </p:cNvPicPr>
          <p:nvPr/>
        </p:nvPicPr>
        <p:blipFill>
          <a:blip r:embed="rId2"/>
          <a:srcRect t="38583" b="10483"/>
          <a:stretch>
            <a:fillRect/>
          </a:stretch>
        </p:blipFill>
        <p:spPr bwMode="auto">
          <a:xfrm>
            <a:off x="0" y="8382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04800" y="304800"/>
            <a:ext cx="2133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Humor Appeal</a:t>
            </a:r>
          </a:p>
        </p:txBody>
      </p:sp>
      <p:pic>
        <p:nvPicPr>
          <p:cNvPr id="31747" name="Picture 5" descr="worldbigges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0"/>
            <a:ext cx="525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381000" y="1295400"/>
            <a:ext cx="3048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Used in 30% of all advertisements.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Excellent at capturing attention.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Score high in recall tests.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Should be related directly to customer benefit.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9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9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4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build="p" autoUpdateAnimBg="0" advAuto="200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NANDO'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0"/>
            <a:ext cx="6019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Tetle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0"/>
            <a:ext cx="6172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381000"/>
            <a:ext cx="3886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Using Sex Appeals Effectively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04800" y="1981200"/>
            <a:ext cx="3124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Be aware of differences in the international arena.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Should be an integral part of the product.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Should consider using “regular person” models.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Be careful sensuality does not overpower advertisement.</a:t>
            </a:r>
          </a:p>
        </p:txBody>
      </p:sp>
      <p:pic>
        <p:nvPicPr>
          <p:cNvPr id="31750" name="Picture 6" descr="clow+ex10-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2513" y="0"/>
            <a:ext cx="55514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81000" y="228600"/>
            <a:ext cx="25908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Emotional Appeals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447800" y="2362200"/>
            <a:ext cx="7010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Based on three ideas: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Consumers ignore most ads.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Rational ads go unnoticed.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Emotional ads can capture attention.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Viewed by creatives as key to developing brand loyalty.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Uses peripheral processing route.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B-to-B advertisements using more emotional appeals.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Works well when tied with other appeals.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838200" y="914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2000" b="1">
                <a:latin typeface="Arial" charset="0"/>
              </a:rPr>
              <a:t>Emotions Used in Advertisements</a:t>
            </a:r>
          </a:p>
        </p:txBody>
      </p:sp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3222625" y="1401763"/>
            <a:ext cx="346392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Arial" charset="0"/>
              </a:rPr>
              <a:t>Trust</a:t>
            </a:r>
          </a:p>
          <a:p>
            <a:pPr algn="ctr"/>
            <a:r>
              <a:rPr lang="en-US" sz="2000">
                <a:latin typeface="Arial" charset="0"/>
              </a:rPr>
              <a:t>Reliability</a:t>
            </a:r>
          </a:p>
          <a:p>
            <a:pPr algn="ctr"/>
            <a:r>
              <a:rPr lang="en-US" sz="2000">
                <a:latin typeface="Arial" charset="0"/>
              </a:rPr>
              <a:t>Friendship</a:t>
            </a:r>
          </a:p>
          <a:p>
            <a:pPr algn="ctr"/>
            <a:r>
              <a:rPr lang="en-US" sz="2000">
                <a:latin typeface="Arial" charset="0"/>
              </a:rPr>
              <a:t>Happiness</a:t>
            </a:r>
          </a:p>
          <a:p>
            <a:pPr algn="ctr"/>
            <a:r>
              <a:rPr lang="en-US" sz="2000">
                <a:latin typeface="Arial" charset="0"/>
              </a:rPr>
              <a:t>Security</a:t>
            </a:r>
          </a:p>
          <a:p>
            <a:pPr algn="ctr"/>
            <a:r>
              <a:rPr lang="en-US" sz="2000">
                <a:latin typeface="Arial" charset="0"/>
              </a:rPr>
              <a:t>Glamour/luxury</a:t>
            </a:r>
          </a:p>
          <a:p>
            <a:pPr algn="ctr"/>
            <a:r>
              <a:rPr lang="en-US" sz="2000">
                <a:latin typeface="Arial" charset="0"/>
              </a:rPr>
              <a:t>Serenity</a:t>
            </a:r>
          </a:p>
          <a:p>
            <a:pPr algn="ctr"/>
            <a:r>
              <a:rPr lang="en-US" sz="2000">
                <a:latin typeface="Arial" charset="0"/>
              </a:rPr>
              <a:t>Anger</a:t>
            </a:r>
          </a:p>
          <a:p>
            <a:pPr algn="ctr"/>
            <a:r>
              <a:rPr lang="en-US" sz="2000">
                <a:latin typeface="Arial" charset="0"/>
              </a:rPr>
              <a:t>Protecting loved ones</a:t>
            </a:r>
          </a:p>
          <a:p>
            <a:pPr algn="ctr"/>
            <a:r>
              <a:rPr lang="en-US" sz="2000">
                <a:latin typeface="Arial" charset="0"/>
              </a:rPr>
              <a:t>Romance</a:t>
            </a:r>
          </a:p>
          <a:p>
            <a:pPr algn="ctr"/>
            <a:r>
              <a:rPr lang="en-US" sz="2000">
                <a:latin typeface="Arial" charset="0"/>
              </a:rPr>
              <a:t>Passion</a:t>
            </a:r>
          </a:p>
          <a:p>
            <a:pPr algn="ctr"/>
            <a:r>
              <a:rPr lang="en-US" sz="2000">
                <a:latin typeface="Arial" charset="0"/>
              </a:rPr>
              <a:t>Family Bonds</a:t>
            </a:r>
          </a:p>
          <a:p>
            <a:pPr algn="ctr"/>
            <a:r>
              <a:rPr lang="en-US" sz="2000">
                <a:latin typeface="Arial" charset="0"/>
              </a:rPr>
              <a:t>* with parents</a:t>
            </a:r>
          </a:p>
          <a:p>
            <a:pPr algn="ctr"/>
            <a:r>
              <a:rPr lang="en-US" sz="2000">
                <a:latin typeface="Arial" charset="0"/>
              </a:rPr>
              <a:t>*with siblings</a:t>
            </a:r>
          </a:p>
          <a:p>
            <a:pPr algn="ctr"/>
            <a:r>
              <a:rPr lang="en-US" sz="2000">
                <a:latin typeface="Arial" charset="0"/>
              </a:rPr>
              <a:t>* with children</a:t>
            </a:r>
          </a:p>
          <a:p>
            <a:pPr algn="ctr"/>
            <a:r>
              <a:rPr lang="en-US" sz="2000">
                <a:latin typeface="Arial" charset="0"/>
              </a:rPr>
              <a:t>*with extended family members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ipat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0"/>
            <a:ext cx="5692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81000" y="533400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Executional Frameworks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2667000" y="1676400"/>
            <a:ext cx="4954588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Animation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Slice-of-life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Dramatization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Testimonial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Authoritative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Demonstration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Fantasy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Informative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Map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474</TotalTime>
  <Words>334</Words>
  <Application>Microsoft Office PowerPoint</Application>
  <PresentationFormat>On-screen Show (4:3)</PresentationFormat>
  <Paragraphs>129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Maple</vt:lpstr>
      <vt:lpstr>Worksheet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ZJ</dc:creator>
  <cp:lastModifiedBy>ZEENAT JABBAR</cp:lastModifiedBy>
  <cp:revision>48</cp:revision>
  <dcterms:created xsi:type="dcterms:W3CDTF">2007-03-18T06:52:29Z</dcterms:created>
  <dcterms:modified xsi:type="dcterms:W3CDTF">2013-10-25T15:58:01Z</dcterms:modified>
</cp:coreProperties>
</file>