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15" r:id="rId2"/>
    <p:sldId id="260" r:id="rId3"/>
    <p:sldId id="337" r:id="rId4"/>
    <p:sldId id="371" r:id="rId5"/>
    <p:sldId id="434" r:id="rId6"/>
    <p:sldId id="416" r:id="rId7"/>
    <p:sldId id="297" r:id="rId8"/>
    <p:sldId id="338" r:id="rId9"/>
    <p:sldId id="436" r:id="rId10"/>
    <p:sldId id="378" r:id="rId11"/>
    <p:sldId id="437" r:id="rId12"/>
    <p:sldId id="417" r:id="rId13"/>
    <p:sldId id="438" r:id="rId14"/>
    <p:sldId id="418" r:id="rId15"/>
    <p:sldId id="442" r:id="rId16"/>
    <p:sldId id="443" r:id="rId17"/>
    <p:sldId id="422" r:id="rId18"/>
    <p:sldId id="444" r:id="rId19"/>
    <p:sldId id="419" r:id="rId20"/>
    <p:sldId id="420" r:id="rId21"/>
    <p:sldId id="445" r:id="rId22"/>
    <p:sldId id="448" r:id="rId23"/>
    <p:sldId id="425" r:id="rId24"/>
    <p:sldId id="449" r:id="rId25"/>
    <p:sldId id="426" r:id="rId26"/>
    <p:sldId id="451" r:id="rId27"/>
    <p:sldId id="450" r:id="rId28"/>
    <p:sldId id="427" r:id="rId29"/>
    <p:sldId id="453" r:id="rId30"/>
    <p:sldId id="428"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42B00"/>
    <a:srgbClr val="00496E"/>
    <a:srgbClr val="000066"/>
    <a:srgbClr val="FFFFCC"/>
    <a:srgbClr val="8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15" autoAdjust="0"/>
    <p:restoredTop sz="94579" autoAdjust="0"/>
  </p:normalViewPr>
  <p:slideViewPr>
    <p:cSldViewPr>
      <p:cViewPr varScale="1">
        <p:scale>
          <a:sx n="62" d="100"/>
          <a:sy n="62" d="100"/>
        </p:scale>
        <p:origin x="-151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87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050"/>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3315" name="Rectangle 2051"/>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3316" name="Rectangle 2052"/>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3317" name="Rectangle 2053"/>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8" name="Rectangle 2054"/>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3319" name="Rectangle 2055"/>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F5E1A4D-BDAE-4594-873A-3EE2050FC83B}" type="slidenum">
              <a:rPr lang="en-US"/>
              <a:pPr/>
              <a:t>‹#›</a:t>
            </a:fld>
            <a:endParaRPr lang="en-US"/>
          </a:p>
        </p:txBody>
      </p:sp>
    </p:spTree>
    <p:extLst>
      <p:ext uri="{BB962C8B-B14F-4D97-AF65-F5344CB8AC3E}">
        <p14:creationId xmlns:p14="http://schemas.microsoft.com/office/powerpoint/2010/main" xmlns="" val="30021437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1266625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20419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2441859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381866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3706432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210010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1023227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2077328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2025364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907753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xmlns="" val="66376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Tree>
    <p:extLst>
      <p:ext uri="{BB962C8B-B14F-4D97-AF65-F5344CB8AC3E}">
        <p14:creationId xmlns:p14="http://schemas.microsoft.com/office/powerpoint/2010/main" xmlns="" val="3520391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2" name="Rectangle 8"/>
          <p:cNvSpPr>
            <a:spLocks noChangeArrowheads="1"/>
          </p:cNvSpPr>
          <p:nvPr/>
        </p:nvSpPr>
        <p:spPr bwMode="auto">
          <a:xfrm>
            <a:off x="6858000" y="65532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r"/>
            <a:r>
              <a:rPr lang="en-US" sz="1000">
                <a:solidFill>
                  <a:schemeClr val="bg1"/>
                </a:solidFill>
              </a:rPr>
              <a:t> </a:t>
            </a:r>
            <a:r>
              <a:rPr lang="en-US" sz="1200" b="1">
                <a:solidFill>
                  <a:srgbClr val="00496E"/>
                </a:solidFill>
              </a:rPr>
              <a:t>8 - </a:t>
            </a:r>
            <a:fld id="{E668E17E-44C7-4496-8B8F-678FDCB68430}" type="slidenum">
              <a:rPr lang="en-US" sz="1200" b="1">
                <a:solidFill>
                  <a:srgbClr val="00496E"/>
                </a:solidFill>
              </a:rPr>
              <a:pPr algn="r"/>
              <a:t>‹#›</a:t>
            </a:fld>
            <a:endParaRPr lang="en-US" sz="1200" b="1">
              <a:solidFill>
                <a:srgbClr val="00496E"/>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fontAlgn="base">
        <a:spcBef>
          <a:spcPct val="0"/>
        </a:spcBef>
        <a:spcAft>
          <a:spcPct val="0"/>
        </a:spcAft>
        <a:defRPr sz="4400" b="1">
          <a:solidFill>
            <a:srgbClr val="00496E"/>
          </a:solidFill>
          <a:latin typeface="+mj-lt"/>
          <a:ea typeface="+mj-ea"/>
          <a:cs typeface="+mj-cs"/>
        </a:defRPr>
      </a:lvl1pPr>
      <a:lvl2pPr algn="ctr" rtl="0" fontAlgn="base">
        <a:spcBef>
          <a:spcPct val="0"/>
        </a:spcBef>
        <a:spcAft>
          <a:spcPct val="0"/>
        </a:spcAft>
        <a:defRPr sz="4400" b="1">
          <a:solidFill>
            <a:srgbClr val="00496E"/>
          </a:solidFill>
          <a:latin typeface="Times New Roman" charset="0"/>
        </a:defRPr>
      </a:lvl2pPr>
      <a:lvl3pPr algn="ctr" rtl="0" fontAlgn="base">
        <a:spcBef>
          <a:spcPct val="0"/>
        </a:spcBef>
        <a:spcAft>
          <a:spcPct val="0"/>
        </a:spcAft>
        <a:defRPr sz="4400" b="1">
          <a:solidFill>
            <a:srgbClr val="00496E"/>
          </a:solidFill>
          <a:latin typeface="Times New Roman" charset="0"/>
        </a:defRPr>
      </a:lvl3pPr>
      <a:lvl4pPr algn="ctr" rtl="0" fontAlgn="base">
        <a:spcBef>
          <a:spcPct val="0"/>
        </a:spcBef>
        <a:spcAft>
          <a:spcPct val="0"/>
        </a:spcAft>
        <a:defRPr sz="4400" b="1">
          <a:solidFill>
            <a:srgbClr val="00496E"/>
          </a:solidFill>
          <a:latin typeface="Times New Roman" charset="0"/>
        </a:defRPr>
      </a:lvl4pPr>
      <a:lvl5pPr algn="ctr" rtl="0" fontAlgn="base">
        <a:spcBef>
          <a:spcPct val="0"/>
        </a:spcBef>
        <a:spcAft>
          <a:spcPct val="0"/>
        </a:spcAft>
        <a:defRPr sz="4400" b="1">
          <a:solidFill>
            <a:srgbClr val="00496E"/>
          </a:solidFill>
          <a:latin typeface="Times New Roman" charset="0"/>
        </a:defRPr>
      </a:lvl5pPr>
      <a:lvl6pPr marL="457200" algn="ctr" rtl="0" fontAlgn="base">
        <a:spcBef>
          <a:spcPct val="0"/>
        </a:spcBef>
        <a:spcAft>
          <a:spcPct val="0"/>
        </a:spcAft>
        <a:defRPr sz="4400" b="1">
          <a:solidFill>
            <a:srgbClr val="00496E"/>
          </a:solidFill>
          <a:latin typeface="Times New Roman" charset="0"/>
        </a:defRPr>
      </a:lvl6pPr>
      <a:lvl7pPr marL="914400" algn="ctr" rtl="0" fontAlgn="base">
        <a:spcBef>
          <a:spcPct val="0"/>
        </a:spcBef>
        <a:spcAft>
          <a:spcPct val="0"/>
        </a:spcAft>
        <a:defRPr sz="4400" b="1">
          <a:solidFill>
            <a:srgbClr val="00496E"/>
          </a:solidFill>
          <a:latin typeface="Times New Roman" charset="0"/>
        </a:defRPr>
      </a:lvl7pPr>
      <a:lvl8pPr marL="1371600" algn="ctr" rtl="0" fontAlgn="base">
        <a:spcBef>
          <a:spcPct val="0"/>
        </a:spcBef>
        <a:spcAft>
          <a:spcPct val="0"/>
        </a:spcAft>
        <a:defRPr sz="4400" b="1">
          <a:solidFill>
            <a:srgbClr val="00496E"/>
          </a:solidFill>
          <a:latin typeface="Times New Roman" charset="0"/>
        </a:defRPr>
      </a:lvl8pPr>
      <a:lvl9pPr marL="1828800" algn="ctr" rtl="0" fontAlgn="base">
        <a:spcBef>
          <a:spcPct val="0"/>
        </a:spcBef>
        <a:spcAft>
          <a:spcPct val="0"/>
        </a:spcAft>
        <a:defRPr sz="4400" b="1">
          <a:solidFill>
            <a:srgbClr val="00496E"/>
          </a:solidFill>
          <a:latin typeface="Times New Roman" charset="0"/>
        </a:defRPr>
      </a:lvl9pPr>
    </p:titleStyle>
    <p:bodyStyle>
      <a:lvl1pPr marL="342900" indent="-342900" algn="l" rtl="0" fontAlgn="base">
        <a:spcBef>
          <a:spcPct val="20000"/>
        </a:spcBef>
        <a:spcAft>
          <a:spcPct val="0"/>
        </a:spcAft>
        <a:buClr>
          <a:srgbClr val="E42B00"/>
        </a:buClr>
        <a:buChar char="•"/>
        <a:defRPr sz="3200" b="1">
          <a:solidFill>
            <a:srgbClr val="00496E"/>
          </a:solidFill>
          <a:latin typeface="+mn-lt"/>
          <a:ea typeface="+mn-ea"/>
          <a:cs typeface="+mn-cs"/>
        </a:defRPr>
      </a:lvl1pPr>
      <a:lvl2pPr marL="742950" indent="-285750" algn="l" rtl="0" fontAlgn="base">
        <a:spcBef>
          <a:spcPct val="20000"/>
        </a:spcBef>
        <a:spcAft>
          <a:spcPct val="0"/>
        </a:spcAft>
        <a:buClr>
          <a:srgbClr val="E42B00"/>
        </a:buClr>
        <a:buChar char="–"/>
        <a:defRPr sz="2800">
          <a:solidFill>
            <a:srgbClr val="00496E"/>
          </a:solidFill>
          <a:latin typeface="+mj-lt"/>
        </a:defRPr>
      </a:lvl2pPr>
      <a:lvl3pPr marL="1143000" indent="-228600" algn="l" rtl="0" fontAlgn="base">
        <a:spcBef>
          <a:spcPct val="20000"/>
        </a:spcBef>
        <a:spcAft>
          <a:spcPct val="0"/>
        </a:spcAft>
        <a:buClr>
          <a:srgbClr val="E42B00"/>
        </a:buClr>
        <a:buChar char="•"/>
        <a:defRPr sz="2400" b="1">
          <a:solidFill>
            <a:srgbClr val="00496E"/>
          </a:solidFill>
          <a:latin typeface="+mj-lt"/>
        </a:defRPr>
      </a:lvl3pPr>
      <a:lvl4pPr marL="1600200" indent="-228600" algn="l" rtl="0" fontAlgn="base">
        <a:spcBef>
          <a:spcPct val="20000"/>
        </a:spcBef>
        <a:spcAft>
          <a:spcPct val="0"/>
        </a:spcAft>
        <a:buClr>
          <a:srgbClr val="E42B00"/>
        </a:buClr>
        <a:buChar char="–"/>
        <a:defRPr sz="2000">
          <a:solidFill>
            <a:srgbClr val="00496E"/>
          </a:solidFill>
          <a:latin typeface="+mj-lt"/>
        </a:defRPr>
      </a:lvl4pPr>
      <a:lvl5pPr marL="2057400" indent="-228600" algn="l" rtl="0" fontAlgn="base">
        <a:spcBef>
          <a:spcPct val="20000"/>
        </a:spcBef>
        <a:spcAft>
          <a:spcPct val="0"/>
        </a:spcAft>
        <a:buClr>
          <a:srgbClr val="E42B00"/>
        </a:buClr>
        <a:buChar char="»"/>
        <a:defRPr sz="2000" b="1">
          <a:solidFill>
            <a:srgbClr val="00496E"/>
          </a:solidFill>
          <a:latin typeface="+mj-lt"/>
        </a:defRPr>
      </a:lvl5pPr>
      <a:lvl6pPr marL="2514600" indent="-228600" algn="l" rtl="0" fontAlgn="base">
        <a:spcBef>
          <a:spcPct val="20000"/>
        </a:spcBef>
        <a:spcAft>
          <a:spcPct val="0"/>
        </a:spcAft>
        <a:buClr>
          <a:srgbClr val="E42B00"/>
        </a:buClr>
        <a:buChar char="»"/>
        <a:defRPr sz="2000" b="1">
          <a:solidFill>
            <a:srgbClr val="00496E"/>
          </a:solidFill>
          <a:latin typeface="+mj-lt"/>
        </a:defRPr>
      </a:lvl6pPr>
      <a:lvl7pPr marL="2971800" indent="-228600" algn="l" rtl="0" fontAlgn="base">
        <a:spcBef>
          <a:spcPct val="20000"/>
        </a:spcBef>
        <a:spcAft>
          <a:spcPct val="0"/>
        </a:spcAft>
        <a:buClr>
          <a:srgbClr val="E42B00"/>
        </a:buClr>
        <a:buChar char="»"/>
        <a:defRPr sz="2000" b="1">
          <a:solidFill>
            <a:srgbClr val="00496E"/>
          </a:solidFill>
          <a:latin typeface="+mj-lt"/>
        </a:defRPr>
      </a:lvl7pPr>
      <a:lvl8pPr marL="3429000" indent="-228600" algn="l" rtl="0" fontAlgn="base">
        <a:spcBef>
          <a:spcPct val="20000"/>
        </a:spcBef>
        <a:spcAft>
          <a:spcPct val="0"/>
        </a:spcAft>
        <a:buClr>
          <a:srgbClr val="E42B00"/>
        </a:buClr>
        <a:buChar char="»"/>
        <a:defRPr sz="2000" b="1">
          <a:solidFill>
            <a:srgbClr val="00496E"/>
          </a:solidFill>
          <a:latin typeface="+mj-lt"/>
        </a:defRPr>
      </a:lvl8pPr>
      <a:lvl9pPr marL="3886200" indent="-228600" algn="l" rtl="0" fontAlgn="base">
        <a:spcBef>
          <a:spcPct val="20000"/>
        </a:spcBef>
        <a:spcAft>
          <a:spcPct val="0"/>
        </a:spcAft>
        <a:buClr>
          <a:srgbClr val="E42B00"/>
        </a:buClr>
        <a:buChar char="»"/>
        <a:defRPr sz="2000" b="1">
          <a:solidFill>
            <a:srgbClr val="00496E"/>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ctrTitle"/>
          </p:nvPr>
        </p:nvSpPr>
        <p:spPr>
          <a:xfrm>
            <a:off x="533400" y="228600"/>
            <a:ext cx="8153400" cy="1066800"/>
          </a:xfrm>
        </p:spPr>
        <p:txBody>
          <a:bodyPr/>
          <a:lstStyle/>
          <a:p>
            <a:r>
              <a:rPr lang="en-US" sz="3100" b="0" i="1" dirty="0" smtClean="0"/>
              <a:t>Attitude </a:t>
            </a:r>
            <a:r>
              <a:rPr lang="en-US" sz="3100" b="0" i="1" dirty="0"/>
              <a:t>Change and Interactive Communications</a:t>
            </a:r>
          </a:p>
        </p:txBody>
      </p:sp>
      <p:sp>
        <p:nvSpPr>
          <p:cNvPr id="114693" name="Rectangle 5"/>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solidFill>
                <a:srgbClr val="FF3300"/>
              </a:solidFill>
            </a:endParaRPr>
          </a:p>
        </p:txBody>
      </p:sp>
      <p:sp>
        <p:nvSpPr>
          <p:cNvPr id="114694" name="Rectangle 6"/>
          <p:cNvSpPr>
            <a:spLocks noChangeArrowheads="1"/>
          </p:cNvSpPr>
          <p:nvPr/>
        </p:nvSpPr>
        <p:spPr bwMode="auto">
          <a:xfrm>
            <a:off x="0" y="0"/>
            <a:ext cx="381000" cy="6934200"/>
          </a:xfrm>
          <a:prstGeom prst="rect">
            <a:avLst/>
          </a:prstGeom>
          <a:solidFill>
            <a:srgbClr val="00496E"/>
          </a:solidFill>
          <a:ln>
            <a:noFill/>
          </a:ln>
          <a:effectLst/>
          <a:extLst>
            <a:ext uri="{91240B29-F687-4F45-9708-019B960494DF}">
              <a14:hiddenLine xmlns:a14="http://schemas.microsoft.com/office/drawing/2010/main" xmlns="" w="9525">
                <a:solidFill>
                  <a:srgbClr val="8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1020762"/>
          </a:xfrm>
        </p:spPr>
        <p:txBody>
          <a:bodyPr/>
          <a:lstStyle/>
          <a:p>
            <a:r>
              <a:rPr lang="en-US" sz="3600"/>
              <a:t>Changing Attitudes</a:t>
            </a:r>
            <a:br>
              <a:rPr lang="en-US" sz="3600"/>
            </a:br>
            <a:r>
              <a:rPr lang="en-US" sz="3600"/>
              <a:t>Through Communication</a:t>
            </a:r>
          </a:p>
        </p:txBody>
      </p:sp>
      <p:sp>
        <p:nvSpPr>
          <p:cNvPr id="10243" name="Rectangle 3"/>
          <p:cNvSpPr>
            <a:spLocks noGrp="1" noChangeArrowheads="1"/>
          </p:cNvSpPr>
          <p:nvPr>
            <p:ph type="body" sz="half" idx="1"/>
          </p:nvPr>
        </p:nvSpPr>
        <p:spPr>
          <a:xfrm>
            <a:off x="457200" y="1600200"/>
            <a:ext cx="8305800" cy="2362200"/>
          </a:xfrm>
        </p:spPr>
        <p:txBody>
          <a:bodyPr/>
          <a:lstStyle/>
          <a:p>
            <a:pPr>
              <a:lnSpc>
                <a:spcPct val="90000"/>
              </a:lnSpc>
            </a:pPr>
            <a:r>
              <a:rPr lang="en-US"/>
              <a:t>Persuasion:</a:t>
            </a:r>
          </a:p>
          <a:p>
            <a:pPr lvl="1">
              <a:lnSpc>
                <a:spcPct val="90000"/>
              </a:lnSpc>
            </a:pPr>
            <a:r>
              <a:rPr lang="en-US"/>
              <a:t>An active attempt to change attitudes</a:t>
            </a:r>
          </a:p>
          <a:p>
            <a:pPr lvl="1">
              <a:lnSpc>
                <a:spcPct val="90000"/>
              </a:lnSpc>
            </a:pPr>
            <a:r>
              <a:rPr lang="en-US"/>
              <a:t>Basic psychological principles that influence people to change their minds or comply with a  request:</a:t>
            </a:r>
          </a:p>
        </p:txBody>
      </p:sp>
      <p:sp>
        <p:nvSpPr>
          <p:cNvPr id="10247" name="Rectangle 7"/>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solidFill>
                <a:srgbClr val="FF3300"/>
              </a:solidFill>
            </a:endParaRPr>
          </a:p>
        </p:txBody>
      </p:sp>
      <p:graphicFrame>
        <p:nvGraphicFramePr>
          <p:cNvPr id="10279" name="Group 39"/>
          <p:cNvGraphicFramePr>
            <a:graphicFrameLocks noGrp="1"/>
          </p:cNvGraphicFramePr>
          <p:nvPr>
            <p:ph sz="half" idx="2"/>
          </p:nvPr>
        </p:nvGraphicFramePr>
        <p:xfrm>
          <a:off x="1676400" y="3886200"/>
          <a:ext cx="5638800" cy="1773936"/>
        </p:xfrm>
        <a:graphic>
          <a:graphicData uri="http://schemas.openxmlformats.org/drawingml/2006/table">
            <a:tbl>
              <a:tblPr/>
              <a:tblGrid>
                <a:gridCol w="2870200"/>
                <a:gridCol w="2768600"/>
              </a:tblGrid>
              <a:tr h="1447800">
                <a:tc>
                  <a:txBody>
                    <a:bodyPr/>
                    <a:lstStyle/>
                    <a:p>
                      <a:pPr marL="914400" marR="0" lvl="2" indent="0" algn="l" defTabSz="914400" rtl="0" eaLnBrk="1" fontAlgn="base" latinLnBrk="0" hangingPunct="1">
                        <a:lnSpc>
                          <a:spcPct val="100000"/>
                        </a:lnSpc>
                        <a:spcBef>
                          <a:spcPct val="20000"/>
                        </a:spcBef>
                        <a:spcAft>
                          <a:spcPct val="0"/>
                        </a:spcAft>
                        <a:buClr>
                          <a:srgbClr val="E42B00"/>
                        </a:buClr>
                        <a:buSzTx/>
                        <a:buFontTx/>
                        <a:buChar char="•"/>
                        <a:tabLst/>
                      </a:pPr>
                      <a:r>
                        <a:rPr kumimoji="0" lang="en-US" sz="2400" b="1" i="0" u="none" strike="noStrike" cap="none" normalizeH="0" baseline="0" smtClean="0">
                          <a:ln>
                            <a:noFill/>
                          </a:ln>
                          <a:solidFill>
                            <a:srgbClr val="00496E"/>
                          </a:solidFill>
                          <a:effectLst/>
                          <a:latin typeface="Times New Roman" charset="0"/>
                        </a:rPr>
                        <a:t>Reciprocity</a:t>
                      </a:r>
                    </a:p>
                    <a:p>
                      <a:pPr marL="914400" marR="0" lvl="2" indent="0" algn="l" defTabSz="914400" rtl="0" eaLnBrk="1" fontAlgn="base" latinLnBrk="0" hangingPunct="1">
                        <a:lnSpc>
                          <a:spcPct val="100000"/>
                        </a:lnSpc>
                        <a:spcBef>
                          <a:spcPct val="20000"/>
                        </a:spcBef>
                        <a:spcAft>
                          <a:spcPct val="0"/>
                        </a:spcAft>
                        <a:buClr>
                          <a:srgbClr val="E42B00"/>
                        </a:buClr>
                        <a:buSzTx/>
                        <a:buFontTx/>
                        <a:buChar char="•"/>
                        <a:tabLst/>
                      </a:pPr>
                      <a:r>
                        <a:rPr kumimoji="0" lang="en-US" sz="2400" b="1" i="0" u="none" strike="noStrike" cap="none" normalizeH="0" baseline="0" smtClean="0">
                          <a:ln>
                            <a:noFill/>
                          </a:ln>
                          <a:solidFill>
                            <a:srgbClr val="00496E"/>
                          </a:solidFill>
                          <a:effectLst/>
                          <a:latin typeface="Times New Roman" charset="0"/>
                        </a:rPr>
                        <a:t>Scarcity</a:t>
                      </a:r>
                    </a:p>
                    <a:p>
                      <a:pPr marL="914400" marR="0" lvl="2" indent="0" algn="l" defTabSz="914400" rtl="0" eaLnBrk="1" fontAlgn="base" latinLnBrk="0" hangingPunct="1">
                        <a:lnSpc>
                          <a:spcPct val="100000"/>
                        </a:lnSpc>
                        <a:spcBef>
                          <a:spcPct val="20000"/>
                        </a:spcBef>
                        <a:spcAft>
                          <a:spcPct val="0"/>
                        </a:spcAft>
                        <a:buClr>
                          <a:srgbClr val="E42B00"/>
                        </a:buClr>
                        <a:buSzTx/>
                        <a:buFontTx/>
                        <a:buChar char="•"/>
                        <a:tabLst/>
                      </a:pPr>
                      <a:r>
                        <a:rPr kumimoji="0" lang="en-US" sz="2400" b="1" i="0" u="none" strike="noStrike" cap="none" normalizeH="0" baseline="0" smtClean="0">
                          <a:ln>
                            <a:noFill/>
                          </a:ln>
                          <a:solidFill>
                            <a:srgbClr val="00496E"/>
                          </a:solidFill>
                          <a:effectLst/>
                          <a:latin typeface="Times New Roman" charset="0"/>
                        </a:rPr>
                        <a:t>Authority</a:t>
                      </a:r>
                    </a:p>
                    <a:p>
                      <a:pPr marL="0" marR="0" lvl="0" indent="0" algn="l" defTabSz="914400" rtl="0" eaLnBrk="1" fontAlgn="base" latinLnBrk="0" hangingPunct="1">
                        <a:lnSpc>
                          <a:spcPct val="100000"/>
                        </a:lnSpc>
                        <a:spcBef>
                          <a:spcPct val="20000"/>
                        </a:spcBef>
                        <a:spcAft>
                          <a:spcPct val="0"/>
                        </a:spcAft>
                        <a:buClr>
                          <a:srgbClr val="E42B00"/>
                        </a:buClr>
                        <a:buSzTx/>
                        <a:buFontTx/>
                        <a:buChar char="•"/>
                        <a:tabLst/>
                      </a:pPr>
                      <a:endParaRPr kumimoji="0" lang="en-US" sz="2400" b="1" i="0" u="none" strike="noStrike" cap="none" normalizeH="0" baseline="0" smtClean="0">
                        <a:ln>
                          <a:noFill/>
                        </a:ln>
                        <a:solidFill>
                          <a:srgbClr val="00496E"/>
                        </a:solidFill>
                        <a:effectLst/>
                        <a:latin typeface="Arial" charset="0"/>
                      </a:endParaRPr>
                    </a:p>
                  </a:txBody>
                  <a:tcPr horzOverflow="overflow">
                    <a:lnL cap="flat">
                      <a:noFill/>
                    </a:lnL>
                    <a:lnR>
                      <a:noFill/>
                    </a:lnR>
                    <a:lnT cap="flat">
                      <a:noFill/>
                    </a:lnT>
                    <a:lnB cap="flat">
                      <a:noFill/>
                    </a:lnB>
                    <a:lnTlToBr>
                      <a:noFill/>
                    </a:lnTlToBr>
                    <a:lnBlToTr>
                      <a:noFill/>
                    </a:lnBlToTr>
                    <a:noFill/>
                  </a:tcPr>
                </a:tc>
                <a:tc>
                  <a:txBody>
                    <a:bodyPr/>
                    <a:lstStyle/>
                    <a:p>
                      <a:pPr marL="914400" marR="0" lvl="2" indent="0" algn="l" defTabSz="914400" rtl="0" eaLnBrk="1" fontAlgn="base" latinLnBrk="0" hangingPunct="1">
                        <a:lnSpc>
                          <a:spcPct val="100000"/>
                        </a:lnSpc>
                        <a:spcBef>
                          <a:spcPct val="20000"/>
                        </a:spcBef>
                        <a:spcAft>
                          <a:spcPct val="0"/>
                        </a:spcAft>
                        <a:buClr>
                          <a:srgbClr val="E42B00"/>
                        </a:buClr>
                        <a:buSzTx/>
                        <a:buFontTx/>
                        <a:buChar char="•"/>
                        <a:tabLst/>
                      </a:pPr>
                      <a:r>
                        <a:rPr kumimoji="0" lang="en-US" sz="2400" b="1" i="0" u="none" strike="noStrike" cap="none" normalizeH="0" baseline="0" smtClean="0">
                          <a:ln>
                            <a:noFill/>
                          </a:ln>
                          <a:solidFill>
                            <a:srgbClr val="00496E"/>
                          </a:solidFill>
                          <a:effectLst/>
                          <a:latin typeface="Times New Roman" charset="0"/>
                        </a:rPr>
                        <a:t>Consistency</a:t>
                      </a:r>
                    </a:p>
                    <a:p>
                      <a:pPr marL="914400" marR="0" lvl="2" indent="0" algn="l" defTabSz="914400" rtl="0" eaLnBrk="1" fontAlgn="base" latinLnBrk="0" hangingPunct="1">
                        <a:lnSpc>
                          <a:spcPct val="100000"/>
                        </a:lnSpc>
                        <a:spcBef>
                          <a:spcPct val="20000"/>
                        </a:spcBef>
                        <a:spcAft>
                          <a:spcPct val="0"/>
                        </a:spcAft>
                        <a:buClr>
                          <a:srgbClr val="E42B00"/>
                        </a:buClr>
                        <a:buSzTx/>
                        <a:buFontTx/>
                        <a:buChar char="•"/>
                        <a:tabLst/>
                      </a:pPr>
                      <a:r>
                        <a:rPr kumimoji="0" lang="en-US" sz="2400" b="1" i="0" u="none" strike="noStrike" cap="none" normalizeH="0" baseline="0" smtClean="0">
                          <a:ln>
                            <a:noFill/>
                          </a:ln>
                          <a:solidFill>
                            <a:srgbClr val="00496E"/>
                          </a:solidFill>
                          <a:effectLst/>
                          <a:latin typeface="Times New Roman" charset="0"/>
                        </a:rPr>
                        <a:t>Liking</a:t>
                      </a:r>
                    </a:p>
                    <a:p>
                      <a:pPr marL="914400" marR="0" lvl="2" indent="0" algn="l" defTabSz="914400" rtl="0" eaLnBrk="1" fontAlgn="base" latinLnBrk="0" hangingPunct="1">
                        <a:lnSpc>
                          <a:spcPct val="100000"/>
                        </a:lnSpc>
                        <a:spcBef>
                          <a:spcPct val="20000"/>
                        </a:spcBef>
                        <a:spcAft>
                          <a:spcPct val="0"/>
                        </a:spcAft>
                        <a:buClr>
                          <a:srgbClr val="E42B00"/>
                        </a:buClr>
                        <a:buSzTx/>
                        <a:buFontTx/>
                        <a:buChar char="•"/>
                        <a:tabLst/>
                      </a:pPr>
                      <a:r>
                        <a:rPr kumimoji="0" lang="en-US" sz="2400" b="1" i="0" u="none" strike="noStrike" cap="none" normalizeH="0" baseline="0" smtClean="0">
                          <a:ln>
                            <a:noFill/>
                          </a:ln>
                          <a:solidFill>
                            <a:srgbClr val="00496E"/>
                          </a:solidFill>
                          <a:effectLst/>
                          <a:latin typeface="Times New Roman" charset="0"/>
                        </a:rPr>
                        <a:t>Consensus</a:t>
                      </a:r>
                    </a:p>
                  </a:txBody>
                  <a:tcPr horzOverflow="overflow">
                    <a:lnL>
                      <a:noFill/>
                    </a:lnL>
                    <a:lnR cap="flat">
                      <a:noFill/>
                    </a:lnR>
                    <a:lnT cap="flat">
                      <a:noFill/>
                    </a:lnT>
                    <a:lnB cap="flat">
                      <a:noFill/>
                    </a:lnB>
                    <a:lnTlToBr>
                      <a:noFill/>
                    </a:lnTlToBr>
                    <a:lnBlToTr>
                      <a:noFill/>
                    </a:lnBlToTr>
                    <a:noFill/>
                  </a:tcPr>
                </a:tc>
              </a:tr>
            </a:tbl>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024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02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10279"/>
                                        </p:tgtEl>
                                        <p:attrNameLst>
                                          <p:attrName>style.visibility</p:attrName>
                                        </p:attrNameLst>
                                      </p:cBhvr>
                                      <p:to>
                                        <p:strVal val="visible"/>
                                      </p:to>
                                    </p:set>
                                    <p:anim calcmode="lin" valueType="num">
                                      <p:cBhvr additive="base">
                                        <p:cTn id="15" dur="500" fill="hold"/>
                                        <p:tgtEl>
                                          <p:spTgt spid="10279"/>
                                        </p:tgtEl>
                                        <p:attrNameLst>
                                          <p:attrName>ppt_x</p:attrName>
                                        </p:attrNameLst>
                                      </p:cBhvr>
                                      <p:tavLst>
                                        <p:tav tm="0">
                                          <p:val>
                                            <p:strVal val="0-#ppt_w/2"/>
                                          </p:val>
                                        </p:tav>
                                        <p:tav tm="100000">
                                          <p:val>
                                            <p:strVal val="#ppt_x"/>
                                          </p:val>
                                        </p:tav>
                                      </p:tavLst>
                                    </p:anim>
                                    <p:anim calcmode="lin" valueType="num">
                                      <p:cBhvr additive="base">
                                        <p:cTn id="16" dur="500" fill="hold"/>
                                        <p:tgtEl>
                                          <p:spTgt spid="102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57200" y="274638"/>
            <a:ext cx="8229600" cy="868362"/>
          </a:xfrm>
        </p:spPr>
        <p:txBody>
          <a:bodyPr/>
          <a:lstStyle/>
          <a:p>
            <a:r>
              <a:rPr lang="en-US" sz="3600"/>
              <a:t>Decisions, Decisions: </a:t>
            </a:r>
            <a:br>
              <a:rPr lang="en-US" sz="3600"/>
            </a:br>
            <a:r>
              <a:rPr lang="en-US" sz="3600"/>
              <a:t>Tactical Communications Options</a:t>
            </a:r>
          </a:p>
        </p:txBody>
      </p:sp>
      <p:sp>
        <p:nvSpPr>
          <p:cNvPr id="148483" name="Rectangle 3"/>
          <p:cNvSpPr>
            <a:spLocks noGrp="1" noChangeArrowheads="1"/>
          </p:cNvSpPr>
          <p:nvPr>
            <p:ph type="body" idx="1"/>
          </p:nvPr>
        </p:nvSpPr>
        <p:spPr/>
        <p:txBody>
          <a:bodyPr/>
          <a:lstStyle/>
          <a:p>
            <a:pPr>
              <a:lnSpc>
                <a:spcPct val="80000"/>
              </a:lnSpc>
            </a:pPr>
            <a:r>
              <a:rPr lang="en-US" sz="2800"/>
              <a:t>Who will be the source of the message?</a:t>
            </a:r>
          </a:p>
          <a:p>
            <a:pPr lvl="1">
              <a:lnSpc>
                <a:spcPct val="80000"/>
              </a:lnSpc>
            </a:pPr>
            <a:r>
              <a:rPr lang="en-US" sz="2400"/>
              <a:t>Man, woman, child, celebrity, athlete?</a:t>
            </a:r>
          </a:p>
          <a:p>
            <a:pPr>
              <a:lnSpc>
                <a:spcPct val="80000"/>
              </a:lnSpc>
            </a:pPr>
            <a:r>
              <a:rPr lang="en-US" sz="2800"/>
              <a:t>How should message be constructed?</a:t>
            </a:r>
          </a:p>
          <a:p>
            <a:pPr lvl="1">
              <a:lnSpc>
                <a:spcPct val="80000"/>
              </a:lnSpc>
            </a:pPr>
            <a:r>
              <a:rPr lang="en-US" sz="2400"/>
              <a:t>Emphasize negative consequences?</a:t>
            </a:r>
          </a:p>
          <a:p>
            <a:pPr lvl="1">
              <a:lnSpc>
                <a:spcPct val="80000"/>
              </a:lnSpc>
            </a:pPr>
            <a:r>
              <a:rPr lang="en-US" sz="2400"/>
              <a:t>Direct comparison with competition?</a:t>
            </a:r>
          </a:p>
          <a:p>
            <a:pPr lvl="1">
              <a:lnSpc>
                <a:spcPct val="80000"/>
              </a:lnSpc>
            </a:pPr>
            <a:r>
              <a:rPr lang="en-US" sz="2400"/>
              <a:t>Present a fantasy?</a:t>
            </a:r>
          </a:p>
          <a:p>
            <a:pPr>
              <a:lnSpc>
                <a:spcPct val="80000"/>
              </a:lnSpc>
            </a:pPr>
            <a:r>
              <a:rPr lang="en-US" sz="2800"/>
              <a:t>What media will transmit the message?</a:t>
            </a:r>
          </a:p>
          <a:p>
            <a:pPr lvl="1">
              <a:lnSpc>
                <a:spcPct val="80000"/>
              </a:lnSpc>
            </a:pPr>
            <a:r>
              <a:rPr lang="en-US" sz="2400"/>
              <a:t>Print ad, television, door-to-door, Web site? </a:t>
            </a:r>
          </a:p>
          <a:p>
            <a:pPr>
              <a:lnSpc>
                <a:spcPct val="80000"/>
              </a:lnSpc>
            </a:pPr>
            <a:r>
              <a:rPr lang="en-US" sz="2800"/>
              <a:t>What are the characteristics of the target market?</a:t>
            </a:r>
          </a:p>
          <a:p>
            <a:pPr lvl="1">
              <a:lnSpc>
                <a:spcPct val="80000"/>
              </a:lnSpc>
            </a:pPr>
            <a:r>
              <a:rPr lang="en-US" sz="2400"/>
              <a:t>Young, old, frustrated, status-oriented?</a:t>
            </a:r>
          </a:p>
        </p:txBody>
      </p:sp>
      <p:sp>
        <p:nvSpPr>
          <p:cNvPr id="148484"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solidFill>
                <a:srgbClr val="FF3300"/>
              </a:solidFill>
            </a:endParaRPr>
          </a:p>
        </p:txBody>
      </p:sp>
    </p:spTree>
  </p:cSld>
  <p:clrMapOvr>
    <a:masterClrMapping/>
  </p:clrMapOvr>
  <p:transition>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a:t>The Elements of Communication</a:t>
            </a:r>
          </a:p>
        </p:txBody>
      </p:sp>
      <p:sp>
        <p:nvSpPr>
          <p:cNvPr id="193539" name="Rectangle 3"/>
          <p:cNvSpPr>
            <a:spLocks noGrp="1" noChangeArrowheads="1"/>
          </p:cNvSpPr>
          <p:nvPr>
            <p:ph type="body" idx="1"/>
          </p:nvPr>
        </p:nvSpPr>
        <p:spPr>
          <a:xfrm>
            <a:off x="457200" y="1600200"/>
            <a:ext cx="8229600" cy="5029200"/>
          </a:xfrm>
        </p:spPr>
        <p:txBody>
          <a:bodyPr/>
          <a:lstStyle/>
          <a:p>
            <a:r>
              <a:rPr lang="en-US" i="1"/>
              <a:t>Communications Model:</a:t>
            </a:r>
          </a:p>
          <a:p>
            <a:pPr lvl="1"/>
            <a:r>
              <a:rPr lang="en-US"/>
              <a:t>Specifies that a number of elements are necessary for communication to be achieved.</a:t>
            </a:r>
          </a:p>
          <a:p>
            <a:pPr lvl="2"/>
            <a:r>
              <a:rPr lang="en-US" i="1"/>
              <a:t>Source:</a:t>
            </a:r>
            <a:r>
              <a:rPr lang="en-US"/>
              <a:t> Where the communication originates</a:t>
            </a:r>
          </a:p>
          <a:p>
            <a:pPr lvl="2"/>
            <a:r>
              <a:rPr lang="en-US" i="1"/>
              <a:t>Message:</a:t>
            </a:r>
            <a:r>
              <a:rPr lang="en-US"/>
              <a:t> Content of the message itself</a:t>
            </a:r>
          </a:p>
          <a:p>
            <a:pPr lvl="2"/>
            <a:r>
              <a:rPr lang="en-US" i="1"/>
              <a:t>Receivers:</a:t>
            </a:r>
            <a:r>
              <a:rPr lang="en-US"/>
              <a:t> Interpret the message</a:t>
            </a:r>
          </a:p>
          <a:p>
            <a:pPr lvl="2"/>
            <a:r>
              <a:rPr lang="en-US" i="1"/>
              <a:t>Feedback:</a:t>
            </a:r>
            <a:r>
              <a:rPr lang="en-US"/>
              <a:t> Must be received by the source</a:t>
            </a:r>
          </a:p>
          <a:p>
            <a:r>
              <a:rPr lang="en-US" i="1"/>
              <a:t>Launch</a:t>
            </a:r>
            <a:r>
              <a:rPr lang="en-US"/>
              <a:t> uses the Web to collect information from subscribers</a:t>
            </a:r>
          </a:p>
          <a:p>
            <a:endParaRPr lang="en-US"/>
          </a:p>
        </p:txBody>
      </p:sp>
      <p:sp>
        <p:nvSpPr>
          <p:cNvPr id="193540"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solidFill>
                <a:srgbClr val="FF3300"/>
              </a:solidFill>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r>
              <a:rPr lang="en-US" sz="3600"/>
              <a:t>The Traditional Communications Model</a:t>
            </a:r>
          </a:p>
        </p:txBody>
      </p:sp>
      <p:sp>
        <p:nvSpPr>
          <p:cNvPr id="276483" name="Rectangle 3"/>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76484" name="Text Box 4"/>
          <p:cNvSpPr txBox="1">
            <a:spLocks noChangeArrowheads="1"/>
          </p:cNvSpPr>
          <p:nvPr/>
        </p:nvSpPr>
        <p:spPr bwMode="auto">
          <a:xfrm>
            <a:off x="3352800" y="6400800"/>
            <a:ext cx="2514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b="1">
                <a:solidFill>
                  <a:srgbClr val="00496E"/>
                </a:solidFill>
              </a:rPr>
              <a:t>Figure 8.1</a:t>
            </a:r>
          </a:p>
        </p:txBody>
      </p:sp>
      <p:pic>
        <p:nvPicPr>
          <p:cNvPr id="276488" name="Picture 8" descr="C:\MyData\Melissa\Solomon CB 6e\Jpegs\Chapter 08\FG.08.00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828800"/>
            <a:ext cx="8115300" cy="379253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1026"/>
          <p:cNvSpPr>
            <a:spLocks noGrp="1" noChangeArrowheads="1"/>
          </p:cNvSpPr>
          <p:nvPr>
            <p:ph type="title"/>
          </p:nvPr>
        </p:nvSpPr>
        <p:spPr>
          <a:xfrm>
            <a:off x="457200" y="0"/>
            <a:ext cx="8229600" cy="1417638"/>
          </a:xfrm>
        </p:spPr>
        <p:txBody>
          <a:bodyPr/>
          <a:lstStyle/>
          <a:p>
            <a:r>
              <a:rPr lang="en-US" sz="4000"/>
              <a:t>An Updated View: </a:t>
            </a:r>
            <a:br>
              <a:rPr lang="en-US" sz="4000"/>
            </a:br>
            <a:r>
              <a:rPr lang="en-US" sz="4000"/>
              <a:t>Interactive Communications</a:t>
            </a:r>
          </a:p>
        </p:txBody>
      </p:sp>
      <p:sp>
        <p:nvSpPr>
          <p:cNvPr id="254979" name="Rectangle 1027"/>
          <p:cNvSpPr>
            <a:spLocks noGrp="1" noChangeArrowheads="1"/>
          </p:cNvSpPr>
          <p:nvPr>
            <p:ph type="body" idx="1"/>
          </p:nvPr>
        </p:nvSpPr>
        <p:spPr>
          <a:xfrm>
            <a:off x="228600" y="1600200"/>
            <a:ext cx="8686800" cy="4876800"/>
          </a:xfrm>
        </p:spPr>
        <p:txBody>
          <a:bodyPr/>
          <a:lstStyle/>
          <a:p>
            <a:r>
              <a:rPr lang="en-US" sz="2000"/>
              <a:t>Permission Marketing:</a:t>
            </a:r>
          </a:p>
          <a:p>
            <a:pPr lvl="1"/>
            <a:r>
              <a:rPr lang="en-US" sz="2000"/>
              <a:t>Based on the idea that a marketer will be more successful in persuading consumers who have agreed to let him or her try.</a:t>
            </a:r>
          </a:p>
          <a:p>
            <a:r>
              <a:rPr lang="en-US" sz="2000"/>
              <a:t>Uses and Gratifications Theory:</a:t>
            </a:r>
          </a:p>
          <a:p>
            <a:pPr lvl="1"/>
            <a:r>
              <a:rPr lang="en-US" sz="2000"/>
              <a:t>Argues that consumers are an active, goal-directed audience that draws on mass media as a resource to satisfy needs.</a:t>
            </a:r>
          </a:p>
          <a:p>
            <a:r>
              <a:rPr lang="en-US" sz="2000"/>
              <a:t>Who’s In Charge of the Remote?</a:t>
            </a:r>
          </a:p>
          <a:p>
            <a:pPr lvl="1"/>
            <a:r>
              <a:rPr lang="en-US" sz="2000"/>
              <a:t>Technological and social developments are turning the passive consumer into interactive “partners.”</a:t>
            </a:r>
          </a:p>
          <a:p>
            <a:r>
              <a:rPr lang="en-US" sz="2000"/>
              <a:t>Levels of Interactive Response</a:t>
            </a:r>
          </a:p>
          <a:p>
            <a:pPr lvl="1"/>
            <a:r>
              <a:rPr lang="en-US" sz="2000" i="1"/>
              <a:t>First-order response: </a:t>
            </a:r>
            <a:r>
              <a:rPr lang="en-US" sz="2000"/>
              <a:t>A product offer that directly yields a transaction.</a:t>
            </a:r>
          </a:p>
          <a:p>
            <a:pPr lvl="1"/>
            <a:r>
              <a:rPr lang="en-US" sz="2000" i="1"/>
              <a:t>Second-order response: </a:t>
            </a:r>
            <a:r>
              <a:rPr lang="en-US" sz="2000"/>
              <a:t>Customer feedback in response to a marketing message that is not in the form of a transaction.</a:t>
            </a:r>
          </a:p>
        </p:txBody>
      </p:sp>
      <p:sp>
        <p:nvSpPr>
          <p:cNvPr id="254980" name="Rectangle 1028"/>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The Source</a:t>
            </a:r>
          </a:p>
        </p:txBody>
      </p:sp>
      <p:sp>
        <p:nvSpPr>
          <p:cNvPr id="96259" name="Rectangle 3"/>
          <p:cNvSpPr>
            <a:spLocks noGrp="1" noChangeArrowheads="1"/>
          </p:cNvSpPr>
          <p:nvPr>
            <p:ph type="body" idx="1"/>
          </p:nvPr>
        </p:nvSpPr>
        <p:spPr>
          <a:xfrm>
            <a:off x="228600" y="1600200"/>
            <a:ext cx="8686800" cy="4876800"/>
          </a:xfrm>
        </p:spPr>
        <p:txBody>
          <a:bodyPr/>
          <a:lstStyle/>
          <a:p>
            <a:pPr>
              <a:lnSpc>
                <a:spcPct val="90000"/>
              </a:lnSpc>
            </a:pPr>
            <a:r>
              <a:rPr lang="en-US" sz="2800" i="1"/>
              <a:t>Source effects:</a:t>
            </a:r>
            <a:r>
              <a:rPr lang="en-US" sz="2800"/>
              <a:t> </a:t>
            </a:r>
            <a:r>
              <a:rPr lang="en-US" sz="2800" b="0">
                <a:latin typeface="Times New Roman" charset="0"/>
              </a:rPr>
              <a:t>A message will have different effects if communicated by a different source.</a:t>
            </a:r>
          </a:p>
          <a:p>
            <a:pPr>
              <a:lnSpc>
                <a:spcPct val="90000"/>
              </a:lnSpc>
            </a:pPr>
            <a:r>
              <a:rPr lang="en-US" sz="2800"/>
              <a:t>Two important source characteristics:</a:t>
            </a:r>
          </a:p>
          <a:p>
            <a:pPr lvl="1">
              <a:lnSpc>
                <a:spcPct val="90000"/>
              </a:lnSpc>
            </a:pPr>
            <a:r>
              <a:rPr lang="en-US" i="1"/>
              <a:t>Credibility</a:t>
            </a:r>
            <a:r>
              <a:rPr lang="en-US"/>
              <a:t> and </a:t>
            </a:r>
            <a:r>
              <a:rPr lang="en-US" i="1"/>
              <a:t>Attractiveness</a:t>
            </a:r>
          </a:p>
          <a:p>
            <a:pPr>
              <a:lnSpc>
                <a:spcPct val="90000"/>
              </a:lnSpc>
            </a:pPr>
            <a:r>
              <a:rPr lang="en-US" sz="2800" i="1"/>
              <a:t>Source credibility:</a:t>
            </a:r>
            <a:r>
              <a:rPr lang="en-US" sz="2800"/>
              <a:t> </a:t>
            </a:r>
            <a:r>
              <a:rPr lang="en-US" sz="2800" b="0">
                <a:latin typeface="Times New Roman" charset="0"/>
              </a:rPr>
              <a:t>A source’s perceived</a:t>
            </a:r>
            <a:r>
              <a:rPr lang="en-US" sz="2800">
                <a:latin typeface="Times New Roman" charset="0"/>
              </a:rPr>
              <a:t> </a:t>
            </a:r>
            <a:r>
              <a:rPr lang="en-US" sz="2800" b="0">
                <a:latin typeface="Times New Roman" charset="0"/>
              </a:rPr>
              <a:t>expertise, objectivity, or trustworthiness.</a:t>
            </a:r>
          </a:p>
          <a:p>
            <a:pPr>
              <a:lnSpc>
                <a:spcPct val="90000"/>
              </a:lnSpc>
            </a:pPr>
            <a:r>
              <a:rPr lang="en-US" sz="2800" i="1"/>
              <a:t>Sleeper effect:</a:t>
            </a:r>
            <a:r>
              <a:rPr lang="en-US" sz="2800"/>
              <a:t> </a:t>
            </a:r>
            <a:r>
              <a:rPr lang="en-US" sz="2800" b="0">
                <a:latin typeface="Times New Roman" charset="0"/>
              </a:rPr>
              <a:t>A process by which differences in attitude change between positive sources and less positive sources seem to get erased over time.</a:t>
            </a:r>
            <a:r>
              <a:rPr lang="en-US" sz="2800"/>
              <a:t> </a:t>
            </a:r>
            <a:endParaRPr lang="en-US" sz="2800" b="0"/>
          </a:p>
          <a:p>
            <a:pPr lvl="1">
              <a:lnSpc>
                <a:spcPct val="90000"/>
              </a:lnSpc>
            </a:pPr>
            <a:r>
              <a:rPr lang="en-US" sz="2400" b="1" i="1"/>
              <a:t>Dissociative cue hypothesis</a:t>
            </a:r>
            <a:endParaRPr lang="en-US" sz="2400"/>
          </a:p>
          <a:p>
            <a:pPr lvl="1">
              <a:lnSpc>
                <a:spcPct val="90000"/>
              </a:lnSpc>
            </a:pPr>
            <a:r>
              <a:rPr lang="en-US" sz="2400" b="1" i="1"/>
              <a:t>Availability-valence hypothesis</a:t>
            </a:r>
          </a:p>
          <a:p>
            <a:pPr>
              <a:lnSpc>
                <a:spcPct val="90000"/>
              </a:lnSpc>
            </a:pPr>
            <a:endParaRPr lang="en-US" sz="2800" b="0"/>
          </a:p>
        </p:txBody>
      </p:sp>
      <p:sp>
        <p:nvSpPr>
          <p:cNvPr id="96260"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57200" y="152400"/>
            <a:ext cx="8229600" cy="990600"/>
          </a:xfrm>
        </p:spPr>
        <p:txBody>
          <a:bodyPr/>
          <a:lstStyle/>
          <a:p>
            <a:r>
              <a:rPr lang="en-US"/>
              <a:t>The Source (cont.)</a:t>
            </a:r>
          </a:p>
        </p:txBody>
      </p:sp>
      <p:sp>
        <p:nvSpPr>
          <p:cNvPr id="150531" name="Rectangle 3"/>
          <p:cNvSpPr>
            <a:spLocks noGrp="1" noChangeArrowheads="1"/>
          </p:cNvSpPr>
          <p:nvPr>
            <p:ph type="body" idx="1"/>
          </p:nvPr>
        </p:nvSpPr>
        <p:spPr>
          <a:xfrm>
            <a:off x="457200" y="1371600"/>
            <a:ext cx="8305800" cy="5105400"/>
          </a:xfrm>
        </p:spPr>
        <p:txBody>
          <a:bodyPr/>
          <a:lstStyle/>
          <a:p>
            <a:pPr>
              <a:lnSpc>
                <a:spcPct val="90000"/>
              </a:lnSpc>
            </a:pPr>
            <a:r>
              <a:rPr lang="en-US" sz="2800"/>
              <a:t>Building Credibility:</a:t>
            </a:r>
            <a:r>
              <a:rPr lang="en-US" sz="2400"/>
              <a:t> </a:t>
            </a:r>
            <a:r>
              <a:rPr lang="en-US" sz="2400" b="0">
                <a:latin typeface="Times New Roman" charset="0"/>
              </a:rPr>
              <a:t>Credibility can be enhanced if the source’s qualifications are relevant to the product.</a:t>
            </a:r>
          </a:p>
          <a:p>
            <a:pPr>
              <a:lnSpc>
                <a:spcPct val="90000"/>
              </a:lnSpc>
            </a:pPr>
            <a:r>
              <a:rPr lang="en-US" sz="2800"/>
              <a:t>Source Biases:</a:t>
            </a:r>
          </a:p>
          <a:p>
            <a:pPr lvl="1">
              <a:lnSpc>
                <a:spcPct val="90000"/>
              </a:lnSpc>
            </a:pPr>
            <a:r>
              <a:rPr lang="en-US" sz="2400" i="1"/>
              <a:t>Knowledge bias:</a:t>
            </a:r>
            <a:r>
              <a:rPr lang="en-US" sz="2400" b="1" i="1"/>
              <a:t> </a:t>
            </a:r>
            <a:r>
              <a:rPr lang="en-US" sz="2400"/>
              <a:t>Implies a source’s knowledge is not accurate.</a:t>
            </a:r>
          </a:p>
          <a:p>
            <a:pPr lvl="1">
              <a:lnSpc>
                <a:spcPct val="90000"/>
              </a:lnSpc>
            </a:pPr>
            <a:r>
              <a:rPr lang="en-US" sz="2400" i="1"/>
              <a:t>Reporting bias:</a:t>
            </a:r>
            <a:r>
              <a:rPr lang="en-US" sz="2400"/>
              <a:t> When a source has the required knowledge, but the willingness to convey it is compromised </a:t>
            </a:r>
          </a:p>
          <a:p>
            <a:pPr>
              <a:lnSpc>
                <a:spcPct val="90000"/>
              </a:lnSpc>
            </a:pPr>
            <a:r>
              <a:rPr lang="en-US" sz="2800"/>
              <a:t>Hype versus Buzz: The Corporate Paradox</a:t>
            </a:r>
          </a:p>
          <a:p>
            <a:pPr lvl="1">
              <a:lnSpc>
                <a:spcPct val="90000"/>
              </a:lnSpc>
            </a:pPr>
            <a:r>
              <a:rPr lang="en-US" sz="2400" i="1"/>
              <a:t>Corporate Paradox: </a:t>
            </a:r>
            <a:r>
              <a:rPr lang="en-US" sz="2400"/>
              <a:t>The more involved a company appears to be in the dissemination of news about its products, the less credible it becomes.</a:t>
            </a:r>
          </a:p>
          <a:p>
            <a:pPr lvl="2">
              <a:lnSpc>
                <a:spcPct val="90000"/>
              </a:lnSpc>
            </a:pPr>
            <a:r>
              <a:rPr lang="en-US" i="1"/>
              <a:t>Buzz:</a:t>
            </a:r>
            <a:r>
              <a:rPr lang="en-US"/>
              <a:t> Word of mouth, viewed as authentic</a:t>
            </a:r>
          </a:p>
          <a:p>
            <a:pPr lvl="2">
              <a:lnSpc>
                <a:spcPct val="90000"/>
              </a:lnSpc>
            </a:pPr>
            <a:r>
              <a:rPr lang="en-US" i="1"/>
              <a:t>Hype:</a:t>
            </a:r>
            <a:r>
              <a:rPr lang="en-US"/>
              <a:t> Corporate propaganda, viewed as inauthentic</a:t>
            </a:r>
          </a:p>
        </p:txBody>
      </p:sp>
      <p:sp>
        <p:nvSpPr>
          <p:cNvPr id="150532" name="Rectangle 4"/>
          <p:cNvSpPr>
            <a:spLocks noChangeArrowheads="1"/>
          </p:cNvSpPr>
          <p:nvPr/>
        </p:nvSpPr>
        <p:spPr bwMode="auto">
          <a:xfrm>
            <a:off x="457200" y="12192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r>
              <a:rPr lang="en-US"/>
              <a:t>Hype Versus Buzz</a:t>
            </a:r>
          </a:p>
        </p:txBody>
      </p:sp>
      <p:sp>
        <p:nvSpPr>
          <p:cNvPr id="278531" name="Rectangle 3"/>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78536" name="Picture 8" descr="C:\MyData\Melissa\Solomon CB 6e\Jpegs\Chapter 08\table-8.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828800"/>
            <a:ext cx="8001000" cy="36671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US"/>
              <a:t>Source Attractiveness</a:t>
            </a:r>
          </a:p>
        </p:txBody>
      </p:sp>
      <p:sp>
        <p:nvSpPr>
          <p:cNvPr id="201731" name="Rectangle 3"/>
          <p:cNvSpPr>
            <a:spLocks noGrp="1" noChangeArrowheads="1"/>
          </p:cNvSpPr>
          <p:nvPr>
            <p:ph type="body" idx="1"/>
          </p:nvPr>
        </p:nvSpPr>
        <p:spPr/>
        <p:txBody>
          <a:bodyPr/>
          <a:lstStyle/>
          <a:p>
            <a:pPr>
              <a:lnSpc>
                <a:spcPct val="80000"/>
              </a:lnSpc>
            </a:pPr>
            <a:r>
              <a:rPr lang="en-US"/>
              <a:t>Source Attractiveness:</a:t>
            </a:r>
          </a:p>
          <a:p>
            <a:pPr lvl="1">
              <a:lnSpc>
                <a:spcPct val="80000"/>
              </a:lnSpc>
            </a:pPr>
            <a:r>
              <a:rPr lang="en-US"/>
              <a:t>Refers to the source’s perceived social value</a:t>
            </a:r>
          </a:p>
          <a:p>
            <a:pPr lvl="1">
              <a:lnSpc>
                <a:spcPct val="80000"/>
              </a:lnSpc>
            </a:pPr>
            <a:endParaRPr lang="en-US"/>
          </a:p>
          <a:p>
            <a:pPr>
              <a:lnSpc>
                <a:spcPct val="80000"/>
              </a:lnSpc>
            </a:pPr>
            <a:r>
              <a:rPr lang="en-US"/>
              <a:t>“What is Beautiful Is Good”:</a:t>
            </a:r>
          </a:p>
          <a:p>
            <a:pPr lvl="1">
              <a:lnSpc>
                <a:spcPct val="80000"/>
              </a:lnSpc>
            </a:pPr>
            <a:r>
              <a:rPr lang="en-US"/>
              <a:t>A physically attractive source tends to facilitate attitude change.</a:t>
            </a:r>
          </a:p>
          <a:p>
            <a:pPr lvl="1">
              <a:lnSpc>
                <a:spcPct val="80000"/>
              </a:lnSpc>
            </a:pPr>
            <a:r>
              <a:rPr lang="en-US" i="1"/>
              <a:t>Social adaptation perspective</a:t>
            </a:r>
          </a:p>
          <a:p>
            <a:pPr lvl="2">
              <a:lnSpc>
                <a:spcPct val="80000"/>
              </a:lnSpc>
            </a:pPr>
            <a:r>
              <a:rPr lang="en-US" sz="2800" b="0"/>
              <a:t>Assumes that the perceiver will weight information seen to be instrumental in forming an attitude more heavily.</a:t>
            </a:r>
          </a:p>
        </p:txBody>
      </p:sp>
      <p:sp>
        <p:nvSpPr>
          <p:cNvPr id="201732"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9554" name="Rectangle 1026"/>
          <p:cNvSpPr>
            <a:spLocks noGrp="1" noChangeArrowheads="1"/>
          </p:cNvSpPr>
          <p:nvPr>
            <p:ph type="title"/>
          </p:nvPr>
        </p:nvSpPr>
        <p:spPr>
          <a:xfrm>
            <a:off x="228600" y="228600"/>
            <a:ext cx="8686800" cy="914400"/>
          </a:xfrm>
        </p:spPr>
        <p:txBody>
          <a:bodyPr/>
          <a:lstStyle/>
          <a:p>
            <a:r>
              <a:rPr lang="en-US"/>
              <a:t>Source Attractiveness in Ads</a:t>
            </a:r>
          </a:p>
        </p:txBody>
      </p:sp>
      <p:sp>
        <p:nvSpPr>
          <p:cNvPr id="279555" name="Rectangle 1027"/>
          <p:cNvSpPr>
            <a:spLocks noGrp="1" noChangeArrowheads="1"/>
          </p:cNvSpPr>
          <p:nvPr>
            <p:ph type="body" sz="half" idx="1"/>
          </p:nvPr>
        </p:nvSpPr>
        <p:spPr>
          <a:xfrm>
            <a:off x="4648200" y="1752600"/>
            <a:ext cx="4191000" cy="3352800"/>
          </a:xfrm>
        </p:spPr>
        <p:txBody>
          <a:bodyPr/>
          <a:lstStyle/>
          <a:p>
            <a:r>
              <a:rPr lang="en-US" sz="2800" b="0"/>
              <a:t>To stimulate demand for milk, an industry trade group tapped a huge range of celebrities to show off their milk mustaches.</a:t>
            </a:r>
          </a:p>
        </p:txBody>
      </p:sp>
      <p:sp>
        <p:nvSpPr>
          <p:cNvPr id="279556" name="Rectangle 1028"/>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79559" name="Picture 1031" descr="C:\MyData\Melissa\Solomon CB 6e\Jpegs\Chapter 08\EX.08.00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524000"/>
            <a:ext cx="3733800" cy="50292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en-US" sz="4000"/>
              <a:t>Star Power: Celebrities as Communications Sources</a:t>
            </a:r>
          </a:p>
        </p:txBody>
      </p:sp>
      <p:sp>
        <p:nvSpPr>
          <p:cNvPr id="256003" name="Rectangle 3"/>
          <p:cNvSpPr>
            <a:spLocks noGrp="1" noChangeArrowheads="1"/>
          </p:cNvSpPr>
          <p:nvPr>
            <p:ph type="body" idx="1"/>
          </p:nvPr>
        </p:nvSpPr>
        <p:spPr/>
        <p:txBody>
          <a:bodyPr/>
          <a:lstStyle/>
          <a:p>
            <a:pPr>
              <a:lnSpc>
                <a:spcPct val="90000"/>
              </a:lnSpc>
            </a:pPr>
            <a:r>
              <a:rPr lang="en-US" sz="2800"/>
              <a:t>Cultural meanings:</a:t>
            </a:r>
          </a:p>
          <a:p>
            <a:pPr lvl="1">
              <a:lnSpc>
                <a:spcPct val="90000"/>
              </a:lnSpc>
            </a:pPr>
            <a:r>
              <a:rPr lang="en-US" sz="2400"/>
              <a:t>Symbolizes important categories such as status, social class, gender, age, and personality type.</a:t>
            </a:r>
          </a:p>
          <a:p>
            <a:pPr lvl="1">
              <a:lnSpc>
                <a:spcPct val="90000"/>
              </a:lnSpc>
            </a:pPr>
            <a:r>
              <a:rPr lang="en-US" sz="2400" i="1"/>
              <a:t>Match up hypothesis:</a:t>
            </a:r>
            <a:r>
              <a:rPr lang="en-US" sz="2400"/>
              <a:t> The celebrity’s image and that of the product are similar</a:t>
            </a:r>
            <a:endParaRPr lang="en-US" sz="2400" b="1" i="1"/>
          </a:p>
          <a:p>
            <a:pPr lvl="1">
              <a:lnSpc>
                <a:spcPct val="90000"/>
              </a:lnSpc>
            </a:pPr>
            <a:r>
              <a:rPr lang="en-US" sz="2400" i="1"/>
              <a:t>Q rating</a:t>
            </a:r>
            <a:r>
              <a:rPr lang="en-US" sz="2400"/>
              <a:t> (Q stands for quality) considers two factors:</a:t>
            </a:r>
          </a:p>
          <a:p>
            <a:pPr lvl="2">
              <a:lnSpc>
                <a:spcPct val="90000"/>
              </a:lnSpc>
            </a:pPr>
            <a:r>
              <a:rPr lang="en-US" sz="2000"/>
              <a:t>Consumers’ level of familiarity with a name</a:t>
            </a:r>
          </a:p>
          <a:p>
            <a:pPr lvl="2">
              <a:lnSpc>
                <a:spcPct val="90000"/>
              </a:lnSpc>
            </a:pPr>
            <a:r>
              <a:rPr lang="en-US" sz="2000"/>
              <a:t>The number of respondents who indicate that a person, program, or character is a favorite.</a:t>
            </a:r>
          </a:p>
          <a:p>
            <a:pPr>
              <a:lnSpc>
                <a:spcPct val="90000"/>
              </a:lnSpc>
            </a:pPr>
            <a:r>
              <a:rPr lang="en-US" sz="2800"/>
              <a:t>Nonhuman Endorsers:</a:t>
            </a:r>
          </a:p>
          <a:p>
            <a:pPr lvl="1">
              <a:lnSpc>
                <a:spcPct val="90000"/>
              </a:lnSpc>
            </a:pPr>
            <a:r>
              <a:rPr lang="en-US" sz="2400" b="1"/>
              <a:t>Avatar: </a:t>
            </a:r>
            <a:r>
              <a:rPr lang="en-US" sz="2400"/>
              <a:t>The manifestation of a Hindu deity in superhuman or animal form.</a:t>
            </a:r>
            <a:endParaRPr lang="en-US" sz="2400" b="1"/>
          </a:p>
        </p:txBody>
      </p:sp>
      <p:sp>
        <p:nvSpPr>
          <p:cNvPr id="256004"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228600" y="228600"/>
            <a:ext cx="8686800" cy="914400"/>
          </a:xfrm>
        </p:spPr>
        <p:txBody>
          <a:bodyPr/>
          <a:lstStyle/>
          <a:p>
            <a:r>
              <a:rPr lang="en-US"/>
              <a:t>Celebrity Endorsers</a:t>
            </a:r>
          </a:p>
        </p:txBody>
      </p:sp>
      <p:sp>
        <p:nvSpPr>
          <p:cNvPr id="280579" name="Rectangle 3"/>
          <p:cNvSpPr>
            <a:spLocks noGrp="1" noChangeArrowheads="1"/>
          </p:cNvSpPr>
          <p:nvPr>
            <p:ph type="body" sz="half" idx="1"/>
          </p:nvPr>
        </p:nvSpPr>
        <p:spPr>
          <a:xfrm>
            <a:off x="228600" y="1447800"/>
            <a:ext cx="4191000" cy="3352800"/>
          </a:xfrm>
        </p:spPr>
        <p:txBody>
          <a:bodyPr/>
          <a:lstStyle/>
          <a:p>
            <a:r>
              <a:rPr lang="en-US" sz="2800" b="0"/>
              <a:t>Omega uses tennis star Anna Kournikova as a celebrity endorser</a:t>
            </a:r>
          </a:p>
        </p:txBody>
      </p:sp>
      <p:sp>
        <p:nvSpPr>
          <p:cNvPr id="280580" name="Rectangle 4"/>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80583" name="Picture 7" descr="C:\MyData\Melissa\Solomon CB 6e\Jpegs\Chapter 08\EX.08.00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00600" y="1371600"/>
            <a:ext cx="3775075" cy="50673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r>
              <a:rPr lang="en-US"/>
              <a:t>The Message</a:t>
            </a:r>
          </a:p>
        </p:txBody>
      </p:sp>
      <p:sp>
        <p:nvSpPr>
          <p:cNvPr id="257027" name="Rectangle 3"/>
          <p:cNvSpPr>
            <a:spLocks noGrp="1" noChangeArrowheads="1"/>
          </p:cNvSpPr>
          <p:nvPr>
            <p:ph type="body" idx="1"/>
          </p:nvPr>
        </p:nvSpPr>
        <p:spPr/>
        <p:txBody>
          <a:bodyPr/>
          <a:lstStyle/>
          <a:p>
            <a:pPr>
              <a:lnSpc>
                <a:spcPct val="90000"/>
              </a:lnSpc>
            </a:pPr>
            <a:r>
              <a:rPr lang="en-US"/>
              <a:t>Sending The Message: </a:t>
            </a:r>
          </a:p>
          <a:p>
            <a:pPr lvl="1">
              <a:lnSpc>
                <a:spcPct val="90000"/>
              </a:lnSpc>
            </a:pPr>
            <a:r>
              <a:rPr lang="en-US"/>
              <a:t>Framed: Message in the picture is strongly related to the copy</a:t>
            </a:r>
          </a:p>
          <a:p>
            <a:pPr lvl="1">
              <a:lnSpc>
                <a:spcPct val="90000"/>
              </a:lnSpc>
            </a:pPr>
            <a:r>
              <a:rPr lang="en-US"/>
              <a:t>Chunk: Visual images allow the receiver to group information at the time of encoding</a:t>
            </a:r>
          </a:p>
          <a:p>
            <a:pPr>
              <a:lnSpc>
                <a:spcPct val="90000"/>
              </a:lnSpc>
            </a:pPr>
            <a:r>
              <a:rPr lang="en-US"/>
              <a:t>Vividness:</a:t>
            </a:r>
          </a:p>
          <a:p>
            <a:pPr lvl="1">
              <a:lnSpc>
                <a:spcPct val="90000"/>
              </a:lnSpc>
            </a:pPr>
            <a:r>
              <a:rPr lang="en-US"/>
              <a:t>Pictures and words can differ in vividness</a:t>
            </a:r>
          </a:p>
          <a:p>
            <a:pPr lvl="1">
              <a:lnSpc>
                <a:spcPct val="90000"/>
              </a:lnSpc>
            </a:pPr>
            <a:r>
              <a:rPr lang="en-US"/>
              <a:t>Powerful descriptions or graphics command attention and are more strongly embedded in memory</a:t>
            </a:r>
          </a:p>
        </p:txBody>
      </p:sp>
      <p:sp>
        <p:nvSpPr>
          <p:cNvPr id="257028"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en-US" sz="3600"/>
              <a:t>Positive and Negative Effects</a:t>
            </a:r>
            <a:br>
              <a:rPr lang="en-US" sz="3600"/>
            </a:br>
            <a:r>
              <a:rPr lang="en-US" sz="3600"/>
              <a:t>of Elements in TV Commercials</a:t>
            </a:r>
          </a:p>
        </p:txBody>
      </p:sp>
      <p:sp>
        <p:nvSpPr>
          <p:cNvPr id="284675" name="Rectangle 3"/>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84679" name="Picture 7" descr="C:\MyData\Melissa\Solomon CB 6e\Jpegs\Chapter 08\table-8.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905000"/>
            <a:ext cx="8529638" cy="382428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r>
              <a:rPr lang="en-US" sz="3600"/>
              <a:t>Dual Component Model</a:t>
            </a:r>
            <a:br>
              <a:rPr lang="en-US" sz="3600"/>
            </a:br>
            <a:r>
              <a:rPr lang="en-US" sz="3600"/>
              <a:t> of Brand Attitudes</a:t>
            </a:r>
          </a:p>
        </p:txBody>
      </p:sp>
      <p:sp>
        <p:nvSpPr>
          <p:cNvPr id="285699" name="Rectangle 3"/>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85700" name="Text Box 4"/>
          <p:cNvSpPr txBox="1">
            <a:spLocks noChangeArrowheads="1"/>
          </p:cNvSpPr>
          <p:nvPr/>
        </p:nvSpPr>
        <p:spPr bwMode="auto">
          <a:xfrm>
            <a:off x="3352800" y="6400800"/>
            <a:ext cx="2514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b="1">
                <a:solidFill>
                  <a:srgbClr val="00496E"/>
                </a:solidFill>
              </a:rPr>
              <a:t>Figure 8.3</a:t>
            </a:r>
          </a:p>
        </p:txBody>
      </p:sp>
      <p:pic>
        <p:nvPicPr>
          <p:cNvPr id="285704" name="Picture 8" descr="C:\MyData\Melissa\Solomon CB 6e\Jpegs\Chapter 08\FG.08.00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2362200"/>
            <a:ext cx="8915400" cy="30702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r>
              <a:rPr lang="en-US"/>
              <a:t>Sending the Message</a:t>
            </a:r>
          </a:p>
        </p:txBody>
      </p:sp>
      <p:sp>
        <p:nvSpPr>
          <p:cNvPr id="261123" name="Rectangle 3"/>
          <p:cNvSpPr>
            <a:spLocks noGrp="1" noChangeArrowheads="1"/>
          </p:cNvSpPr>
          <p:nvPr>
            <p:ph type="body" idx="1"/>
          </p:nvPr>
        </p:nvSpPr>
        <p:spPr/>
        <p:txBody>
          <a:bodyPr/>
          <a:lstStyle/>
          <a:p>
            <a:pPr>
              <a:lnSpc>
                <a:spcPct val="80000"/>
              </a:lnSpc>
            </a:pPr>
            <a:r>
              <a:rPr lang="en-US"/>
              <a:t>Repetition:</a:t>
            </a:r>
          </a:p>
          <a:p>
            <a:pPr lvl="1">
              <a:lnSpc>
                <a:spcPct val="80000"/>
              </a:lnSpc>
            </a:pPr>
            <a:r>
              <a:rPr lang="en-US" i="1"/>
              <a:t>Mere Exposure:</a:t>
            </a:r>
            <a:r>
              <a:rPr lang="en-US"/>
              <a:t> People tend to like things that are more familiar to them, even if they are not keen on them initially.</a:t>
            </a:r>
          </a:p>
          <a:p>
            <a:pPr lvl="1">
              <a:lnSpc>
                <a:spcPct val="80000"/>
              </a:lnSpc>
            </a:pPr>
            <a:r>
              <a:rPr lang="en-US" i="1"/>
              <a:t>Habituation:</a:t>
            </a:r>
            <a:r>
              <a:rPr lang="en-US"/>
              <a:t> Consumer no longer pays attention to the stimulus because of boredom or fatigue</a:t>
            </a:r>
          </a:p>
          <a:p>
            <a:pPr lvl="1">
              <a:lnSpc>
                <a:spcPct val="80000"/>
              </a:lnSpc>
            </a:pPr>
            <a:r>
              <a:rPr lang="en-US" i="1"/>
              <a:t>Two-factor Theory: </a:t>
            </a:r>
            <a:r>
              <a:rPr lang="en-US"/>
              <a:t>Explains the fine line between familiarity and boredom.</a:t>
            </a:r>
          </a:p>
          <a:p>
            <a:pPr lvl="2">
              <a:lnSpc>
                <a:spcPct val="80000"/>
              </a:lnSpc>
            </a:pPr>
            <a:r>
              <a:rPr lang="en-US" i="1"/>
              <a:t>Positive affect: </a:t>
            </a:r>
            <a:r>
              <a:rPr lang="en-US" b="0"/>
              <a:t>Increases familiarity, reduces uncertainty</a:t>
            </a:r>
          </a:p>
          <a:p>
            <a:pPr lvl="2">
              <a:lnSpc>
                <a:spcPct val="80000"/>
              </a:lnSpc>
            </a:pPr>
            <a:r>
              <a:rPr lang="en-US" i="1"/>
              <a:t>Negative affect: </a:t>
            </a:r>
            <a:r>
              <a:rPr lang="en-US" b="0"/>
              <a:t>Boredom increases with each exposure</a:t>
            </a:r>
          </a:p>
        </p:txBody>
      </p:sp>
      <p:sp>
        <p:nvSpPr>
          <p:cNvPr id="261124" name="Rectangle 4"/>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a:xfrm>
            <a:off x="457200" y="0"/>
            <a:ext cx="8229600" cy="990600"/>
          </a:xfrm>
        </p:spPr>
        <p:txBody>
          <a:bodyPr/>
          <a:lstStyle/>
          <a:p>
            <a:r>
              <a:rPr lang="en-US"/>
              <a:t>Two-Factor Theory</a:t>
            </a:r>
          </a:p>
        </p:txBody>
      </p:sp>
      <p:sp>
        <p:nvSpPr>
          <p:cNvPr id="286723" name="Rectangle 3"/>
          <p:cNvSpPr>
            <a:spLocks noChangeArrowheads="1"/>
          </p:cNvSpPr>
          <p:nvPr/>
        </p:nvSpPr>
        <p:spPr bwMode="auto">
          <a:xfrm>
            <a:off x="457200" y="914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86724" name="Text Box 4"/>
          <p:cNvSpPr txBox="1">
            <a:spLocks noChangeArrowheads="1"/>
          </p:cNvSpPr>
          <p:nvPr/>
        </p:nvSpPr>
        <p:spPr bwMode="auto">
          <a:xfrm>
            <a:off x="3352800" y="6400800"/>
            <a:ext cx="2514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b="1">
                <a:solidFill>
                  <a:srgbClr val="00496E"/>
                </a:solidFill>
              </a:rPr>
              <a:t>Figure 8.4</a:t>
            </a:r>
          </a:p>
        </p:txBody>
      </p:sp>
      <p:pic>
        <p:nvPicPr>
          <p:cNvPr id="286728" name="Picture 8" descr="C:\MyData\Melissa\Solomon CB 6e\Jpegs\Chapter 08\FG.08.00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143000"/>
            <a:ext cx="6629400" cy="519271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US" sz="4000"/>
              <a:t>Constructing the Argument</a:t>
            </a:r>
          </a:p>
        </p:txBody>
      </p:sp>
      <p:sp>
        <p:nvSpPr>
          <p:cNvPr id="258051" name="Rectangle 3"/>
          <p:cNvSpPr>
            <a:spLocks noGrp="1" noChangeArrowheads="1"/>
          </p:cNvSpPr>
          <p:nvPr>
            <p:ph type="body" idx="1"/>
          </p:nvPr>
        </p:nvSpPr>
        <p:spPr>
          <a:xfrm>
            <a:off x="457200" y="1600200"/>
            <a:ext cx="8229600" cy="4648200"/>
          </a:xfrm>
        </p:spPr>
        <p:txBody>
          <a:bodyPr/>
          <a:lstStyle/>
          <a:p>
            <a:pPr>
              <a:lnSpc>
                <a:spcPct val="90000"/>
              </a:lnSpc>
            </a:pPr>
            <a:r>
              <a:rPr lang="en-US"/>
              <a:t>One- Versus Two-Sided Arguments:</a:t>
            </a:r>
          </a:p>
          <a:p>
            <a:pPr lvl="1">
              <a:lnSpc>
                <a:spcPct val="90000"/>
              </a:lnSpc>
            </a:pPr>
            <a:r>
              <a:rPr lang="en-US" i="1"/>
              <a:t>Supportive argument:</a:t>
            </a:r>
            <a:r>
              <a:rPr lang="en-US"/>
              <a:t> Presents only positive arguments </a:t>
            </a:r>
          </a:p>
          <a:p>
            <a:pPr lvl="1">
              <a:lnSpc>
                <a:spcPct val="90000"/>
              </a:lnSpc>
            </a:pPr>
            <a:r>
              <a:rPr lang="en-US" i="1"/>
              <a:t>Two-sided message:</a:t>
            </a:r>
            <a:r>
              <a:rPr lang="en-US"/>
              <a:t> Presents positive and negative info</a:t>
            </a:r>
          </a:p>
          <a:p>
            <a:pPr>
              <a:lnSpc>
                <a:spcPct val="90000"/>
              </a:lnSpc>
            </a:pPr>
            <a:r>
              <a:rPr lang="en-US"/>
              <a:t>Drawing Conclusions</a:t>
            </a:r>
          </a:p>
          <a:p>
            <a:pPr>
              <a:lnSpc>
                <a:spcPct val="90000"/>
              </a:lnSpc>
            </a:pPr>
            <a:r>
              <a:rPr lang="en-US"/>
              <a:t>Comparative Advertising:</a:t>
            </a:r>
          </a:p>
          <a:p>
            <a:pPr lvl="1">
              <a:lnSpc>
                <a:spcPct val="90000"/>
              </a:lnSpc>
            </a:pPr>
            <a:r>
              <a:rPr lang="en-US"/>
              <a:t>A strategy in which a message compares two or more recognized brands and compares them on the basis of attributes.</a:t>
            </a:r>
          </a:p>
        </p:txBody>
      </p:sp>
      <p:sp>
        <p:nvSpPr>
          <p:cNvPr id="258052"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457200" y="274638"/>
            <a:ext cx="8229600" cy="792162"/>
          </a:xfrm>
        </p:spPr>
        <p:txBody>
          <a:bodyPr/>
          <a:lstStyle/>
          <a:p>
            <a:r>
              <a:rPr lang="en-US"/>
              <a:t>Types of Message Appeals</a:t>
            </a:r>
          </a:p>
        </p:txBody>
      </p:sp>
      <p:sp>
        <p:nvSpPr>
          <p:cNvPr id="259075" name="Rectangle 3"/>
          <p:cNvSpPr>
            <a:spLocks noGrp="1" noChangeArrowheads="1"/>
          </p:cNvSpPr>
          <p:nvPr>
            <p:ph type="body" idx="1"/>
          </p:nvPr>
        </p:nvSpPr>
        <p:spPr>
          <a:xfrm>
            <a:off x="457200" y="1295400"/>
            <a:ext cx="8229600" cy="4830763"/>
          </a:xfrm>
        </p:spPr>
        <p:txBody>
          <a:bodyPr/>
          <a:lstStyle/>
          <a:p>
            <a:pPr>
              <a:lnSpc>
                <a:spcPct val="90000"/>
              </a:lnSpc>
            </a:pPr>
            <a:r>
              <a:rPr lang="en-US" sz="2800" dirty="0"/>
              <a:t>Emotional Versus Rational Appeals:</a:t>
            </a:r>
          </a:p>
          <a:p>
            <a:pPr lvl="1">
              <a:lnSpc>
                <a:spcPct val="90000"/>
              </a:lnSpc>
            </a:pPr>
            <a:r>
              <a:rPr lang="en-US" sz="2400" dirty="0"/>
              <a:t>Choice depends on the nature of the product and the type of relationship that consumers have with it</a:t>
            </a:r>
          </a:p>
          <a:p>
            <a:pPr lvl="1">
              <a:lnSpc>
                <a:spcPct val="90000"/>
              </a:lnSpc>
            </a:pPr>
            <a:r>
              <a:rPr lang="en-US" sz="2400" dirty="0"/>
              <a:t>Recall of ad content tends to be better for “thinking” rather than “feeling” ads</a:t>
            </a:r>
          </a:p>
          <a:p>
            <a:pPr>
              <a:lnSpc>
                <a:spcPct val="90000"/>
              </a:lnSpc>
            </a:pPr>
            <a:r>
              <a:rPr lang="en-US" sz="2800" dirty="0" smtClean="0"/>
              <a:t>Amorous </a:t>
            </a:r>
            <a:r>
              <a:rPr lang="en-US" sz="2800" dirty="0"/>
              <a:t>Appeals:</a:t>
            </a:r>
          </a:p>
          <a:p>
            <a:pPr lvl="1">
              <a:lnSpc>
                <a:spcPct val="90000"/>
              </a:lnSpc>
            </a:pPr>
            <a:r>
              <a:rPr lang="en-US" sz="2400" dirty="0" smtClean="0"/>
              <a:t>It </a:t>
            </a:r>
            <a:r>
              <a:rPr lang="en-US" sz="2400" dirty="0"/>
              <a:t>draws attention to the ad but may be counterproductive unless the product itself is related to sex</a:t>
            </a:r>
          </a:p>
          <a:p>
            <a:pPr>
              <a:lnSpc>
                <a:spcPct val="90000"/>
              </a:lnSpc>
            </a:pPr>
            <a:r>
              <a:rPr lang="en-US" sz="2800" dirty="0"/>
              <a:t>Humorous Appeals:</a:t>
            </a:r>
          </a:p>
          <a:p>
            <a:pPr lvl="1">
              <a:lnSpc>
                <a:spcPct val="90000"/>
              </a:lnSpc>
            </a:pPr>
            <a:r>
              <a:rPr lang="en-US" sz="2400" i="1" dirty="0"/>
              <a:t>Distraction:</a:t>
            </a:r>
            <a:r>
              <a:rPr lang="en-US" sz="2400" dirty="0"/>
              <a:t> Humorous ads inhibit the consumer from </a:t>
            </a:r>
            <a:r>
              <a:rPr lang="en-US" sz="2400" i="1" dirty="0" smtClean="0"/>
              <a:t>counter arguing </a:t>
            </a:r>
            <a:r>
              <a:rPr lang="en-US" sz="2400" dirty="0"/>
              <a:t>(thinking of reasons not to agree with the message), increasing the likelihood of message acceptance</a:t>
            </a:r>
          </a:p>
        </p:txBody>
      </p:sp>
      <p:sp>
        <p:nvSpPr>
          <p:cNvPr id="259076" name="Rectangle 4"/>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228600" y="0"/>
            <a:ext cx="8686800" cy="838200"/>
          </a:xfrm>
        </p:spPr>
        <p:txBody>
          <a:bodyPr/>
          <a:lstStyle/>
          <a:p>
            <a:r>
              <a:rPr lang="en-US"/>
              <a:t>Emotional vs. Rational</a:t>
            </a:r>
          </a:p>
        </p:txBody>
      </p:sp>
      <p:sp>
        <p:nvSpPr>
          <p:cNvPr id="287747" name="Rectangle 3"/>
          <p:cNvSpPr>
            <a:spLocks noGrp="1" noChangeArrowheads="1"/>
          </p:cNvSpPr>
          <p:nvPr>
            <p:ph type="body" sz="half" idx="1"/>
          </p:nvPr>
        </p:nvSpPr>
        <p:spPr>
          <a:xfrm>
            <a:off x="4648200" y="1752600"/>
            <a:ext cx="4191000" cy="4800600"/>
          </a:xfrm>
        </p:spPr>
        <p:txBody>
          <a:bodyPr/>
          <a:lstStyle/>
          <a:p>
            <a:r>
              <a:rPr lang="en-US" sz="2400" b="0"/>
              <a:t>These ads demonstrate rational versus emotional message appeals. At the time of the initial ad campaign for the new Infiniti automobiles, the ads for rival Lexus (top) emphasized design and engineering, while the ads for Infiniti (bottom) did not even show the car.</a:t>
            </a:r>
          </a:p>
        </p:txBody>
      </p:sp>
      <p:sp>
        <p:nvSpPr>
          <p:cNvPr id="287748" name="Rectangle 4"/>
          <p:cNvSpPr>
            <a:spLocks noChangeArrowheads="1"/>
          </p:cNvSpPr>
          <p:nvPr/>
        </p:nvSpPr>
        <p:spPr bwMode="auto">
          <a:xfrm>
            <a:off x="457200" y="8382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87751" name="Picture 7" descr="C:\MyData\Melissa\Solomon CB 6e\Jpegs\Chapter 08\EX.08.00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3413" y="990600"/>
            <a:ext cx="3643312" cy="55626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xfrm>
            <a:off x="228600" y="228600"/>
            <a:ext cx="8686800" cy="914400"/>
          </a:xfrm>
        </p:spPr>
        <p:txBody>
          <a:bodyPr/>
          <a:lstStyle/>
          <a:p>
            <a:r>
              <a:rPr lang="en-US"/>
              <a:t>Humor Appeals</a:t>
            </a:r>
          </a:p>
        </p:txBody>
      </p:sp>
      <p:sp>
        <p:nvSpPr>
          <p:cNvPr id="290819" name="Rectangle 3"/>
          <p:cNvSpPr>
            <a:spLocks noGrp="1" noChangeArrowheads="1"/>
          </p:cNvSpPr>
          <p:nvPr>
            <p:ph type="body" sz="half" idx="1"/>
          </p:nvPr>
        </p:nvSpPr>
        <p:spPr>
          <a:xfrm>
            <a:off x="457200" y="5486400"/>
            <a:ext cx="8229600" cy="762000"/>
          </a:xfrm>
        </p:spPr>
        <p:txBody>
          <a:bodyPr/>
          <a:lstStyle/>
          <a:p>
            <a:pPr>
              <a:lnSpc>
                <a:spcPct val="90000"/>
              </a:lnSpc>
            </a:pPr>
            <a:r>
              <a:rPr lang="en-US" sz="2400" b="0"/>
              <a:t>This ad relies upon humor to communicate the message that skiers and snowboarders should wear helmets.</a:t>
            </a:r>
          </a:p>
        </p:txBody>
      </p:sp>
      <p:sp>
        <p:nvSpPr>
          <p:cNvPr id="290820" name="Rectangle 4"/>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90823" name="Picture 7" descr="C:\MyData\Melissa\Solomon CB 6e\Jpegs\Chapter 08\EX.08.00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00200" y="1295400"/>
            <a:ext cx="6248400" cy="41148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a:xfrm>
            <a:off x="457200" y="274638"/>
            <a:ext cx="8229600" cy="792162"/>
          </a:xfrm>
        </p:spPr>
        <p:txBody>
          <a:bodyPr/>
          <a:lstStyle/>
          <a:p>
            <a:r>
              <a:rPr lang="en-US" sz="3600"/>
              <a:t>Types of Message Appeals (cont.)</a:t>
            </a:r>
          </a:p>
        </p:txBody>
      </p:sp>
      <p:sp>
        <p:nvSpPr>
          <p:cNvPr id="264195" name="Rectangle 3"/>
          <p:cNvSpPr>
            <a:spLocks noGrp="1" noChangeArrowheads="1"/>
          </p:cNvSpPr>
          <p:nvPr>
            <p:ph type="body" idx="1"/>
          </p:nvPr>
        </p:nvSpPr>
        <p:spPr>
          <a:xfrm>
            <a:off x="457200" y="1295400"/>
            <a:ext cx="8229600" cy="4830763"/>
          </a:xfrm>
        </p:spPr>
        <p:txBody>
          <a:bodyPr/>
          <a:lstStyle/>
          <a:p>
            <a:r>
              <a:rPr lang="en-US"/>
              <a:t>Fear Appeals:</a:t>
            </a:r>
          </a:p>
          <a:p>
            <a:pPr lvl="1"/>
            <a:r>
              <a:rPr lang="en-US"/>
              <a:t>Emphasize the negative consequences that can occur unless the consumer changes a behavior or an attitude</a:t>
            </a:r>
          </a:p>
          <a:p>
            <a:pPr lvl="1"/>
            <a:r>
              <a:rPr lang="en-US"/>
              <a:t>Used mostly in social marketing contexts</a:t>
            </a:r>
          </a:p>
          <a:p>
            <a:pPr lvl="1"/>
            <a:r>
              <a:rPr lang="en-US"/>
              <a:t>Effective only when the threat is moderate and a solution is presented</a:t>
            </a:r>
          </a:p>
          <a:p>
            <a:pPr lvl="1"/>
            <a:r>
              <a:rPr lang="en-US" i="1"/>
              <a:t>Threat:</a:t>
            </a:r>
            <a:r>
              <a:rPr lang="en-US"/>
              <a:t> The literal content of the message</a:t>
            </a:r>
          </a:p>
          <a:p>
            <a:pPr lvl="1"/>
            <a:r>
              <a:rPr lang="en-US" i="1"/>
              <a:t>Fear:</a:t>
            </a:r>
            <a:r>
              <a:rPr lang="en-US"/>
              <a:t> An emotional response to the message</a:t>
            </a:r>
          </a:p>
        </p:txBody>
      </p:sp>
      <p:sp>
        <p:nvSpPr>
          <p:cNvPr id="264196" name="Rectangle 4"/>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a:xfrm>
            <a:off x="228600" y="0"/>
            <a:ext cx="8686800" cy="838200"/>
          </a:xfrm>
        </p:spPr>
        <p:txBody>
          <a:bodyPr/>
          <a:lstStyle/>
          <a:p>
            <a:r>
              <a:rPr lang="en-US"/>
              <a:t>Fear Appeals</a:t>
            </a:r>
          </a:p>
        </p:txBody>
      </p:sp>
      <p:sp>
        <p:nvSpPr>
          <p:cNvPr id="291843" name="Rectangle 3"/>
          <p:cNvSpPr>
            <a:spLocks noGrp="1" noChangeArrowheads="1"/>
          </p:cNvSpPr>
          <p:nvPr>
            <p:ph type="body" sz="half" idx="1"/>
          </p:nvPr>
        </p:nvSpPr>
        <p:spPr>
          <a:xfrm>
            <a:off x="4800600" y="1219200"/>
            <a:ext cx="4191000" cy="4800600"/>
          </a:xfrm>
        </p:spPr>
        <p:txBody>
          <a:bodyPr/>
          <a:lstStyle/>
          <a:p>
            <a:r>
              <a:rPr lang="en-US" sz="2800" b="0"/>
              <a:t>Life insurance companies often use a fear appeal to motivate consumers to buy policies.</a:t>
            </a:r>
          </a:p>
        </p:txBody>
      </p:sp>
      <p:sp>
        <p:nvSpPr>
          <p:cNvPr id="291844" name="Rectangle 4"/>
          <p:cNvSpPr>
            <a:spLocks noChangeArrowheads="1"/>
          </p:cNvSpPr>
          <p:nvPr/>
        </p:nvSpPr>
        <p:spPr bwMode="auto">
          <a:xfrm>
            <a:off x="457200" y="9144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91847" name="Picture 7" descr="C:\MyData\Melissa\Solomon CB 6e\Jpegs\Chapter 08\EX.08.01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143000"/>
            <a:ext cx="4164013" cy="53721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xfrm>
            <a:off x="457200" y="274638"/>
            <a:ext cx="8229600" cy="792162"/>
          </a:xfrm>
        </p:spPr>
        <p:txBody>
          <a:bodyPr/>
          <a:lstStyle/>
          <a:p>
            <a:r>
              <a:rPr lang="en-US" sz="3600"/>
              <a:t>Types of Message Appeals (conc.)</a:t>
            </a:r>
          </a:p>
        </p:txBody>
      </p:sp>
      <p:sp>
        <p:nvSpPr>
          <p:cNvPr id="265219" name="Rectangle 3"/>
          <p:cNvSpPr>
            <a:spLocks noGrp="1" noChangeArrowheads="1"/>
          </p:cNvSpPr>
          <p:nvPr>
            <p:ph type="body" idx="1"/>
          </p:nvPr>
        </p:nvSpPr>
        <p:spPr>
          <a:xfrm>
            <a:off x="457200" y="1295400"/>
            <a:ext cx="8229600" cy="5257800"/>
          </a:xfrm>
        </p:spPr>
        <p:txBody>
          <a:bodyPr/>
          <a:lstStyle/>
          <a:p>
            <a:pPr>
              <a:lnSpc>
                <a:spcPct val="80000"/>
              </a:lnSpc>
            </a:pPr>
            <a:r>
              <a:rPr lang="en-US" sz="2800"/>
              <a:t>The Message as Art Form: Metaphors Be with You:</a:t>
            </a:r>
          </a:p>
          <a:p>
            <a:pPr lvl="1">
              <a:lnSpc>
                <a:spcPct val="80000"/>
              </a:lnSpc>
            </a:pPr>
            <a:r>
              <a:rPr lang="en-US" sz="2400" i="1"/>
              <a:t>Metaphor:</a:t>
            </a:r>
            <a:r>
              <a:rPr lang="en-US" sz="2400"/>
              <a:t> Involves placing two dissimilar objects in a close relationship such that “A is B”</a:t>
            </a:r>
          </a:p>
          <a:p>
            <a:pPr lvl="1">
              <a:lnSpc>
                <a:spcPct val="80000"/>
              </a:lnSpc>
            </a:pPr>
            <a:r>
              <a:rPr lang="en-US" sz="2400" i="1"/>
              <a:t>Simile:</a:t>
            </a:r>
            <a:r>
              <a:rPr lang="en-US" sz="2400"/>
              <a:t> Compares two objects “A is like B”</a:t>
            </a:r>
          </a:p>
          <a:p>
            <a:pPr lvl="1">
              <a:lnSpc>
                <a:spcPct val="80000"/>
              </a:lnSpc>
            </a:pPr>
            <a:r>
              <a:rPr lang="en-US" sz="2400" i="1"/>
              <a:t>Resonance:</a:t>
            </a:r>
            <a:r>
              <a:rPr lang="en-US" sz="2400"/>
              <a:t> A form of presentation that combines a play on words with a relevant picture</a:t>
            </a:r>
          </a:p>
          <a:p>
            <a:pPr>
              <a:lnSpc>
                <a:spcPct val="80000"/>
              </a:lnSpc>
            </a:pPr>
            <a:r>
              <a:rPr lang="en-US" sz="2800"/>
              <a:t>Forms of Story Presentation:</a:t>
            </a:r>
          </a:p>
          <a:p>
            <a:pPr lvl="1">
              <a:lnSpc>
                <a:spcPct val="80000"/>
              </a:lnSpc>
            </a:pPr>
            <a:r>
              <a:rPr lang="en-US" sz="2400" i="1"/>
              <a:t>Drama:</a:t>
            </a:r>
            <a:r>
              <a:rPr lang="en-US" sz="2400"/>
              <a:t> Attempt to be experiential, involving the audience emotionally</a:t>
            </a:r>
          </a:p>
          <a:p>
            <a:pPr lvl="1">
              <a:lnSpc>
                <a:spcPct val="80000"/>
              </a:lnSpc>
            </a:pPr>
            <a:r>
              <a:rPr lang="en-US" sz="2400" i="1"/>
              <a:t>Lecture:</a:t>
            </a:r>
            <a:r>
              <a:rPr lang="en-US" sz="2400"/>
              <a:t> A speech where the source speaks directly to the audience to inform and persuade them</a:t>
            </a:r>
          </a:p>
          <a:p>
            <a:pPr lvl="1">
              <a:lnSpc>
                <a:spcPct val="80000"/>
              </a:lnSpc>
            </a:pPr>
            <a:r>
              <a:rPr lang="en-US" sz="2400" i="1"/>
              <a:t>Transformational Advertising:</a:t>
            </a:r>
            <a:r>
              <a:rPr lang="en-US" sz="2400"/>
              <a:t>  Consumer associates the experience of product usage with some subjective sensation</a:t>
            </a:r>
          </a:p>
        </p:txBody>
      </p:sp>
      <p:sp>
        <p:nvSpPr>
          <p:cNvPr id="265220" name="Rectangle 4"/>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4914" name="Rectangle 1026"/>
          <p:cNvSpPr>
            <a:spLocks noGrp="1" noChangeArrowheads="1"/>
          </p:cNvSpPr>
          <p:nvPr>
            <p:ph type="title"/>
          </p:nvPr>
        </p:nvSpPr>
        <p:spPr>
          <a:xfrm>
            <a:off x="228600" y="228600"/>
            <a:ext cx="8686800" cy="914400"/>
          </a:xfrm>
        </p:spPr>
        <p:txBody>
          <a:bodyPr/>
          <a:lstStyle/>
          <a:p>
            <a:r>
              <a:rPr lang="en-US"/>
              <a:t>Personification</a:t>
            </a:r>
          </a:p>
        </p:txBody>
      </p:sp>
      <p:sp>
        <p:nvSpPr>
          <p:cNvPr id="294915" name="Rectangle 1027"/>
          <p:cNvSpPr>
            <a:spLocks noGrp="1" noChangeArrowheads="1"/>
          </p:cNvSpPr>
          <p:nvPr>
            <p:ph type="body" sz="half" idx="1"/>
          </p:nvPr>
        </p:nvSpPr>
        <p:spPr>
          <a:xfrm>
            <a:off x="457200" y="1752600"/>
            <a:ext cx="3200400" cy="2743200"/>
          </a:xfrm>
        </p:spPr>
        <p:txBody>
          <a:bodyPr/>
          <a:lstStyle/>
          <a:p>
            <a:r>
              <a:rPr lang="en-US" sz="2800" b="0"/>
              <a:t>Many products are personified by make-believe characters.</a:t>
            </a:r>
          </a:p>
        </p:txBody>
      </p:sp>
      <p:sp>
        <p:nvSpPr>
          <p:cNvPr id="294916" name="Rectangle 1028"/>
          <p:cNvSpPr>
            <a:spLocks noChangeArrowheads="1"/>
          </p:cNvSpPr>
          <p:nvPr/>
        </p:nvSpPr>
        <p:spPr bwMode="auto">
          <a:xfrm>
            <a:off x="457200" y="13716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94919" name="Picture 1031" descr="C:\MyData\Melissa\Solomon CB 6e\Jpegs\Chapter 08\EX.08.01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733800" y="1524000"/>
            <a:ext cx="4949825" cy="49911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a:xfrm>
            <a:off x="228600" y="228600"/>
            <a:ext cx="8686800" cy="914400"/>
          </a:xfrm>
        </p:spPr>
        <p:txBody>
          <a:bodyPr/>
          <a:lstStyle/>
          <a:p>
            <a:r>
              <a:rPr lang="en-US"/>
              <a:t>Advertising Metaphors</a:t>
            </a:r>
          </a:p>
        </p:txBody>
      </p:sp>
      <p:sp>
        <p:nvSpPr>
          <p:cNvPr id="292867" name="Rectangle 3"/>
          <p:cNvSpPr>
            <a:spLocks noGrp="1" noChangeArrowheads="1"/>
          </p:cNvSpPr>
          <p:nvPr>
            <p:ph type="body" sz="half" idx="1"/>
          </p:nvPr>
        </p:nvSpPr>
        <p:spPr>
          <a:xfrm>
            <a:off x="457200" y="5486400"/>
            <a:ext cx="8229600" cy="1066800"/>
          </a:xfrm>
        </p:spPr>
        <p:txBody>
          <a:bodyPr/>
          <a:lstStyle/>
          <a:p>
            <a:pPr>
              <a:lnSpc>
                <a:spcPct val="80000"/>
              </a:lnSpc>
            </a:pPr>
            <a:r>
              <a:rPr lang="en-US" sz="2400" b="0"/>
              <a:t>This Chinese detergent ad uses a handcuff metaphor as it urges the viewer, “Free yourself from the burden of handwash.”</a:t>
            </a:r>
          </a:p>
        </p:txBody>
      </p:sp>
      <p:sp>
        <p:nvSpPr>
          <p:cNvPr id="292868" name="Rectangle 4"/>
          <p:cNvSpPr>
            <a:spLocks noChangeArrowheads="1"/>
          </p:cNvSpPr>
          <p:nvPr/>
        </p:nvSpPr>
        <p:spPr bwMode="auto">
          <a:xfrm>
            <a:off x="457200" y="11430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pic>
        <p:nvPicPr>
          <p:cNvPr id="292871" name="Picture 7" descr="C:\MyData\Melissa\Solomon CB 6e\Jpegs\Chapter 08\EX.08.01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76400" y="1371600"/>
            <a:ext cx="5943600" cy="40386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r>
              <a:rPr lang="en-US" sz="4000"/>
              <a:t>The Source vs. The Message:</a:t>
            </a:r>
            <a:br>
              <a:rPr lang="en-US" sz="4000"/>
            </a:br>
            <a:r>
              <a:rPr lang="en-US" sz="4000"/>
              <a:t>Sell the Steak or the Sizzle?</a:t>
            </a:r>
          </a:p>
        </p:txBody>
      </p:sp>
      <p:sp>
        <p:nvSpPr>
          <p:cNvPr id="266243" name="Rectangle 3"/>
          <p:cNvSpPr>
            <a:spLocks noGrp="1" noChangeArrowheads="1"/>
          </p:cNvSpPr>
          <p:nvPr>
            <p:ph type="body" idx="1"/>
          </p:nvPr>
        </p:nvSpPr>
        <p:spPr/>
        <p:txBody>
          <a:bodyPr/>
          <a:lstStyle/>
          <a:p>
            <a:pPr>
              <a:lnSpc>
                <a:spcPct val="90000"/>
              </a:lnSpc>
            </a:pPr>
            <a:r>
              <a:rPr lang="en-US" sz="2800"/>
              <a:t>Elaboration Likelihood Model (ELM): </a:t>
            </a:r>
          </a:p>
          <a:p>
            <a:pPr lvl="1">
              <a:lnSpc>
                <a:spcPct val="90000"/>
              </a:lnSpc>
            </a:pPr>
            <a:r>
              <a:rPr lang="en-US" sz="2400"/>
              <a:t>Assumes that once a customer receives a message, he or she begins to process it.</a:t>
            </a:r>
          </a:p>
          <a:p>
            <a:pPr>
              <a:lnSpc>
                <a:spcPct val="90000"/>
              </a:lnSpc>
            </a:pPr>
            <a:r>
              <a:rPr lang="en-US" sz="2800"/>
              <a:t>The Central Route to Persuasion:</a:t>
            </a:r>
          </a:p>
          <a:p>
            <a:pPr lvl="1">
              <a:lnSpc>
                <a:spcPct val="90000"/>
              </a:lnSpc>
            </a:pPr>
            <a:r>
              <a:rPr lang="en-US" sz="2400"/>
              <a:t>The processing route taken under conditions of high involvement	</a:t>
            </a:r>
          </a:p>
          <a:p>
            <a:pPr lvl="1">
              <a:lnSpc>
                <a:spcPct val="90000"/>
              </a:lnSpc>
            </a:pPr>
            <a:r>
              <a:rPr lang="en-US" sz="2400" i="1"/>
              <a:t>Cognitive Responses</a:t>
            </a:r>
          </a:p>
          <a:p>
            <a:pPr>
              <a:lnSpc>
                <a:spcPct val="90000"/>
              </a:lnSpc>
            </a:pPr>
            <a:r>
              <a:rPr lang="en-US" sz="2800"/>
              <a:t>The Peripheral Route to Persuasion</a:t>
            </a:r>
          </a:p>
          <a:p>
            <a:pPr lvl="1">
              <a:lnSpc>
                <a:spcPct val="90000"/>
              </a:lnSpc>
            </a:pPr>
            <a:r>
              <a:rPr lang="en-US" sz="2400"/>
              <a:t>The processing route taken under conditions of low involvement</a:t>
            </a:r>
          </a:p>
          <a:p>
            <a:pPr lvl="1">
              <a:lnSpc>
                <a:spcPct val="90000"/>
              </a:lnSpc>
            </a:pPr>
            <a:r>
              <a:rPr lang="en-US" sz="2400" i="1"/>
              <a:t>Peripheral Cues</a:t>
            </a:r>
          </a:p>
        </p:txBody>
      </p:sp>
      <p:sp>
        <p:nvSpPr>
          <p:cNvPr id="266244"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r>
              <a:rPr lang="en-US"/>
              <a:t>The ELM Model</a:t>
            </a:r>
          </a:p>
        </p:txBody>
      </p:sp>
      <p:sp>
        <p:nvSpPr>
          <p:cNvPr id="296963" name="Rectangle 3"/>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64" name="Text Box 4"/>
          <p:cNvSpPr txBox="1">
            <a:spLocks noChangeArrowheads="1"/>
          </p:cNvSpPr>
          <p:nvPr/>
        </p:nvSpPr>
        <p:spPr bwMode="auto">
          <a:xfrm>
            <a:off x="3352800" y="6400800"/>
            <a:ext cx="2514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b="1">
                <a:solidFill>
                  <a:srgbClr val="00496E"/>
                </a:solidFill>
              </a:rPr>
              <a:t>Figure 8.5</a:t>
            </a:r>
          </a:p>
        </p:txBody>
      </p:sp>
      <p:pic>
        <p:nvPicPr>
          <p:cNvPr id="296968" name="Picture 8" descr="C:\MyData\Melissa\Solomon CB 6e\Jpegs\Chapter 08\FG.08.00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752600"/>
            <a:ext cx="8229600" cy="36576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circl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lstStyle/>
          <a:p>
            <a:r>
              <a:rPr lang="en-US" sz="4000"/>
              <a:t>Support for the ELM</a:t>
            </a:r>
          </a:p>
        </p:txBody>
      </p:sp>
      <p:sp>
        <p:nvSpPr>
          <p:cNvPr id="267267" name="Rectangle 3"/>
          <p:cNvSpPr>
            <a:spLocks noGrp="1" noChangeArrowheads="1"/>
          </p:cNvSpPr>
          <p:nvPr>
            <p:ph type="body" idx="1"/>
          </p:nvPr>
        </p:nvSpPr>
        <p:spPr>
          <a:xfrm>
            <a:off x="457200" y="1600200"/>
            <a:ext cx="8229600" cy="4724400"/>
          </a:xfrm>
        </p:spPr>
        <p:txBody>
          <a:bodyPr/>
          <a:lstStyle/>
          <a:p>
            <a:pPr>
              <a:lnSpc>
                <a:spcPct val="90000"/>
              </a:lnSpc>
            </a:pPr>
            <a:r>
              <a:rPr lang="en-US" sz="2800"/>
              <a:t>The ELM has received a lot of research support</a:t>
            </a:r>
          </a:p>
          <a:p>
            <a:pPr>
              <a:lnSpc>
                <a:spcPct val="90000"/>
              </a:lnSpc>
            </a:pPr>
            <a:r>
              <a:rPr lang="en-US" sz="2800"/>
              <a:t>Example: Typical ELM Study</a:t>
            </a:r>
          </a:p>
          <a:p>
            <a:pPr lvl="1">
              <a:lnSpc>
                <a:spcPct val="90000"/>
              </a:lnSpc>
            </a:pPr>
            <a:r>
              <a:rPr lang="en-US" sz="2400"/>
              <a:t>Thought listing</a:t>
            </a:r>
          </a:p>
          <a:p>
            <a:pPr lvl="1">
              <a:lnSpc>
                <a:spcPct val="90000"/>
              </a:lnSpc>
            </a:pPr>
            <a:r>
              <a:rPr lang="en-US" sz="2400"/>
              <a:t>Independent variables:</a:t>
            </a:r>
          </a:p>
          <a:p>
            <a:pPr lvl="2">
              <a:lnSpc>
                <a:spcPct val="90000"/>
              </a:lnSpc>
            </a:pPr>
            <a:r>
              <a:rPr lang="en-US" sz="2000"/>
              <a:t>Message-processing involvement</a:t>
            </a:r>
          </a:p>
          <a:p>
            <a:pPr lvl="2">
              <a:lnSpc>
                <a:spcPct val="90000"/>
              </a:lnSpc>
            </a:pPr>
            <a:r>
              <a:rPr lang="en-US" sz="2000"/>
              <a:t>Argument strength</a:t>
            </a:r>
          </a:p>
          <a:p>
            <a:pPr lvl="2">
              <a:lnSpc>
                <a:spcPct val="90000"/>
              </a:lnSpc>
            </a:pPr>
            <a:r>
              <a:rPr lang="en-US" sz="2000"/>
              <a:t>Source characteristics</a:t>
            </a:r>
          </a:p>
          <a:p>
            <a:pPr lvl="1">
              <a:lnSpc>
                <a:spcPct val="90000"/>
              </a:lnSpc>
            </a:pPr>
            <a:r>
              <a:rPr lang="en-US" sz="2400"/>
              <a:t>Findings:</a:t>
            </a:r>
          </a:p>
          <a:p>
            <a:pPr lvl="2">
              <a:lnSpc>
                <a:spcPct val="90000"/>
              </a:lnSpc>
            </a:pPr>
            <a:r>
              <a:rPr lang="en-US" sz="2000"/>
              <a:t>High involvement subjects had more cognitions</a:t>
            </a:r>
          </a:p>
          <a:p>
            <a:pPr lvl="2">
              <a:lnSpc>
                <a:spcPct val="90000"/>
              </a:lnSpc>
            </a:pPr>
            <a:r>
              <a:rPr lang="en-US" sz="2000"/>
              <a:t>High involvement subjects swayed by powerful arguments</a:t>
            </a:r>
          </a:p>
          <a:p>
            <a:pPr lvl="2">
              <a:lnSpc>
                <a:spcPct val="90000"/>
              </a:lnSpc>
            </a:pPr>
            <a:r>
              <a:rPr lang="en-US" sz="2000"/>
              <a:t>Low involvement subjects influenced by attractive sources</a:t>
            </a:r>
          </a:p>
        </p:txBody>
      </p:sp>
      <p:sp>
        <p:nvSpPr>
          <p:cNvPr id="267268" name="Rectangle 4"/>
          <p:cNvSpPr>
            <a:spLocks noChangeArrowheads="1"/>
          </p:cNvSpPr>
          <p:nvPr/>
        </p:nvSpPr>
        <p:spPr bwMode="auto">
          <a:xfrm>
            <a:off x="457200" y="1447800"/>
            <a:ext cx="8305800" cy="76200"/>
          </a:xfrm>
          <a:prstGeom prst="rect">
            <a:avLst/>
          </a:prstGeom>
          <a:solidFill>
            <a:srgbClr val="E42B00"/>
          </a:solidFill>
          <a:ln>
            <a:noFill/>
          </a:ln>
          <a:effectLst/>
          <a:extLst>
            <a:ext uri="{91240B29-F687-4F45-9708-019B960494DF}">
              <a14:hiddenLine xmlns:a14="http://schemas.microsoft.com/office/drawing/2010/main" xmlns="" w="9525">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fontScheme name="Default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3387</TotalTime>
  <Words>1335</Words>
  <Application>Microsoft Office PowerPoint</Application>
  <PresentationFormat>On-screen Show (4:3)</PresentationFormat>
  <Paragraphs>164</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Default Design</vt:lpstr>
      <vt:lpstr>Attitude Change and Interactive Communications</vt:lpstr>
      <vt:lpstr>Changing Attitudes Through Communication</vt:lpstr>
      <vt:lpstr>Decisions, Decisions:  Tactical Communications Options</vt:lpstr>
      <vt:lpstr>The Elements of Communication</vt:lpstr>
      <vt:lpstr>The Traditional Communications Model</vt:lpstr>
      <vt:lpstr>An Updated View:  Interactive Communications</vt:lpstr>
      <vt:lpstr>The Source</vt:lpstr>
      <vt:lpstr>The Source (cont.)</vt:lpstr>
      <vt:lpstr>Hype Versus Buzz</vt:lpstr>
      <vt:lpstr>Source Attractiveness</vt:lpstr>
      <vt:lpstr>Source Attractiveness in Ads</vt:lpstr>
      <vt:lpstr>Star Power: Celebrities as Communications Sources</vt:lpstr>
      <vt:lpstr>Celebrity Endorsers</vt:lpstr>
      <vt:lpstr>The Message</vt:lpstr>
      <vt:lpstr>Positive and Negative Effects of Elements in TV Commercials</vt:lpstr>
      <vt:lpstr>Dual Component Model  of Brand Attitudes</vt:lpstr>
      <vt:lpstr>Sending the Message</vt:lpstr>
      <vt:lpstr>Two-Factor Theory</vt:lpstr>
      <vt:lpstr>Constructing the Argument</vt:lpstr>
      <vt:lpstr>Types of Message Appeals</vt:lpstr>
      <vt:lpstr>Emotional vs. Rational</vt:lpstr>
      <vt:lpstr>Humor Appeals</vt:lpstr>
      <vt:lpstr>Types of Message Appeals (cont.)</vt:lpstr>
      <vt:lpstr>Fear Appeals</vt:lpstr>
      <vt:lpstr>Types of Message Appeals (conc.)</vt:lpstr>
      <vt:lpstr>Personification</vt:lpstr>
      <vt:lpstr>Advertising Metaphors</vt:lpstr>
      <vt:lpstr>The Source vs. The Message: Sell the Steak or the Sizzle?</vt:lpstr>
      <vt:lpstr>The ELM Model</vt:lpstr>
      <vt:lpstr>Support for the ELM</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Consumers Rule</dc:title>
  <dc:creator>Clark</dc:creator>
  <cp:lastModifiedBy>NTS</cp:lastModifiedBy>
  <cp:revision>211</cp:revision>
  <dcterms:created xsi:type="dcterms:W3CDTF">2003-06-01T19:35:00Z</dcterms:created>
  <dcterms:modified xsi:type="dcterms:W3CDTF">2013-10-24T06:55:19Z</dcterms:modified>
</cp:coreProperties>
</file>