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69" r:id="rId3"/>
    <p:sldId id="270" r:id="rId4"/>
    <p:sldId id="271" r:id="rId5"/>
    <p:sldId id="272" r:id="rId6"/>
    <p:sldId id="273" r:id="rId7"/>
    <p:sldId id="263" r:id="rId8"/>
    <p:sldId id="264" r:id="rId9"/>
    <p:sldId id="257" r:id="rId10"/>
    <p:sldId id="268" r:id="rId11"/>
    <p:sldId id="258" r:id="rId12"/>
    <p:sldId id="265" r:id="rId13"/>
    <p:sldId id="259" r:id="rId14"/>
    <p:sldId id="260" r:id="rId15"/>
    <p:sldId id="261" r:id="rId16"/>
    <p:sldId id="262" r:id="rId17"/>
    <p:sldId id="266" r:id="rId18"/>
    <p:sldId id="26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66FF"/>
    <a:srgbClr val="FFFF66"/>
    <a:srgbClr val="6666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5B637A-60CE-438A-8118-FE1726119927}" type="datetimeFigureOut">
              <a:rPr lang="en-US" smtClean="0"/>
              <a:pPr/>
              <a:t>9/26/2013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2BA751-1C8F-407F-B0A6-E8722EA6D72F}" type="slidenum">
              <a:rPr lang="en-US" smtClean="0"/>
              <a:pPr/>
              <a:t>‹#›</a:t>
            </a:fld>
            <a:endParaRPr lang="en-US"/>
          </a:p>
        </p:txBody>
      </p:sp>
    </p:spTree>
    <p:extLst>
      <p:ext uri="{BB962C8B-B14F-4D97-AF65-F5344CB8AC3E}">
        <p14:creationId xmlns:p14="http://schemas.microsoft.com/office/powerpoint/2010/main" xmlns="" val="3965920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021FD4CC-9C95-47F4-90AC-003A2CC423B1}" type="datetime1">
              <a:rPr lang="en-US" smtClean="0"/>
              <a:pPr/>
              <a:t>9/26/2013</a:t>
            </a:fld>
            <a:endParaRPr lang="en-US"/>
          </a:p>
        </p:txBody>
      </p:sp>
      <p:sp>
        <p:nvSpPr>
          <p:cNvPr id="16" name="Slide Number Placeholder 15"/>
          <p:cNvSpPr>
            <a:spLocks noGrp="1"/>
          </p:cNvSpPr>
          <p:nvPr>
            <p:ph type="sldNum" sz="quarter" idx="11"/>
          </p:nvPr>
        </p:nvSpPr>
        <p:spPr/>
        <p:txBody>
          <a:bodyPr/>
          <a:lstStyle/>
          <a:p>
            <a:fld id="{C9485E88-FEBE-4DB4-A4D3-650FC2606F5E}" type="slidenum">
              <a:rPr lang="en-US" smtClean="0"/>
              <a:pPr/>
              <a:t>‹#›</a:t>
            </a:fld>
            <a:endParaRPr lang="en-US"/>
          </a:p>
        </p:txBody>
      </p:sp>
      <p:sp>
        <p:nvSpPr>
          <p:cNvPr id="17" name="Footer Placeholder 16"/>
          <p:cNvSpPr>
            <a:spLocks noGrp="1"/>
          </p:cNvSpPr>
          <p:nvPr>
            <p:ph type="ftr" sz="quarter" idx="12"/>
          </p:nvPr>
        </p:nvSpPr>
        <p:spPr/>
        <p:txBody>
          <a:bodyPr/>
          <a:lstStyle/>
          <a:p>
            <a:r>
              <a:rPr lang="en-US" smtClean="0"/>
              <a:t>Consumer Behaviour by Zeenat Jabbar, MBA2K8</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75560F6-526D-4EBD-915E-EF0E6F3D4CE5}" type="datetime1">
              <a:rPr lang="en-US" smtClean="0"/>
              <a:pPr/>
              <a:t>9/26/2013</a:t>
            </a:fld>
            <a:endParaRPr lang="en-US"/>
          </a:p>
        </p:txBody>
      </p:sp>
      <p:sp>
        <p:nvSpPr>
          <p:cNvPr id="15" name="Slide Number Placeholder 14"/>
          <p:cNvSpPr>
            <a:spLocks noGrp="1"/>
          </p:cNvSpPr>
          <p:nvPr>
            <p:ph type="sldNum" sz="quarter" idx="15"/>
          </p:nvPr>
        </p:nvSpPr>
        <p:spPr/>
        <p:txBody>
          <a:bodyPr/>
          <a:lstStyle>
            <a:lvl1pPr algn="ctr">
              <a:defRPr/>
            </a:lvl1pPr>
          </a:lstStyle>
          <a:p>
            <a:fld id="{C9485E88-FEBE-4DB4-A4D3-650FC2606F5E}" type="slidenum">
              <a:rPr lang="en-US" smtClean="0"/>
              <a:pPr/>
              <a:t>‹#›</a:t>
            </a:fld>
            <a:endParaRPr lang="en-US"/>
          </a:p>
        </p:txBody>
      </p:sp>
      <p:sp>
        <p:nvSpPr>
          <p:cNvPr id="16" name="Footer Placeholder 15"/>
          <p:cNvSpPr>
            <a:spLocks noGrp="1"/>
          </p:cNvSpPr>
          <p:nvPr>
            <p:ph type="ftr" sz="quarter" idx="16"/>
          </p:nvPr>
        </p:nvSpPr>
        <p:spPr/>
        <p:txBody>
          <a:bodyPr/>
          <a:lstStyle/>
          <a:p>
            <a:r>
              <a:rPr lang="en-US" smtClean="0"/>
              <a:t>Consumer Behaviour by Zeenat Jabbar, MBA2K8</a:t>
            </a:r>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7528136-F684-4FB3-B3B1-DD4E8AB93A18}" type="datetime1">
              <a:rPr lang="en-US" smtClean="0"/>
              <a:pPr/>
              <a:t>9/26/2013</a:t>
            </a:fld>
            <a:endParaRPr lang="en-US"/>
          </a:p>
        </p:txBody>
      </p:sp>
      <p:sp>
        <p:nvSpPr>
          <p:cNvPr id="5" name="Footer Placeholder 4"/>
          <p:cNvSpPr>
            <a:spLocks noGrp="1"/>
          </p:cNvSpPr>
          <p:nvPr>
            <p:ph type="ftr" sz="quarter" idx="11"/>
          </p:nvPr>
        </p:nvSpPr>
        <p:spPr/>
        <p:txBody>
          <a:bodyPr/>
          <a:lstStyle/>
          <a:p>
            <a:r>
              <a:rPr lang="en-US" smtClean="0"/>
              <a:t>Consumer Behaviour by Zeenat Jabbar, MBA2K8</a:t>
            </a:r>
            <a:endParaRPr lang="en-US"/>
          </a:p>
        </p:txBody>
      </p:sp>
      <p:sp>
        <p:nvSpPr>
          <p:cNvPr id="6" name="Slide Number Placeholder 5"/>
          <p:cNvSpPr>
            <a:spLocks noGrp="1"/>
          </p:cNvSpPr>
          <p:nvPr>
            <p:ph type="sldNum" sz="quarter" idx="12"/>
          </p:nvPr>
        </p:nvSpPr>
        <p:spPr/>
        <p:txBody>
          <a:bodyPr/>
          <a:lstStyle/>
          <a:p>
            <a:fld id="{C9485E88-FEBE-4DB4-A4D3-650FC2606F5E}"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BEE1F12-AD75-41DE-9E2C-B600FB4A3F39}" type="datetime1">
              <a:rPr lang="en-US" smtClean="0"/>
              <a:pPr/>
              <a:t>9/26/2013</a:t>
            </a:fld>
            <a:endParaRPr lang="en-US"/>
          </a:p>
        </p:txBody>
      </p:sp>
      <p:sp>
        <p:nvSpPr>
          <p:cNvPr id="6" name="Footer Placeholder 5"/>
          <p:cNvSpPr>
            <a:spLocks noGrp="1"/>
          </p:cNvSpPr>
          <p:nvPr>
            <p:ph type="ftr" sz="quarter" idx="11"/>
          </p:nvPr>
        </p:nvSpPr>
        <p:spPr/>
        <p:txBody>
          <a:bodyPr/>
          <a:lstStyle/>
          <a:p>
            <a:r>
              <a:rPr lang="en-US" smtClean="0"/>
              <a:t>Consumer Behaviour by Zeenat Jabbar, MBA2K8</a:t>
            </a:r>
            <a:endParaRPr lang="en-US"/>
          </a:p>
        </p:txBody>
      </p:sp>
      <p:sp>
        <p:nvSpPr>
          <p:cNvPr id="7" name="Slide Number Placeholder 6"/>
          <p:cNvSpPr>
            <a:spLocks noGrp="1"/>
          </p:cNvSpPr>
          <p:nvPr>
            <p:ph type="sldNum" sz="quarter" idx="12"/>
          </p:nvPr>
        </p:nvSpPr>
        <p:spPr/>
        <p:txBody>
          <a:bodyPr/>
          <a:lstStyle/>
          <a:p>
            <a:fld id="{C9485E88-FEBE-4DB4-A4D3-650FC2606F5E}"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C9485E88-FEBE-4DB4-A4D3-650FC2606F5E}" type="slidenum">
              <a:rPr lang="en-US" smtClean="0"/>
              <a:pPr/>
              <a:t>‹#›</a:t>
            </a:fld>
            <a:endParaRPr lang="en-US"/>
          </a:p>
        </p:txBody>
      </p:sp>
      <p:sp>
        <p:nvSpPr>
          <p:cNvPr id="8" name="Footer Placeholder 7"/>
          <p:cNvSpPr>
            <a:spLocks noGrp="1"/>
          </p:cNvSpPr>
          <p:nvPr>
            <p:ph type="ftr" sz="quarter" idx="11"/>
          </p:nvPr>
        </p:nvSpPr>
        <p:spPr/>
        <p:txBody>
          <a:bodyPr/>
          <a:lstStyle/>
          <a:p>
            <a:r>
              <a:rPr lang="en-US" smtClean="0"/>
              <a:t>Consumer Behaviour by Zeenat Jabbar, MBA2K8</a:t>
            </a:r>
            <a:endParaRPr lang="en-US"/>
          </a:p>
        </p:txBody>
      </p:sp>
      <p:sp>
        <p:nvSpPr>
          <p:cNvPr id="7" name="Date Placeholder 6"/>
          <p:cNvSpPr>
            <a:spLocks noGrp="1"/>
          </p:cNvSpPr>
          <p:nvPr>
            <p:ph type="dt" sz="half" idx="10"/>
          </p:nvPr>
        </p:nvSpPr>
        <p:spPr/>
        <p:txBody>
          <a:bodyPr/>
          <a:lstStyle/>
          <a:p>
            <a:fld id="{24BDDB84-204C-4D8E-A930-DF829AFEB41E}" type="datetime1">
              <a:rPr lang="en-US" smtClean="0"/>
              <a:pPr/>
              <a:t>9/26/2013</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CA8F6F5-4333-4333-8561-7CB59FB4C609}" type="datetime1">
              <a:rPr lang="en-US" smtClean="0"/>
              <a:pPr/>
              <a:t>9/26/2013</a:t>
            </a:fld>
            <a:endParaRPr lang="en-US"/>
          </a:p>
        </p:txBody>
      </p:sp>
      <p:sp>
        <p:nvSpPr>
          <p:cNvPr id="4" name="Footer Placeholder 3"/>
          <p:cNvSpPr>
            <a:spLocks noGrp="1"/>
          </p:cNvSpPr>
          <p:nvPr>
            <p:ph type="ftr" sz="quarter" idx="11"/>
          </p:nvPr>
        </p:nvSpPr>
        <p:spPr/>
        <p:txBody>
          <a:bodyPr/>
          <a:lstStyle/>
          <a:p>
            <a:r>
              <a:rPr lang="en-US" smtClean="0"/>
              <a:t>Consumer Behaviour by Zeenat Jabbar, MBA2K8</a:t>
            </a:r>
            <a:endParaRPr lang="en-US"/>
          </a:p>
        </p:txBody>
      </p:sp>
      <p:sp>
        <p:nvSpPr>
          <p:cNvPr id="5" name="Slide Number Placeholder 4"/>
          <p:cNvSpPr>
            <a:spLocks noGrp="1"/>
          </p:cNvSpPr>
          <p:nvPr>
            <p:ph type="sldNum" sz="quarter" idx="12"/>
          </p:nvPr>
        </p:nvSpPr>
        <p:spPr/>
        <p:txBody>
          <a:bodyPr/>
          <a:lstStyle/>
          <a:p>
            <a:fld id="{C9485E88-FEBE-4DB4-A4D3-650FC2606F5E}"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59B59-E410-4FD5-A687-478CE9C1E783}" type="datetime1">
              <a:rPr lang="en-US" smtClean="0"/>
              <a:pPr/>
              <a:t>9/26/2013</a:t>
            </a:fld>
            <a:endParaRPr lang="en-US"/>
          </a:p>
        </p:txBody>
      </p:sp>
      <p:sp>
        <p:nvSpPr>
          <p:cNvPr id="3" name="Footer Placeholder 2"/>
          <p:cNvSpPr>
            <a:spLocks noGrp="1"/>
          </p:cNvSpPr>
          <p:nvPr>
            <p:ph type="ftr" sz="quarter" idx="11"/>
          </p:nvPr>
        </p:nvSpPr>
        <p:spPr/>
        <p:txBody>
          <a:bodyPr/>
          <a:lstStyle/>
          <a:p>
            <a:r>
              <a:rPr lang="en-US" smtClean="0"/>
              <a:t>Consumer Behaviour by Zeenat Jabbar, MBA2K8</a:t>
            </a:r>
            <a:endParaRPr lang="en-US"/>
          </a:p>
        </p:txBody>
      </p:sp>
      <p:sp>
        <p:nvSpPr>
          <p:cNvPr id="4" name="Slide Number Placeholder 3"/>
          <p:cNvSpPr>
            <a:spLocks noGrp="1"/>
          </p:cNvSpPr>
          <p:nvPr>
            <p:ph type="sldNum" sz="quarter" idx="12"/>
          </p:nvPr>
        </p:nvSpPr>
        <p:spPr/>
        <p:txBody>
          <a:bodyPr/>
          <a:lstStyle/>
          <a:p>
            <a:fld id="{C9485E88-FEBE-4DB4-A4D3-650FC2606F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90DC7167-ACB1-4BC2-8FAE-8EAAE0BD42A0}" type="datetime1">
              <a:rPr lang="en-US" smtClean="0"/>
              <a:pPr/>
              <a:t>9/26/2013</a:t>
            </a:fld>
            <a:endParaRPr lang="en-US"/>
          </a:p>
        </p:txBody>
      </p:sp>
      <p:sp>
        <p:nvSpPr>
          <p:cNvPr id="9" name="Slide Number Placeholder 8"/>
          <p:cNvSpPr>
            <a:spLocks noGrp="1"/>
          </p:cNvSpPr>
          <p:nvPr>
            <p:ph type="sldNum" sz="quarter" idx="15"/>
          </p:nvPr>
        </p:nvSpPr>
        <p:spPr/>
        <p:txBody>
          <a:bodyPr/>
          <a:lstStyle/>
          <a:p>
            <a:fld id="{C9485E88-FEBE-4DB4-A4D3-650FC2606F5E}" type="slidenum">
              <a:rPr lang="en-US" smtClean="0"/>
              <a:pPr/>
              <a:t>‹#›</a:t>
            </a:fld>
            <a:endParaRPr lang="en-US"/>
          </a:p>
        </p:txBody>
      </p:sp>
      <p:sp>
        <p:nvSpPr>
          <p:cNvPr id="10" name="Footer Placeholder 9"/>
          <p:cNvSpPr>
            <a:spLocks noGrp="1"/>
          </p:cNvSpPr>
          <p:nvPr>
            <p:ph type="ftr" sz="quarter" idx="16"/>
          </p:nvPr>
        </p:nvSpPr>
        <p:spPr/>
        <p:txBody>
          <a:bodyPr/>
          <a:lstStyle/>
          <a:p>
            <a:r>
              <a:rPr lang="en-US" smtClean="0"/>
              <a:t>Consumer Behaviour by Zeenat Jabbar, MBA2K8</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F548656-E4B0-4115-9D97-106D13F50DAB}" type="datetime1">
              <a:rPr lang="en-US" smtClean="0"/>
              <a:pPr/>
              <a:t>9/26/2013</a:t>
            </a:fld>
            <a:endParaRPr lang="en-US"/>
          </a:p>
        </p:txBody>
      </p:sp>
      <p:sp>
        <p:nvSpPr>
          <p:cNvPr id="9" name="Slide Number Placeholder 8"/>
          <p:cNvSpPr>
            <a:spLocks noGrp="1"/>
          </p:cNvSpPr>
          <p:nvPr>
            <p:ph type="sldNum" sz="quarter" idx="11"/>
          </p:nvPr>
        </p:nvSpPr>
        <p:spPr/>
        <p:txBody>
          <a:bodyPr/>
          <a:lstStyle/>
          <a:p>
            <a:fld id="{C9485E88-FEBE-4DB4-A4D3-650FC2606F5E}" type="slidenum">
              <a:rPr lang="en-US" smtClean="0"/>
              <a:pPr/>
              <a:t>‹#›</a:t>
            </a:fld>
            <a:endParaRPr lang="en-US"/>
          </a:p>
        </p:txBody>
      </p:sp>
      <p:sp>
        <p:nvSpPr>
          <p:cNvPr id="10" name="Footer Placeholder 9"/>
          <p:cNvSpPr>
            <a:spLocks noGrp="1"/>
          </p:cNvSpPr>
          <p:nvPr>
            <p:ph type="ftr" sz="quarter" idx="12"/>
          </p:nvPr>
        </p:nvSpPr>
        <p:spPr/>
        <p:txBody>
          <a:bodyPr/>
          <a:lstStyle/>
          <a:p>
            <a:r>
              <a:rPr lang="en-US" smtClean="0"/>
              <a:t>Consumer Behaviour by Zeenat Jabbar, MBA2K8</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E2D904E-9C86-49AA-BE20-E3B4F6C405D0}" type="datetime1">
              <a:rPr lang="en-US" smtClean="0"/>
              <a:pPr/>
              <a:t>9/26/2013</a:t>
            </a:fld>
            <a:endParaRPr lang="en-US"/>
          </a:p>
        </p:txBody>
      </p:sp>
      <p:sp>
        <p:nvSpPr>
          <p:cNvPr id="5" name="Footer Placeholder 4"/>
          <p:cNvSpPr>
            <a:spLocks noGrp="1"/>
          </p:cNvSpPr>
          <p:nvPr>
            <p:ph type="ftr" sz="quarter" idx="11"/>
          </p:nvPr>
        </p:nvSpPr>
        <p:spPr/>
        <p:txBody>
          <a:bodyPr/>
          <a:lstStyle/>
          <a:p>
            <a:r>
              <a:rPr lang="en-US" smtClean="0"/>
              <a:t>Consumer Behaviour by Zeenat Jabbar, MBA2K8</a:t>
            </a:r>
            <a:endParaRPr lang="en-US"/>
          </a:p>
        </p:txBody>
      </p:sp>
      <p:sp>
        <p:nvSpPr>
          <p:cNvPr id="6" name="Slide Number Placeholder 5"/>
          <p:cNvSpPr>
            <a:spLocks noGrp="1"/>
          </p:cNvSpPr>
          <p:nvPr>
            <p:ph type="sldNum" sz="quarter" idx="12"/>
          </p:nvPr>
        </p:nvSpPr>
        <p:spPr/>
        <p:txBody>
          <a:bodyPr/>
          <a:lstStyle/>
          <a:p>
            <a:fld id="{C9485E88-FEBE-4DB4-A4D3-650FC2606F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5A995B-E746-4951-9720-58F29FE2A742}" type="datetime1">
              <a:rPr lang="en-US" smtClean="0"/>
              <a:pPr/>
              <a:t>9/26/2013</a:t>
            </a:fld>
            <a:endParaRPr lang="en-US"/>
          </a:p>
        </p:txBody>
      </p:sp>
      <p:sp>
        <p:nvSpPr>
          <p:cNvPr id="5" name="Footer Placeholder 4"/>
          <p:cNvSpPr>
            <a:spLocks noGrp="1"/>
          </p:cNvSpPr>
          <p:nvPr>
            <p:ph type="ftr" sz="quarter" idx="11"/>
          </p:nvPr>
        </p:nvSpPr>
        <p:spPr/>
        <p:txBody>
          <a:bodyPr/>
          <a:lstStyle/>
          <a:p>
            <a:r>
              <a:rPr lang="en-US" smtClean="0"/>
              <a:t>Consumer Behaviour by Zeenat Jabbar, MBA2K8</a:t>
            </a:r>
            <a:endParaRPr lang="en-US"/>
          </a:p>
        </p:txBody>
      </p:sp>
      <p:sp>
        <p:nvSpPr>
          <p:cNvPr id="6" name="Slide Number Placeholder 5"/>
          <p:cNvSpPr>
            <a:spLocks noGrp="1"/>
          </p:cNvSpPr>
          <p:nvPr>
            <p:ph type="sldNum" sz="quarter" idx="12"/>
          </p:nvPr>
        </p:nvSpPr>
        <p:spPr/>
        <p:txBody>
          <a:bodyPr/>
          <a:lstStyle/>
          <a:p>
            <a:fld id="{C9485E88-FEBE-4DB4-A4D3-650FC2606F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002D1119-E410-4FBC-A83F-AF0131477F9F}" type="datetime1">
              <a:rPr lang="en-US" smtClean="0"/>
              <a:pPr/>
              <a:t>9/26/2013</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en-US" smtClean="0"/>
              <a:t>Consumer Behaviour by Zeenat Jabbar, MBA2K8</a:t>
            </a:r>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9485E88-FEBE-4DB4-A4D3-650FC2606F5E}"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239000" y="6203667"/>
            <a:ext cx="1143000" cy="384048"/>
          </a:xfrm>
        </p:spPr>
        <p:txBody>
          <a:bodyPr/>
          <a:lstStyle/>
          <a:p>
            <a:pPr algn="r"/>
            <a:endParaRPr lang="en-US" dirty="0"/>
          </a:p>
        </p:txBody>
      </p:sp>
      <p:sp>
        <p:nvSpPr>
          <p:cNvPr id="5" name="Slide Number Placeholder 4"/>
          <p:cNvSpPr>
            <a:spLocks noGrp="1"/>
          </p:cNvSpPr>
          <p:nvPr>
            <p:ph type="sldNum" sz="quarter" idx="12"/>
          </p:nvPr>
        </p:nvSpPr>
        <p:spPr/>
        <p:txBody>
          <a:bodyPr/>
          <a:lstStyle/>
          <a:p>
            <a:fld id="{C9485E88-FEBE-4DB4-A4D3-650FC2606F5E}" type="slidenum">
              <a:rPr lang="en-US" smtClean="0"/>
              <a:pPr/>
              <a:t>1</a:t>
            </a:fld>
            <a:endParaRPr lang="en-US"/>
          </a:p>
        </p:txBody>
      </p:sp>
      <p:sp>
        <p:nvSpPr>
          <p:cNvPr id="9" name="Rounded Rectangle 8"/>
          <p:cNvSpPr/>
          <p:nvPr/>
        </p:nvSpPr>
        <p:spPr>
          <a:xfrm>
            <a:off x="2286000" y="1371600"/>
            <a:ext cx="6019800" cy="3429000"/>
          </a:xfrm>
          <a:prstGeom prst="roundRect">
            <a:avLst/>
          </a:prstGeom>
          <a:solidFill>
            <a:schemeClr val="bg1">
              <a:lumMod val="65000"/>
              <a:lumOff val="35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0" name="Rounded Rectangle 9"/>
          <p:cNvSpPr/>
          <p:nvPr/>
        </p:nvSpPr>
        <p:spPr>
          <a:xfrm>
            <a:off x="2895600" y="1828800"/>
            <a:ext cx="4800600" cy="2590800"/>
          </a:xfrm>
          <a:prstGeom prst="roundRect">
            <a:avLst/>
          </a:prstGeom>
          <a:solidFill>
            <a:schemeClr val="bg2">
              <a:lumMod val="75000"/>
            </a:scheme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1" name="TextBox 10"/>
          <p:cNvSpPr txBox="1"/>
          <p:nvPr/>
        </p:nvSpPr>
        <p:spPr>
          <a:xfrm>
            <a:off x="2895600" y="2504182"/>
            <a:ext cx="4743606" cy="1077218"/>
          </a:xfrm>
          <a:prstGeom prst="rect">
            <a:avLst/>
          </a:prstGeom>
          <a:noFill/>
          <a:effectLst>
            <a:reflection blurRad="6350" stA="50000" endA="295" endPos="92000" dist="101600" dir="5400000" sy="-100000" algn="bl" rotWithShape="0"/>
          </a:effectLst>
        </p:spPr>
        <p:txBody>
          <a:bodyPr wrap="none" rtlCol="0">
            <a:spAutoFit/>
          </a:bodyPr>
          <a:lstStyle/>
          <a:p>
            <a:r>
              <a:rPr lang="en-US" sz="3200" dirty="0" smtClean="0">
                <a:solidFill>
                  <a:srgbClr val="FFFF66"/>
                </a:solidFill>
                <a:latin typeface="Berlin Sans FB Demi" pitchFamily="34" charset="0"/>
              </a:rPr>
              <a:t>Consumer </a:t>
            </a:r>
            <a:r>
              <a:rPr lang="en-US" sz="3200" dirty="0" err="1" smtClean="0">
                <a:solidFill>
                  <a:srgbClr val="FFFF66"/>
                </a:solidFill>
                <a:latin typeface="Berlin Sans FB Demi" pitchFamily="34" charset="0"/>
              </a:rPr>
              <a:t>Behaviour</a:t>
            </a:r>
            <a:endParaRPr lang="en-US" sz="3200" dirty="0" smtClean="0">
              <a:solidFill>
                <a:srgbClr val="FFFF66"/>
              </a:solidFill>
              <a:latin typeface="Berlin Sans FB Demi" pitchFamily="34" charset="0"/>
            </a:endParaRPr>
          </a:p>
          <a:p>
            <a:r>
              <a:rPr lang="en-US" sz="3200" dirty="0">
                <a:solidFill>
                  <a:srgbClr val="FFFF66"/>
                </a:solidFill>
                <a:latin typeface="Berlin Sans FB Demi" pitchFamily="34" charset="0"/>
              </a:rPr>
              <a:t>	</a:t>
            </a:r>
            <a:r>
              <a:rPr lang="en-US" sz="3200" dirty="0" smtClean="0">
                <a:solidFill>
                  <a:srgbClr val="FFFF66"/>
                </a:solidFill>
                <a:latin typeface="Berlin Sans FB Demi" pitchFamily="34" charset="0"/>
              </a:rPr>
              <a:t>…… An Introduction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2</a:t>
            </a:fld>
            <a:endParaRPr lang="en-US"/>
          </a:p>
        </p:txBody>
      </p:sp>
      <p:sp>
        <p:nvSpPr>
          <p:cNvPr id="5" name="TextBox 4"/>
          <p:cNvSpPr txBox="1"/>
          <p:nvPr/>
        </p:nvSpPr>
        <p:spPr>
          <a:xfrm>
            <a:off x="152400" y="909221"/>
            <a:ext cx="8534400" cy="5262979"/>
          </a:xfrm>
          <a:prstGeom prst="rect">
            <a:avLst/>
          </a:prstGeom>
          <a:noFill/>
        </p:spPr>
        <p:txBody>
          <a:bodyPr wrap="square" rtlCol="0">
            <a:spAutoFit/>
          </a:bodyPr>
          <a:lstStyle/>
          <a:p>
            <a:r>
              <a:rPr lang="en-US" sz="2400" b="1" cap="small" dirty="0"/>
              <a:t>What is Consumer Behavior?</a:t>
            </a:r>
            <a:endParaRPr lang="en-GB" sz="2400" dirty="0"/>
          </a:p>
          <a:p>
            <a:r>
              <a:rPr lang="en-US" sz="2400" b="1" cap="small" dirty="0"/>
              <a:t> </a:t>
            </a:r>
            <a:endParaRPr lang="en-GB" sz="2400" dirty="0"/>
          </a:p>
          <a:p>
            <a:r>
              <a:rPr lang="en-US" sz="2400" dirty="0"/>
              <a:t>Consumer Behavior investigates the manner that people interact with products and their marketing environment.  This can include the purchase of products (a new stereo), the consumption of services (Disneyland), or the disposal of goods (eBay).  Since we are all consumers in the market place in some form consumer behavior can also tell us something about ourselves.   As a result, I think, consumer behavior (or CB) is one of the most interesting topics in Marketing.  Understanding consumers enables marketers to more effectively meet the needs of buyers in the market, and be more successful in the market.</a:t>
            </a:r>
            <a:endParaRPr lang="en-GB" sz="2400" dirty="0"/>
          </a:p>
          <a:p>
            <a:endParaRPr lang="en-GB" sz="2400" dirty="0"/>
          </a:p>
        </p:txBody>
      </p:sp>
    </p:spTree>
    <p:extLst>
      <p:ext uri="{BB962C8B-B14F-4D97-AF65-F5344CB8AC3E}">
        <p14:creationId xmlns:p14="http://schemas.microsoft.com/office/powerpoint/2010/main" xmlns="" val="2143335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3</a:t>
            </a:fld>
            <a:endParaRPr lang="en-US"/>
          </a:p>
        </p:txBody>
      </p:sp>
      <p:sp>
        <p:nvSpPr>
          <p:cNvPr id="5" name="TextBox 4"/>
          <p:cNvSpPr txBox="1"/>
          <p:nvPr/>
        </p:nvSpPr>
        <p:spPr>
          <a:xfrm>
            <a:off x="1295400" y="1524000"/>
            <a:ext cx="6858000" cy="4524315"/>
          </a:xfrm>
          <a:prstGeom prst="rect">
            <a:avLst/>
          </a:prstGeom>
          <a:noFill/>
        </p:spPr>
        <p:txBody>
          <a:bodyPr wrap="square" rtlCol="0">
            <a:spAutoFit/>
          </a:bodyPr>
          <a:lstStyle/>
          <a:p>
            <a:r>
              <a:rPr lang="en-US" sz="2400" dirty="0"/>
              <a:t>During this course we will explore, many social, cultural and marketing factors that influence the selection and usage of products and services.  To understand this process, you will be exposed to perspectives on consumer behavior from marketing, psychology, sociology and anthropology.  You will also learn about, and try to use, some of the techniques that marketers use to understand and influences consumers, and how these techniques contribute to our daily lives and the culture in which we live.</a:t>
            </a:r>
            <a:endParaRPr lang="en-GB" sz="2400" dirty="0"/>
          </a:p>
          <a:p>
            <a:endParaRPr lang="en-GB" sz="2400" dirty="0"/>
          </a:p>
        </p:txBody>
      </p:sp>
    </p:spTree>
    <p:extLst>
      <p:ext uri="{BB962C8B-B14F-4D97-AF65-F5344CB8AC3E}">
        <p14:creationId xmlns:p14="http://schemas.microsoft.com/office/powerpoint/2010/main" xmlns="" val="24686473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4</a:t>
            </a:fld>
            <a:endParaRPr lang="en-US"/>
          </a:p>
        </p:txBody>
      </p:sp>
      <p:sp>
        <p:nvSpPr>
          <p:cNvPr id="5" name="TextBox 4"/>
          <p:cNvSpPr txBox="1"/>
          <p:nvPr/>
        </p:nvSpPr>
        <p:spPr>
          <a:xfrm>
            <a:off x="1600200" y="762000"/>
            <a:ext cx="5867400" cy="5262979"/>
          </a:xfrm>
          <a:prstGeom prst="rect">
            <a:avLst/>
          </a:prstGeom>
          <a:noFill/>
        </p:spPr>
        <p:txBody>
          <a:bodyPr wrap="square" rtlCol="0">
            <a:spAutoFit/>
          </a:bodyPr>
          <a:lstStyle/>
          <a:p>
            <a:r>
              <a:rPr lang="en-US" sz="2400" b="1" cap="small" dirty="0"/>
              <a:t>Course Outline</a:t>
            </a:r>
            <a:endParaRPr lang="en-GB" sz="2400" dirty="0"/>
          </a:p>
          <a:p>
            <a:r>
              <a:rPr lang="en-US" sz="2400" dirty="0"/>
              <a:t> </a:t>
            </a:r>
            <a:endParaRPr lang="en-GB" sz="2400" dirty="0"/>
          </a:p>
          <a:p>
            <a:pPr lvl="0"/>
            <a:r>
              <a:rPr lang="en-US" sz="2400" dirty="0"/>
              <a:t>The course will explore three major themes in consumer behavior.  Readings are assigned with each topic and you are expected to prepare for class by reading these chapters.  </a:t>
            </a:r>
            <a:endParaRPr lang="en-GB" sz="2400" dirty="0"/>
          </a:p>
          <a:p>
            <a:pPr lvl="0"/>
            <a:r>
              <a:rPr lang="en-US" sz="2400" dirty="0"/>
              <a:t>We will not necessarily cover all of the chapter material in class and we will cover additional material that is not in the textbook.  </a:t>
            </a:r>
            <a:endParaRPr lang="en-GB" sz="2400" dirty="0"/>
          </a:p>
          <a:p>
            <a:pPr lvl="0"/>
            <a:r>
              <a:rPr lang="en-US" sz="2400" dirty="0"/>
              <a:t>You are responsible for both the readings and class material for the tests.</a:t>
            </a:r>
            <a:endParaRPr lang="en-GB" sz="2400" dirty="0"/>
          </a:p>
          <a:p>
            <a:endParaRPr lang="en-GB" sz="2400" dirty="0"/>
          </a:p>
        </p:txBody>
      </p:sp>
    </p:spTree>
    <p:extLst>
      <p:ext uri="{BB962C8B-B14F-4D97-AF65-F5344CB8AC3E}">
        <p14:creationId xmlns:p14="http://schemas.microsoft.com/office/powerpoint/2010/main" xmlns="" val="4049967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5</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63" y="1385888"/>
            <a:ext cx="9134475" cy="4086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23929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6</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8" y="1552575"/>
            <a:ext cx="9115425" cy="3752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73396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7</a:t>
            </a:fld>
            <a:endParaRPr lang="en-US"/>
          </a:p>
        </p:txBody>
      </p:sp>
      <p:sp>
        <p:nvSpPr>
          <p:cNvPr id="5" name="Rectangle 2"/>
          <p:cNvSpPr txBox="1">
            <a:spLocks noChangeArrowheads="1"/>
          </p:cNvSpPr>
          <p:nvPr/>
        </p:nvSpPr>
        <p:spPr>
          <a:xfrm>
            <a:off x="152400" y="152400"/>
            <a:ext cx="8229600" cy="865187"/>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chemeClr val="tx2">
                    <a:lumMod val="75000"/>
                  </a:schemeClr>
                </a:solidFill>
                <a:effectLst>
                  <a:innerShdw blurRad="50800" dist="25400" dir="13500000">
                    <a:prstClr val="black">
                      <a:alpha val="70000"/>
                    </a:prstClr>
                  </a:innerShdw>
                </a:effectLst>
                <a:uLnTx/>
                <a:uFillTx/>
                <a:latin typeface="Berlin Sans FB Demi" pitchFamily="34" charset="0"/>
                <a:ea typeface="+mj-ea"/>
                <a:cs typeface="+mj-cs"/>
              </a:rPr>
              <a:t>Do Marketers Create Artificial Needs?</a:t>
            </a:r>
            <a:endParaRPr kumimoji="0" lang="en-US" sz="3600" b="0" i="0" u="none" strike="noStrike" kern="1200" cap="none" spc="-100" normalizeH="0" baseline="0" noProof="0" dirty="0">
              <a:ln w="3200">
                <a:solidFill>
                  <a:schemeClr val="bg2">
                    <a:shade val="75000"/>
                    <a:alpha val="25000"/>
                  </a:schemeClr>
                </a:solidFill>
                <a:prstDash val="solid"/>
                <a:round/>
              </a:ln>
              <a:solidFill>
                <a:schemeClr val="tx2">
                  <a:lumMod val="75000"/>
                </a:schemeClr>
              </a:solidFill>
              <a:effectLst>
                <a:innerShdw blurRad="50800" dist="25400" dir="13500000">
                  <a:prstClr val="black">
                    <a:alpha val="70000"/>
                  </a:prstClr>
                </a:innerShdw>
              </a:effectLst>
              <a:uLnTx/>
              <a:uFillTx/>
              <a:latin typeface="Berlin Sans FB Demi" pitchFamily="34" charset="0"/>
              <a:ea typeface="+mj-ea"/>
              <a:cs typeface="+mj-cs"/>
            </a:endParaRPr>
          </a:p>
        </p:txBody>
      </p:sp>
      <p:cxnSp>
        <p:nvCxnSpPr>
          <p:cNvPr id="7" name="Straight Connector 6"/>
          <p:cNvCxnSpPr/>
          <p:nvPr/>
        </p:nvCxnSpPr>
        <p:spPr>
          <a:xfrm>
            <a:off x="0" y="762000"/>
            <a:ext cx="8915400"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Rectangle 7"/>
          <p:cNvSpPr>
            <a:spLocks noChangeArrowheads="1"/>
          </p:cNvSpPr>
          <p:nvPr/>
        </p:nvSpPr>
        <p:spPr bwMode="auto">
          <a:xfrm>
            <a:off x="1071563" y="762000"/>
            <a:ext cx="6856556" cy="1200329"/>
          </a:xfrm>
          <a:prstGeom prst="rect">
            <a:avLst/>
          </a:prstGeom>
          <a:noFill/>
          <a:ln w="25400" algn="ctr">
            <a:noFill/>
            <a:miter lim="800000"/>
            <a:headEnd/>
            <a:tailEnd/>
          </a:ln>
          <a:effectLst/>
        </p:spPr>
        <p:txBody>
          <a:bodyPr wrap="none" tIns="228600" bIns="228600" anchor="ctr">
            <a:spAutoFit/>
          </a:bodyPr>
          <a:lstStyle/>
          <a:p>
            <a:pPr algn="ctr">
              <a:buClr>
                <a:schemeClr val="folHlink"/>
              </a:buClr>
              <a:buSzPct val="120000"/>
            </a:pPr>
            <a:r>
              <a:rPr lang="en-US" sz="2400" b="1" dirty="0"/>
              <a:t>Objective of marketing: create awareness that </a:t>
            </a:r>
          </a:p>
          <a:p>
            <a:pPr algn="ctr">
              <a:buClr>
                <a:schemeClr val="folHlink"/>
              </a:buClr>
              <a:buSzPct val="120000"/>
            </a:pPr>
            <a:r>
              <a:rPr lang="en-US" sz="2400" b="1" dirty="0"/>
              <a:t>needs exist, </a:t>
            </a:r>
            <a:r>
              <a:rPr lang="en-US" sz="2400" b="1" u="sng" dirty="0"/>
              <a:t>not</a:t>
            </a:r>
            <a:r>
              <a:rPr lang="en-US" sz="2400" b="1" dirty="0"/>
              <a:t> to create needs</a:t>
            </a:r>
          </a:p>
        </p:txBody>
      </p:sp>
      <p:sp>
        <p:nvSpPr>
          <p:cNvPr id="9" name="Rectangle 3"/>
          <p:cNvSpPr txBox="1">
            <a:spLocks noChangeArrowheads="1"/>
          </p:cNvSpPr>
          <p:nvPr/>
        </p:nvSpPr>
        <p:spPr>
          <a:xfrm>
            <a:off x="762000" y="2667001"/>
            <a:ext cx="2971800" cy="1295400"/>
          </a:xfrm>
          <a:prstGeom prst="rect">
            <a:avLst/>
          </a:prstGeom>
          <a:ln>
            <a:solidFill>
              <a:srgbClr val="FFFF00"/>
            </a:solidFill>
          </a:ln>
        </p:spPr>
        <p:txBody>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Need: a basic biological motive</a:t>
            </a:r>
            <a:endParaRPr kumimoji="0" lang="en-US" sz="2000" b="0" i="0" u="none" strike="noStrike" kern="1200" cap="none" spc="0" normalizeH="0" baseline="0" noProof="0">
              <a:ln>
                <a:noFill/>
              </a:ln>
              <a:solidFill>
                <a:schemeClr val="tx1"/>
              </a:solidFill>
              <a:effectLst/>
              <a:uLnTx/>
              <a:uFillTx/>
              <a:latin typeface="+mn-lt"/>
              <a:ea typeface="+mn-ea"/>
              <a:cs typeface="+mn-cs"/>
            </a:endParaRPr>
          </a:p>
        </p:txBody>
      </p:sp>
      <p:sp>
        <p:nvSpPr>
          <p:cNvPr id="10" name="Text Box 8"/>
          <p:cNvSpPr txBox="1">
            <a:spLocks noChangeArrowheads="1"/>
          </p:cNvSpPr>
          <p:nvPr/>
        </p:nvSpPr>
        <p:spPr bwMode="auto">
          <a:xfrm>
            <a:off x="4038600" y="2826603"/>
            <a:ext cx="1108637" cy="830997"/>
          </a:xfrm>
          <a:prstGeom prst="rect">
            <a:avLst/>
          </a:prstGeom>
          <a:noFill/>
          <a:ln w="25400" algn="ctr">
            <a:noFill/>
            <a:miter lim="800000"/>
            <a:headEnd/>
            <a:tailEnd/>
          </a:ln>
          <a:effectLst/>
        </p:spPr>
        <p:txBody>
          <a:bodyPr wrap="none" tIns="228600" bIns="228600">
            <a:spAutoFit/>
          </a:bodyPr>
          <a:lstStyle/>
          <a:p>
            <a:r>
              <a:rPr lang="en-US" sz="2400" b="1" u="sng" dirty="0">
                <a:solidFill>
                  <a:srgbClr val="CC3300"/>
                </a:solidFill>
              </a:rPr>
              <a:t>versus</a:t>
            </a:r>
          </a:p>
        </p:txBody>
      </p:sp>
      <p:sp>
        <p:nvSpPr>
          <p:cNvPr id="11" name="Rectangle 5"/>
          <p:cNvSpPr txBox="1">
            <a:spLocks noChangeArrowheads="1"/>
          </p:cNvSpPr>
          <p:nvPr/>
        </p:nvSpPr>
        <p:spPr>
          <a:xfrm>
            <a:off x="5410200" y="2667001"/>
            <a:ext cx="3276600" cy="1295400"/>
          </a:xfrm>
          <a:prstGeom prst="rect">
            <a:avLst/>
          </a:prstGeom>
          <a:ln>
            <a:solidFill>
              <a:srgbClr val="FFFF00"/>
            </a:solidFill>
          </a:ln>
        </p:spPr>
        <p:txBody>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Want: one way that society has taught us that the need can be satisfied </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wipe(left)">
                                      <p:cBhvr>
                                        <p:cTn id="12" dur="500"/>
                                        <p:tgtEl>
                                          <p:spTgt spid="9">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bg/>
                                          </p:spTgt>
                                        </p:tgtEl>
                                        <p:attrNameLst>
                                          <p:attrName>style.visibility</p:attrName>
                                        </p:attrNameLst>
                                      </p:cBhvr>
                                      <p:to>
                                        <p:strVal val="visible"/>
                                      </p:to>
                                    </p:set>
                                    <p:animEffect transition="in" filter="wipe(left)">
                                      <p:cBhvr>
                                        <p:cTn id="25" dur="500"/>
                                        <p:tgtEl>
                                          <p:spTgt spid="11">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wipe(left)">
                                      <p:cBhvr>
                                        <p:cTn id="30"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animBg="1"/>
      <p:bldP spid="10" grpId="0"/>
      <p:bldP spid="11"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8</a:t>
            </a:fld>
            <a:endParaRPr lang="en-US"/>
          </a:p>
        </p:txBody>
      </p:sp>
      <p:sp>
        <p:nvSpPr>
          <p:cNvPr id="6" name="TextBox 5"/>
          <p:cNvSpPr txBox="1"/>
          <p:nvPr/>
        </p:nvSpPr>
        <p:spPr>
          <a:xfrm>
            <a:off x="3352800" y="6019800"/>
            <a:ext cx="2883866" cy="369332"/>
          </a:xfrm>
          <a:prstGeom prst="rect">
            <a:avLst/>
          </a:prstGeom>
          <a:noFill/>
        </p:spPr>
        <p:txBody>
          <a:bodyPr wrap="none" rtlCol="0">
            <a:spAutoFit/>
          </a:bodyPr>
          <a:lstStyle/>
          <a:p>
            <a:pPr algn="ctr"/>
            <a:r>
              <a:rPr lang="en-US" b="1" dirty="0" smtClean="0"/>
              <a:t>Vodafone (</a:t>
            </a:r>
            <a:r>
              <a:rPr lang="en-US" b="1" dirty="0" err="1" smtClean="0"/>
              <a:t>exam_results</a:t>
            </a:r>
            <a:r>
              <a:rPr lang="en-US" b="1" dirty="0" smtClean="0"/>
              <a:t>)</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9</a:t>
            </a:fld>
            <a:endParaRPr lang="en-US"/>
          </a:p>
        </p:txBody>
      </p:sp>
      <p:sp>
        <p:nvSpPr>
          <p:cNvPr id="5" name="Rectangle 2"/>
          <p:cNvSpPr txBox="1">
            <a:spLocks noChangeArrowheads="1"/>
          </p:cNvSpPr>
          <p:nvPr/>
        </p:nvSpPr>
        <p:spPr bwMode="auto">
          <a:xfrm>
            <a:off x="171450" y="63500"/>
            <a:ext cx="5732338" cy="589263"/>
          </a:xfrm>
          <a:prstGeom prst="rect">
            <a:avLst/>
          </a:prstGeom>
          <a:noFill/>
          <a:ln w="12700">
            <a:miter lim="800000"/>
            <a:headEnd/>
            <a:tailEnd/>
          </a:ln>
        </p:spPr>
        <p:txBody>
          <a:bodyPr vert="horz" wrap="none" lIns="41275" tIns="17462" rIns="41275" bIns="17462" numCol="1" anchor="t"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rPr>
              <a:t>Defining Consumer  Behavior</a:t>
            </a:r>
            <a:endParaRPr kumimoji="0" lang="en-US" sz="3600" b="0" i="0" u="none" strike="noStrike" kern="1200" cap="none" spc="-100" normalizeH="0" baseline="0" noProof="0" dirty="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endParaRPr>
          </a:p>
        </p:txBody>
      </p:sp>
      <p:sp>
        <p:nvSpPr>
          <p:cNvPr id="6" name="Rectangle 3"/>
          <p:cNvSpPr>
            <a:spLocks noChangeArrowheads="1"/>
          </p:cNvSpPr>
          <p:nvPr/>
        </p:nvSpPr>
        <p:spPr bwMode="auto">
          <a:xfrm>
            <a:off x="2514600" y="2362200"/>
            <a:ext cx="5867400" cy="2753061"/>
          </a:xfrm>
          <a:prstGeom prst="rect">
            <a:avLst/>
          </a:prstGeom>
          <a:solidFill>
            <a:srgbClr val="676767"/>
          </a:solidFill>
          <a:ln w="76200">
            <a:solidFill>
              <a:srgbClr val="FAFD00"/>
            </a:solidFill>
            <a:miter lim="800000"/>
            <a:headEnd/>
            <a:tailEnd/>
          </a:ln>
          <a:effectLst/>
        </p:spPr>
        <p:txBody>
          <a:bodyPr wrap="square" lIns="47625" tIns="19050" rIns="47625" bIns="19050">
            <a:spAutoFit/>
          </a:bodyPr>
          <a:lstStyle/>
          <a:p>
            <a:pPr marL="342900" indent="-342900" algn="ctr">
              <a:lnSpc>
                <a:spcPct val="90000"/>
              </a:lnSpc>
              <a:tabLst>
                <a:tab pos="457200" algn="l"/>
              </a:tabLst>
            </a:pPr>
            <a:r>
              <a:rPr lang="en-US" sz="2800" b="1" dirty="0">
                <a:solidFill>
                  <a:srgbClr val="FFFFFF"/>
                </a:solidFill>
                <a:latin typeface="Arial" pitchFamily="34" charset="0"/>
              </a:rPr>
              <a:t>Consumer Behavior is the </a:t>
            </a:r>
            <a:r>
              <a:rPr lang="en-US" sz="2800" b="1" u="sng" dirty="0">
                <a:solidFill>
                  <a:srgbClr val="FFFFFF"/>
                </a:solidFill>
                <a:latin typeface="Arial" pitchFamily="34" charset="0"/>
              </a:rPr>
              <a:t>Process</a:t>
            </a:r>
            <a:r>
              <a:rPr lang="en-US" sz="2800" b="1" dirty="0">
                <a:solidFill>
                  <a:srgbClr val="FFFFFF"/>
                </a:solidFill>
                <a:latin typeface="Arial" pitchFamily="34" charset="0"/>
              </a:rPr>
              <a:t> Involved When Individuals or Groups Select, Use, or Dispose of Products, Services, Ideas or Experiences (</a:t>
            </a:r>
            <a:r>
              <a:rPr lang="en-US" sz="2800" b="1" u="sng" dirty="0">
                <a:solidFill>
                  <a:srgbClr val="FFFFFF"/>
                </a:solidFill>
                <a:latin typeface="Arial" pitchFamily="34" charset="0"/>
              </a:rPr>
              <a:t>Exchange</a:t>
            </a:r>
            <a:r>
              <a:rPr lang="en-US" sz="2800" b="1" dirty="0">
                <a:solidFill>
                  <a:srgbClr val="FFFFFF"/>
                </a:solidFill>
                <a:latin typeface="Arial" pitchFamily="34" charset="0"/>
              </a:rPr>
              <a:t>) to Satisfy Needs and Desires</a:t>
            </a:r>
            <a:r>
              <a:rPr lang="en-US" sz="2800" b="1" i="1" dirty="0">
                <a:solidFill>
                  <a:srgbClr val="FFFFFF"/>
                </a:solidFill>
                <a:latin typeface="Arial" pitchFamily="34" charset="0"/>
              </a:rPr>
              <a:t>.</a:t>
            </a:r>
          </a:p>
        </p:txBody>
      </p:sp>
      <p:cxnSp>
        <p:nvCxnSpPr>
          <p:cNvPr id="8" name="Straight Connector 7"/>
          <p:cNvCxnSpPr/>
          <p:nvPr/>
        </p:nvCxnSpPr>
        <p:spPr>
          <a:xfrm>
            <a:off x="0" y="762000"/>
            <a:ext cx="8915400"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059B59-E410-4FD5-A687-478CE9C1E783}" type="datetime1">
              <a:rPr lang="en-US" smtClean="0"/>
              <a:pPr/>
              <a:t>9/26/2013</a:t>
            </a:fld>
            <a:endParaRPr lang="en-US"/>
          </a:p>
        </p:txBody>
      </p:sp>
      <p:sp>
        <p:nvSpPr>
          <p:cNvPr id="3" name="Footer Placeholder 2"/>
          <p:cNvSpPr>
            <a:spLocks noGrp="1"/>
          </p:cNvSpPr>
          <p:nvPr>
            <p:ph type="ftr" sz="quarter" idx="11"/>
          </p:nvPr>
        </p:nvSpPr>
        <p:spPr/>
        <p:txBody>
          <a:bodyPr/>
          <a:lstStyle/>
          <a:p>
            <a:r>
              <a:rPr lang="en-US" smtClean="0"/>
              <a:t>Consumer Behaviour by Zeenat Jabbar, MBA2K8</a:t>
            </a:r>
            <a:endParaRPr lang="en-US"/>
          </a:p>
        </p:txBody>
      </p:sp>
      <p:sp>
        <p:nvSpPr>
          <p:cNvPr id="4" name="Slide Number Placeholder 3"/>
          <p:cNvSpPr>
            <a:spLocks noGrp="1"/>
          </p:cNvSpPr>
          <p:nvPr>
            <p:ph type="sldNum" sz="quarter" idx="12"/>
          </p:nvPr>
        </p:nvSpPr>
        <p:spPr/>
        <p:txBody>
          <a:bodyPr/>
          <a:lstStyle/>
          <a:p>
            <a:fld id="{C9485E88-FEBE-4DB4-A4D3-650FC2606F5E}" type="slidenum">
              <a:rPr lang="en-US" smtClean="0"/>
              <a:pPr/>
              <a:t>10</a:t>
            </a:fld>
            <a:endParaRPr lang="en-US"/>
          </a:p>
        </p:txBody>
      </p:sp>
      <p:pic>
        <p:nvPicPr>
          <p:cNvPr id="5" name="Picture 1036" descr="C:\MyData\Melissa\Solomon CB 6e\Jpegs\Chapter 01\EX.01.010.jpg"/>
          <p:cNvPicPr>
            <a:picLocks noChangeAspect="1" noChangeArrowheads="1"/>
          </p:cNvPicPr>
          <p:nvPr/>
        </p:nvPicPr>
        <p:blipFill>
          <a:blip r:embed="rId2"/>
          <a:srcRect/>
          <a:stretch>
            <a:fillRect/>
          </a:stretch>
        </p:blipFill>
        <p:spPr bwMode="auto">
          <a:xfrm>
            <a:off x="1905000" y="228600"/>
            <a:ext cx="5562600" cy="6438130"/>
          </a:xfrm>
          <a:prstGeom prst="rect">
            <a:avLst/>
          </a:prstGeom>
          <a:noFill/>
          <a:ln w="28575">
            <a:solidFill>
              <a:srgbClr val="000000"/>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11</a:t>
            </a:fld>
            <a:endParaRPr lang="en-US"/>
          </a:p>
        </p:txBody>
      </p:sp>
      <p:pic>
        <p:nvPicPr>
          <p:cNvPr id="5" name="Picture 4" descr="Ex 1_2"/>
          <p:cNvPicPr>
            <a:picLocks noChangeAspect="1" noChangeArrowheads="1"/>
          </p:cNvPicPr>
          <p:nvPr/>
        </p:nvPicPr>
        <p:blipFill>
          <a:blip r:embed="rId2"/>
          <a:srcRect/>
          <a:stretch>
            <a:fillRect/>
          </a:stretch>
        </p:blipFill>
        <p:spPr bwMode="auto">
          <a:xfrm>
            <a:off x="0" y="685800"/>
            <a:ext cx="9144000" cy="5486400"/>
          </a:xfrm>
          <a:prstGeom prst="rect">
            <a:avLst/>
          </a:prstGeom>
          <a:noFill/>
          <a:ln w="57150">
            <a:solidFill>
              <a:srgbClr val="66FF33"/>
            </a:solidFill>
            <a:miter lim="800000"/>
            <a:headEnd/>
            <a:tailEnd/>
          </a:ln>
        </p:spPr>
      </p:pic>
      <p:sp>
        <p:nvSpPr>
          <p:cNvPr id="6" name="TextBox 5"/>
          <p:cNvSpPr txBox="1"/>
          <p:nvPr/>
        </p:nvSpPr>
        <p:spPr>
          <a:xfrm>
            <a:off x="5791200" y="762000"/>
            <a:ext cx="1630896" cy="338554"/>
          </a:xfrm>
          <a:prstGeom prst="rect">
            <a:avLst/>
          </a:prstGeom>
          <a:solidFill>
            <a:srgbClr val="FF66FF"/>
          </a:solidFill>
          <a:ln w="3175">
            <a:solidFill>
              <a:schemeClr val="tx1"/>
            </a:solidFill>
          </a:ln>
        </p:spPr>
        <p:txBody>
          <a:bodyPr wrap="none" rtlCol="0">
            <a:spAutoFit/>
          </a:bodyPr>
          <a:lstStyle/>
          <a:p>
            <a:r>
              <a:rPr lang="en-US" sz="1600" b="1" dirty="0" smtClean="0">
                <a:solidFill>
                  <a:schemeClr val="bg1"/>
                </a:solidFill>
              </a:rPr>
              <a:t>ROLE THEORY</a:t>
            </a:r>
            <a:endParaRPr lang="en-US" sz="1600" b="1" dirty="0">
              <a:solidFill>
                <a:schemeClr val="bg1"/>
              </a:solidFill>
            </a:endParaRPr>
          </a:p>
        </p:txBody>
      </p:sp>
      <p:cxnSp>
        <p:nvCxnSpPr>
          <p:cNvPr id="8" name="Straight Arrow Connector 7"/>
          <p:cNvCxnSpPr/>
          <p:nvPr/>
        </p:nvCxnSpPr>
        <p:spPr>
          <a:xfrm rot="5400000">
            <a:off x="6553200" y="1143000"/>
            <a:ext cx="685800" cy="5334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124200" y="152400"/>
            <a:ext cx="5670591" cy="369332"/>
          </a:xfrm>
          <a:prstGeom prst="rect">
            <a:avLst/>
          </a:prstGeom>
          <a:noFill/>
          <a:ln w="12700">
            <a:solidFill>
              <a:schemeClr val="tx1"/>
            </a:solidFill>
          </a:ln>
        </p:spPr>
        <p:txBody>
          <a:bodyPr wrap="none" rtlCol="0">
            <a:spAutoFit/>
          </a:bodyPr>
          <a:lstStyle/>
          <a:p>
            <a:r>
              <a:rPr lang="en-US" dirty="0" smtClean="0"/>
              <a:t>Identifies consumers as actors on the marketplace stage</a:t>
            </a:r>
            <a:endParaRPr lang="en-US" dirty="0"/>
          </a:p>
        </p:txBody>
      </p:sp>
      <p:cxnSp>
        <p:nvCxnSpPr>
          <p:cNvPr id="11" name="Straight Arrow Connector 10"/>
          <p:cNvCxnSpPr/>
          <p:nvPr/>
        </p:nvCxnSpPr>
        <p:spPr>
          <a:xfrm rot="10800000">
            <a:off x="6629400" y="457200"/>
            <a:ext cx="381000" cy="304800"/>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12</a:t>
            </a:fld>
            <a:endParaRPr lang="en-US"/>
          </a:p>
        </p:txBody>
      </p:sp>
      <p:sp>
        <p:nvSpPr>
          <p:cNvPr id="6" name="TextBox 5"/>
          <p:cNvSpPr txBox="1"/>
          <p:nvPr/>
        </p:nvSpPr>
        <p:spPr>
          <a:xfrm>
            <a:off x="3810000" y="6172200"/>
            <a:ext cx="1540743" cy="369332"/>
          </a:xfrm>
          <a:prstGeom prst="rect">
            <a:avLst/>
          </a:prstGeom>
          <a:noFill/>
        </p:spPr>
        <p:txBody>
          <a:bodyPr wrap="none" rtlCol="0">
            <a:spAutoFit/>
          </a:bodyPr>
          <a:lstStyle/>
          <a:p>
            <a:pPr algn="ctr"/>
            <a:r>
              <a:rPr lang="en-US" b="1" dirty="0" smtClean="0"/>
              <a:t>Heinz (1080)</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13</a:t>
            </a:fld>
            <a:endParaRPr lang="en-US"/>
          </a:p>
        </p:txBody>
      </p:sp>
      <p:sp>
        <p:nvSpPr>
          <p:cNvPr id="5" name="Rectangle 2"/>
          <p:cNvSpPr txBox="1">
            <a:spLocks noChangeArrowheads="1"/>
          </p:cNvSpPr>
          <p:nvPr/>
        </p:nvSpPr>
        <p:spPr bwMode="auto">
          <a:xfrm>
            <a:off x="233363" y="107950"/>
            <a:ext cx="5743560" cy="589263"/>
          </a:xfrm>
          <a:prstGeom prst="rect">
            <a:avLst/>
          </a:prstGeom>
          <a:noFill/>
          <a:ln w="12700">
            <a:miter lim="800000"/>
            <a:headEnd/>
            <a:tailEnd/>
          </a:ln>
        </p:spPr>
        <p:txBody>
          <a:bodyPr vert="horz" wrap="none" lIns="41275" tIns="17462" rIns="41275" bIns="17462" numCol="1" anchor="t"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rPr>
              <a:t>The Meaning of Consumption</a:t>
            </a:r>
            <a:endParaRPr kumimoji="0" lang="en-US" sz="3600" b="0" i="0" u="none" strike="noStrike" kern="1200" cap="none" spc="-100" normalizeH="0" baseline="0" noProof="0" dirty="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endParaRPr>
          </a:p>
        </p:txBody>
      </p:sp>
      <p:cxnSp>
        <p:nvCxnSpPr>
          <p:cNvPr id="6" name="Straight Connector 5"/>
          <p:cNvCxnSpPr/>
          <p:nvPr/>
        </p:nvCxnSpPr>
        <p:spPr>
          <a:xfrm>
            <a:off x="0" y="762000"/>
            <a:ext cx="8915400"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8"/>
          <p:cNvSpPr>
            <a:spLocks noChangeArrowheads="1"/>
          </p:cNvSpPr>
          <p:nvPr/>
        </p:nvSpPr>
        <p:spPr bwMode="auto">
          <a:xfrm>
            <a:off x="514350" y="872859"/>
            <a:ext cx="8020050" cy="803541"/>
          </a:xfrm>
          <a:prstGeom prst="rect">
            <a:avLst/>
          </a:prstGeom>
          <a:noFill/>
          <a:ln w="12700">
            <a:noFill/>
            <a:miter lim="800000"/>
            <a:headEnd/>
            <a:tailEnd/>
          </a:ln>
          <a:effectLst/>
        </p:spPr>
        <p:txBody>
          <a:bodyPr lIns="90488" tIns="44450" rIns="90488" bIns="44450">
            <a:spAutoFit/>
          </a:bodyPr>
          <a:lstStyle/>
          <a:p>
            <a:pPr algn="ctr">
              <a:lnSpc>
                <a:spcPct val="90000"/>
              </a:lnSpc>
              <a:spcBef>
                <a:spcPct val="50000"/>
              </a:spcBef>
            </a:pPr>
            <a:r>
              <a:rPr lang="en-US" sz="2600" b="1" dirty="0">
                <a:latin typeface="Arial" pitchFamily="34" charset="0"/>
              </a:rPr>
              <a:t>Types of Relationships a Person May Have With a Product:</a:t>
            </a:r>
          </a:p>
        </p:txBody>
      </p:sp>
      <p:sp>
        <p:nvSpPr>
          <p:cNvPr id="8" name="AutoShape 7"/>
          <p:cNvSpPr>
            <a:spLocks noChangeArrowheads="1"/>
          </p:cNvSpPr>
          <p:nvPr/>
        </p:nvSpPr>
        <p:spPr bwMode="auto">
          <a:xfrm rot="5400000">
            <a:off x="3726872" y="2665991"/>
            <a:ext cx="1366407" cy="5940425"/>
          </a:xfrm>
          <a:prstGeom prst="cube">
            <a:avLst>
              <a:gd name="adj" fmla="val 11648"/>
            </a:avLst>
          </a:prstGeom>
          <a:gradFill rotWithShape="0">
            <a:gsLst>
              <a:gs pos="0">
                <a:srgbClr val="B760F9">
                  <a:gamma/>
                  <a:tint val="0"/>
                  <a:invGamma/>
                </a:srgbClr>
              </a:gs>
              <a:gs pos="100000">
                <a:srgbClr val="B760F9"/>
              </a:gs>
            </a:gsLst>
            <a:lin ang="0" scaled="1"/>
          </a:gradFill>
          <a:ln w="12700">
            <a:solidFill>
              <a:srgbClr val="000000"/>
            </a:solidFill>
            <a:miter lim="800000"/>
            <a:headEnd/>
            <a:tailEnd/>
          </a:ln>
          <a:effectLst/>
        </p:spPr>
        <p:txBody>
          <a:bodyPr rot="10800000" vert="eaVert" wrap="none" lIns="93662" tIns="46038" rIns="93662" bIns="46038" anchor="ctr"/>
          <a:lstStyle/>
          <a:p>
            <a:pPr algn="ctr" defTabSz="927100"/>
            <a:r>
              <a:rPr lang="en-US" sz="2200" b="1" i="1">
                <a:solidFill>
                  <a:srgbClr val="000000"/>
                </a:solidFill>
                <a:latin typeface="Arial" pitchFamily="34" charset="0"/>
              </a:rPr>
              <a:t> Love</a:t>
            </a:r>
          </a:p>
          <a:p>
            <a:pPr algn="ctr" defTabSz="927100"/>
            <a:r>
              <a:rPr lang="en-US" sz="2000" b="1">
                <a:solidFill>
                  <a:srgbClr val="000000"/>
                </a:solidFill>
                <a:latin typeface="Arial" pitchFamily="34" charset="0"/>
              </a:rPr>
              <a:t>Elicits Bonds of Warmth, Passion, or Other </a:t>
            </a:r>
          </a:p>
          <a:p>
            <a:pPr algn="ctr" defTabSz="927100"/>
            <a:r>
              <a:rPr lang="en-US" sz="2000" b="1">
                <a:solidFill>
                  <a:srgbClr val="000000"/>
                </a:solidFill>
                <a:latin typeface="Arial" pitchFamily="34" charset="0"/>
              </a:rPr>
              <a:t>Strong Emotion</a:t>
            </a:r>
          </a:p>
        </p:txBody>
      </p:sp>
      <p:sp>
        <p:nvSpPr>
          <p:cNvPr id="9" name="AutoShape 6"/>
          <p:cNvSpPr>
            <a:spLocks noChangeArrowheads="1"/>
          </p:cNvSpPr>
          <p:nvPr/>
        </p:nvSpPr>
        <p:spPr bwMode="auto">
          <a:xfrm rot="5400000">
            <a:off x="3746814" y="1501462"/>
            <a:ext cx="1304298" cy="5921375"/>
          </a:xfrm>
          <a:prstGeom prst="cube">
            <a:avLst>
              <a:gd name="adj" fmla="val 11648"/>
            </a:avLst>
          </a:prstGeom>
          <a:gradFill rotWithShape="0">
            <a:gsLst>
              <a:gs pos="0">
                <a:srgbClr val="B760F9">
                  <a:gamma/>
                  <a:tint val="0"/>
                  <a:invGamma/>
                </a:srgbClr>
              </a:gs>
              <a:gs pos="100000">
                <a:srgbClr val="B760F9"/>
              </a:gs>
            </a:gsLst>
            <a:lin ang="0" scaled="1"/>
          </a:gradFill>
          <a:ln w="12700">
            <a:solidFill>
              <a:srgbClr val="000000"/>
            </a:solidFill>
            <a:miter lim="800000"/>
            <a:headEnd/>
            <a:tailEnd/>
          </a:ln>
          <a:effectLst/>
        </p:spPr>
        <p:txBody>
          <a:bodyPr rot="10800000" vert="eaVert" wrap="none" lIns="93662" tIns="46038" rIns="93662" bIns="46038" anchor="ctr"/>
          <a:lstStyle/>
          <a:p>
            <a:pPr algn="ctr" defTabSz="927100"/>
            <a:r>
              <a:rPr lang="en-US" sz="2200" b="1" i="1">
                <a:solidFill>
                  <a:srgbClr val="000000"/>
                </a:solidFill>
                <a:latin typeface="Arial" pitchFamily="34" charset="0"/>
              </a:rPr>
              <a:t>Interdependence</a:t>
            </a:r>
          </a:p>
          <a:p>
            <a:pPr algn="ctr" defTabSz="927100"/>
            <a:r>
              <a:rPr lang="en-US" sz="2000" b="1">
                <a:solidFill>
                  <a:srgbClr val="000000"/>
                </a:solidFill>
                <a:latin typeface="Arial" pitchFamily="34" charset="0"/>
              </a:rPr>
              <a:t>Part of the User’s Daily Routine</a:t>
            </a:r>
          </a:p>
        </p:txBody>
      </p:sp>
      <p:sp>
        <p:nvSpPr>
          <p:cNvPr id="10" name="AutoShape 5"/>
          <p:cNvSpPr>
            <a:spLocks noChangeArrowheads="1"/>
          </p:cNvSpPr>
          <p:nvPr/>
        </p:nvSpPr>
        <p:spPr bwMode="auto">
          <a:xfrm rot="5400000">
            <a:off x="3779456" y="379030"/>
            <a:ext cx="1242189" cy="5924550"/>
          </a:xfrm>
          <a:prstGeom prst="cube">
            <a:avLst>
              <a:gd name="adj" fmla="val 11648"/>
            </a:avLst>
          </a:prstGeom>
          <a:gradFill rotWithShape="0">
            <a:gsLst>
              <a:gs pos="0">
                <a:srgbClr val="B760F9">
                  <a:gamma/>
                  <a:tint val="0"/>
                  <a:invGamma/>
                </a:srgbClr>
              </a:gs>
              <a:gs pos="100000">
                <a:srgbClr val="B760F9"/>
              </a:gs>
            </a:gsLst>
            <a:lin ang="0" scaled="1"/>
          </a:gradFill>
          <a:ln w="12700">
            <a:solidFill>
              <a:srgbClr val="000000"/>
            </a:solidFill>
            <a:miter lim="800000"/>
            <a:headEnd/>
            <a:tailEnd/>
          </a:ln>
          <a:effectLst/>
        </p:spPr>
        <p:txBody>
          <a:bodyPr rot="10800000" vert="eaVert" wrap="none" lIns="93662" tIns="46038" rIns="93662" bIns="46038" anchor="ctr"/>
          <a:lstStyle/>
          <a:p>
            <a:pPr algn="ctr" defTabSz="927100"/>
            <a:r>
              <a:rPr lang="en-US" sz="2200" b="1" i="1">
                <a:solidFill>
                  <a:srgbClr val="000000"/>
                </a:solidFill>
                <a:latin typeface="Arial" pitchFamily="34" charset="0"/>
              </a:rPr>
              <a:t> Nostalgic Attachment</a:t>
            </a:r>
          </a:p>
          <a:p>
            <a:pPr algn="ctr" defTabSz="927100"/>
            <a:r>
              <a:rPr lang="en-US" sz="2000" b="1">
                <a:solidFill>
                  <a:srgbClr val="000000"/>
                </a:solidFill>
                <a:latin typeface="Arial" pitchFamily="34" charset="0"/>
              </a:rPr>
              <a:t>Serves as a Link With a Past Self</a:t>
            </a:r>
          </a:p>
        </p:txBody>
      </p:sp>
      <p:sp>
        <p:nvSpPr>
          <p:cNvPr id="11" name="AutoShape 4"/>
          <p:cNvSpPr>
            <a:spLocks noChangeArrowheads="1"/>
          </p:cNvSpPr>
          <p:nvPr/>
        </p:nvSpPr>
        <p:spPr bwMode="auto">
          <a:xfrm rot="5400000">
            <a:off x="3794630" y="-756154"/>
            <a:ext cx="1215016" cy="5927725"/>
          </a:xfrm>
          <a:prstGeom prst="cube">
            <a:avLst>
              <a:gd name="adj" fmla="val 11648"/>
            </a:avLst>
          </a:prstGeom>
          <a:gradFill rotWithShape="0">
            <a:gsLst>
              <a:gs pos="0">
                <a:srgbClr val="B760F9">
                  <a:gamma/>
                  <a:tint val="0"/>
                  <a:invGamma/>
                </a:srgbClr>
              </a:gs>
              <a:gs pos="100000">
                <a:srgbClr val="B760F9"/>
              </a:gs>
            </a:gsLst>
            <a:lin ang="0" scaled="1"/>
          </a:gradFill>
          <a:ln w="12700">
            <a:solidFill>
              <a:srgbClr val="000000"/>
            </a:solidFill>
            <a:miter lim="800000"/>
            <a:headEnd/>
            <a:tailEnd/>
          </a:ln>
          <a:effectLst/>
        </p:spPr>
        <p:txBody>
          <a:bodyPr rot="10800000" vert="eaVert" wrap="none" lIns="93662" tIns="46038" rIns="93662" bIns="46038" anchor="ctr"/>
          <a:lstStyle/>
          <a:p>
            <a:pPr algn="ctr" defTabSz="927100"/>
            <a:r>
              <a:rPr lang="en-US" sz="2000" b="1" i="1">
                <a:solidFill>
                  <a:srgbClr val="000000"/>
                </a:solidFill>
                <a:latin typeface="Arial" pitchFamily="34" charset="0"/>
              </a:rPr>
              <a:t> </a:t>
            </a:r>
            <a:r>
              <a:rPr lang="en-US" sz="2200" b="1" i="1">
                <a:solidFill>
                  <a:srgbClr val="000000"/>
                </a:solidFill>
                <a:latin typeface="Arial" pitchFamily="34" charset="0"/>
              </a:rPr>
              <a:t>Self-Concept Attachment</a:t>
            </a:r>
            <a:endParaRPr lang="en-US" sz="2200" b="1">
              <a:solidFill>
                <a:srgbClr val="000000"/>
              </a:solidFill>
              <a:latin typeface="Arial" pitchFamily="34" charset="0"/>
            </a:endParaRPr>
          </a:p>
          <a:p>
            <a:pPr algn="ctr" defTabSz="927100"/>
            <a:r>
              <a:rPr lang="en-US" sz="2000" b="1">
                <a:solidFill>
                  <a:srgbClr val="000000"/>
                </a:solidFill>
                <a:latin typeface="Arial" pitchFamily="34" charset="0"/>
              </a:rPr>
              <a:t> Helps to Establish the User’s Identity</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14</a:t>
            </a:fld>
            <a:endParaRPr lang="en-US"/>
          </a:p>
        </p:txBody>
      </p:sp>
      <p:pic>
        <p:nvPicPr>
          <p:cNvPr id="5" name="Picture 39"/>
          <p:cNvPicPr>
            <a:picLocks noChangeAspect="1" noChangeArrowheads="1"/>
          </p:cNvPicPr>
          <p:nvPr/>
        </p:nvPicPr>
        <p:blipFill>
          <a:blip r:embed="rId2"/>
          <a:srcRect/>
          <a:stretch>
            <a:fillRect/>
          </a:stretch>
        </p:blipFill>
        <p:spPr bwMode="auto">
          <a:xfrm>
            <a:off x="457200" y="1524000"/>
            <a:ext cx="8153400" cy="4724400"/>
          </a:xfrm>
          <a:prstGeom prst="rect">
            <a:avLst/>
          </a:prstGeom>
          <a:noFill/>
          <a:ln w="25400" algn="ctr">
            <a:noFill/>
            <a:miter lim="800000"/>
            <a:headEnd/>
            <a:tailEnd/>
          </a:ln>
          <a:effectLst/>
        </p:spPr>
      </p:pic>
      <p:sp>
        <p:nvSpPr>
          <p:cNvPr id="6" name="Rectangle 2"/>
          <p:cNvSpPr txBox="1">
            <a:spLocks noChangeArrowheads="1"/>
          </p:cNvSpPr>
          <p:nvPr/>
        </p:nvSpPr>
        <p:spPr>
          <a:xfrm>
            <a:off x="228600" y="76200"/>
            <a:ext cx="6629400" cy="712787"/>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rPr>
              <a:t>Consumer Behavior is a “Process”</a:t>
            </a:r>
            <a:endParaRPr kumimoji="0" lang="en-US" sz="3600" b="0" i="0" u="none" strike="noStrike" kern="1200" cap="none" spc="-100" normalizeH="0" baseline="0" noProof="0" dirty="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endParaRPr>
          </a:p>
        </p:txBody>
      </p:sp>
      <p:cxnSp>
        <p:nvCxnSpPr>
          <p:cNvPr id="7" name="Straight Connector 6"/>
          <p:cNvCxnSpPr/>
          <p:nvPr/>
        </p:nvCxnSpPr>
        <p:spPr>
          <a:xfrm>
            <a:off x="0" y="762000"/>
            <a:ext cx="8915400"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15</a:t>
            </a:fld>
            <a:endParaRPr lang="en-US"/>
          </a:p>
        </p:txBody>
      </p:sp>
      <p:pic>
        <p:nvPicPr>
          <p:cNvPr id="5" name="Picture 4" descr="advert ring"/>
          <p:cNvPicPr>
            <a:picLocks noChangeAspect="1" noChangeArrowheads="1"/>
          </p:cNvPicPr>
          <p:nvPr/>
        </p:nvPicPr>
        <p:blipFill>
          <a:blip r:embed="rId2">
            <a:lum bright="20000" contrast="30000"/>
          </a:blip>
          <a:srcRect/>
          <a:stretch>
            <a:fillRect/>
          </a:stretch>
        </p:blipFill>
        <p:spPr bwMode="auto">
          <a:xfrm>
            <a:off x="2286000" y="304800"/>
            <a:ext cx="4572601" cy="5786438"/>
          </a:xfrm>
          <a:prstGeom prst="rect">
            <a:avLst/>
          </a:prstGeom>
          <a:noFill/>
          <a:ln w="152400">
            <a:pattFill prst="lgConfetti">
              <a:fgClr>
                <a:schemeClr val="bg1"/>
              </a:fgClr>
              <a:bgClr>
                <a:srgbClr val="FFFFFF"/>
              </a:bgClr>
            </a:patt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16</a:t>
            </a:fld>
            <a:endParaRPr lang="en-US"/>
          </a:p>
        </p:txBody>
      </p:sp>
      <p:sp>
        <p:nvSpPr>
          <p:cNvPr id="5" name="Rectangle 2"/>
          <p:cNvSpPr txBox="1">
            <a:spLocks noChangeArrowheads="1"/>
          </p:cNvSpPr>
          <p:nvPr/>
        </p:nvSpPr>
        <p:spPr>
          <a:xfrm>
            <a:off x="457200" y="277813"/>
            <a:ext cx="8229600" cy="865187"/>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100" normalizeH="0" baseline="0" noProof="0" dirty="0" smtClean="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rPr>
              <a:t>Segmenting Consumers:</a:t>
            </a:r>
            <a:endParaRPr kumimoji="0" lang="en-US" sz="3600" b="0" i="0" u="none" strike="noStrike" kern="1200" cap="none" spc="-100" normalizeH="0" baseline="0" noProof="0" dirty="0">
              <a:ln w="3200">
                <a:solidFill>
                  <a:schemeClr val="bg2">
                    <a:shade val="75000"/>
                    <a:alpha val="25000"/>
                  </a:schemeClr>
                </a:solidFill>
                <a:prstDash val="solid"/>
                <a:round/>
              </a:ln>
              <a:solidFill>
                <a:srgbClr val="FFFF66"/>
              </a:solidFill>
              <a:effectLst>
                <a:innerShdw blurRad="50800" dist="25400" dir="13500000">
                  <a:prstClr val="black">
                    <a:alpha val="70000"/>
                  </a:prstClr>
                </a:innerShdw>
              </a:effectLst>
              <a:uLnTx/>
              <a:uFillTx/>
              <a:latin typeface="Berlin Sans FB Demi" pitchFamily="34" charset="0"/>
              <a:ea typeface="+mj-ea"/>
              <a:cs typeface="+mj-cs"/>
            </a:endParaRPr>
          </a:p>
        </p:txBody>
      </p:sp>
      <p:cxnSp>
        <p:nvCxnSpPr>
          <p:cNvPr id="6" name="Straight Connector 5"/>
          <p:cNvCxnSpPr/>
          <p:nvPr/>
        </p:nvCxnSpPr>
        <p:spPr>
          <a:xfrm>
            <a:off x="0" y="912812"/>
            <a:ext cx="8915400" cy="1588"/>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Rectangle 3"/>
          <p:cNvSpPr txBox="1">
            <a:spLocks noChangeArrowheads="1"/>
          </p:cNvSpPr>
          <p:nvPr/>
        </p:nvSpPr>
        <p:spPr>
          <a:xfrm>
            <a:off x="457200" y="1371600"/>
            <a:ext cx="4267200" cy="4648200"/>
          </a:xfrm>
          <a:prstGeom prst="rect">
            <a:avLst/>
          </a:prstGeom>
          <a:ln>
            <a:solidFill>
              <a:srgbClr val="FFFF00"/>
            </a:solidFill>
          </a:ln>
        </p:spPr>
        <p:txBody>
          <a:bodyPr/>
          <a:lstStyle/>
          <a:p>
            <a:pPr marL="274320" marR="0" lvl="0" indent="-274320" algn="l" defTabSz="914400" rtl="0" eaLnBrk="1" fontAlgn="auto" latinLnBrk="0" hangingPunct="1">
              <a:lnSpc>
                <a:spcPct val="100000"/>
              </a:lnSpc>
              <a:spcBef>
                <a:spcPct val="0"/>
              </a:spcBef>
              <a:spcAft>
                <a:spcPts val="0"/>
              </a:spcAft>
              <a:buClr>
                <a:schemeClr val="accent2"/>
              </a:buClr>
              <a:buSzPct val="85000"/>
              <a:buFontTx/>
              <a:buNone/>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Demographics: statistics that measure observable aspects of a population, such as:</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Age</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Gender</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Family structure</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Social class and income</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Race and ethnicity</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Geography</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ctangle 3"/>
          <p:cNvSpPr txBox="1">
            <a:spLocks noChangeArrowheads="1"/>
          </p:cNvSpPr>
          <p:nvPr/>
        </p:nvSpPr>
        <p:spPr>
          <a:xfrm>
            <a:off x="4953000" y="1371600"/>
            <a:ext cx="3657600" cy="4530725"/>
          </a:xfrm>
          <a:prstGeom prst="rect">
            <a:avLst/>
          </a:prstGeom>
          <a:ln>
            <a:solidFill>
              <a:srgbClr val="FFFF00"/>
            </a:solidFill>
          </a:ln>
        </p:spPr>
        <p:txBody>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Tx/>
              <a:buNone/>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Psychographics</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The way we feel about ourselves</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The things we value</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The things we do in our spare time</a:t>
            </a: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5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left)">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left)">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left)">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left)">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wipe(left)">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wipe(left)">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bg/>
                                          </p:spTgt>
                                        </p:tgtEl>
                                        <p:attrNameLst>
                                          <p:attrName>style.visibility</p:attrName>
                                        </p:attrNameLst>
                                      </p:cBhvr>
                                      <p:to>
                                        <p:strVal val="visible"/>
                                      </p:to>
                                    </p:set>
                                    <p:animEffect transition="in" filter="wipe(left)">
                                      <p:cBhvr>
                                        <p:cTn id="47" dur="500"/>
                                        <p:tgtEl>
                                          <p:spTgt spid="8">
                                            <p:bg/>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8">
                                            <p:txEl>
                                              <p:pRg st="0" end="0"/>
                                            </p:txEl>
                                          </p:spTgt>
                                        </p:tgtEl>
                                        <p:attrNameLst>
                                          <p:attrName>style.visibility</p:attrName>
                                        </p:attrNameLst>
                                      </p:cBhvr>
                                      <p:to>
                                        <p:strVal val="visible"/>
                                      </p:to>
                                    </p:set>
                                    <p:animEffect transition="in" filter="wipe(left)">
                                      <p:cBhvr>
                                        <p:cTn id="52" dur="500"/>
                                        <p:tgtEl>
                                          <p:spTgt spid="8">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
                                            <p:txEl>
                                              <p:pRg st="1" end="1"/>
                                            </p:txEl>
                                          </p:spTgt>
                                        </p:tgtEl>
                                        <p:attrNameLst>
                                          <p:attrName>style.visibility</p:attrName>
                                        </p:attrNameLst>
                                      </p:cBhvr>
                                      <p:to>
                                        <p:strVal val="visible"/>
                                      </p:to>
                                    </p:set>
                                    <p:animEffect transition="in" filter="wipe(left)">
                                      <p:cBhvr>
                                        <p:cTn id="57" dur="500"/>
                                        <p:tgtEl>
                                          <p:spTgt spid="8">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8">
                                            <p:txEl>
                                              <p:pRg st="2" end="2"/>
                                            </p:txEl>
                                          </p:spTgt>
                                        </p:tgtEl>
                                        <p:attrNameLst>
                                          <p:attrName>style.visibility</p:attrName>
                                        </p:attrNameLst>
                                      </p:cBhvr>
                                      <p:to>
                                        <p:strVal val="visible"/>
                                      </p:to>
                                    </p:set>
                                    <p:animEffect transition="in" filter="wipe(left)">
                                      <p:cBhvr>
                                        <p:cTn id="62" dur="500"/>
                                        <p:tgtEl>
                                          <p:spTgt spid="8">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8">
                                            <p:txEl>
                                              <p:pRg st="3" end="3"/>
                                            </p:txEl>
                                          </p:spTgt>
                                        </p:tgtEl>
                                        <p:attrNameLst>
                                          <p:attrName>style.visibility</p:attrName>
                                        </p:attrNameLst>
                                      </p:cBhvr>
                                      <p:to>
                                        <p:strVal val="visible"/>
                                      </p:to>
                                    </p:set>
                                    <p:animEffect transition="in" filter="wipe(left)">
                                      <p:cBhvr>
                                        <p:cTn id="6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17</a:t>
            </a:fld>
            <a:endParaRPr lang="en-US"/>
          </a:p>
        </p:txBody>
      </p:sp>
      <p:sp>
        <p:nvSpPr>
          <p:cNvPr id="6" name="TextBox 5"/>
          <p:cNvSpPr txBox="1"/>
          <p:nvPr/>
        </p:nvSpPr>
        <p:spPr>
          <a:xfrm>
            <a:off x="3657600" y="5715000"/>
            <a:ext cx="2061783" cy="369332"/>
          </a:xfrm>
          <a:prstGeom prst="rect">
            <a:avLst/>
          </a:prstGeom>
          <a:noFill/>
        </p:spPr>
        <p:txBody>
          <a:bodyPr wrap="none" rtlCol="0">
            <a:spAutoFit/>
          </a:bodyPr>
          <a:lstStyle/>
          <a:p>
            <a:pPr algn="ctr"/>
            <a:r>
              <a:rPr lang="en-US" b="1" dirty="0" err="1" smtClean="0"/>
              <a:t>Ufone</a:t>
            </a:r>
            <a:r>
              <a:rPr lang="en-US" b="1" dirty="0" smtClean="0"/>
              <a:t>(hangman)</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485E88-FEBE-4DB4-A4D3-650FC2606F5E}" type="slidenum">
              <a:rPr lang="en-US" smtClean="0"/>
              <a:pPr/>
              <a:t>18</a:t>
            </a:fld>
            <a:endParaRPr lang="en-US"/>
          </a:p>
        </p:txBody>
      </p:sp>
      <p:sp>
        <p:nvSpPr>
          <p:cNvPr id="6" name="TextBox 5"/>
          <p:cNvSpPr txBox="1"/>
          <p:nvPr/>
        </p:nvSpPr>
        <p:spPr>
          <a:xfrm>
            <a:off x="3657600" y="6096000"/>
            <a:ext cx="1502335" cy="369332"/>
          </a:xfrm>
          <a:prstGeom prst="rect">
            <a:avLst/>
          </a:prstGeom>
          <a:noFill/>
        </p:spPr>
        <p:txBody>
          <a:bodyPr wrap="none" rtlCol="0">
            <a:spAutoFit/>
          </a:bodyPr>
          <a:lstStyle/>
          <a:p>
            <a:pPr algn="ctr"/>
            <a:r>
              <a:rPr lang="en-US" b="1" dirty="0" err="1" smtClean="0"/>
              <a:t>Zong</a:t>
            </a:r>
            <a:r>
              <a:rPr lang="en-US" b="1" dirty="0" smtClean="0"/>
              <a:t>(</a:t>
            </a:r>
            <a:r>
              <a:rPr lang="en-US" b="1" dirty="0" err="1" smtClean="0"/>
              <a:t>pagal</a:t>
            </a:r>
            <a:r>
              <a:rPr lang="en-US" b="1" dirty="0" smtClean="0"/>
              <a:t>)</a:t>
            </a:r>
            <a:endParaRPr lang="en-US"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228</TotalTime>
  <Words>335</Words>
  <Application>Microsoft Office PowerPoint</Application>
  <PresentationFormat>On-screen Show (4:3)</PresentationFormat>
  <Paragraphs>69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Paper</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ZJ</dc:creator>
  <cp:lastModifiedBy>NTS</cp:lastModifiedBy>
  <cp:revision>43</cp:revision>
  <dcterms:created xsi:type="dcterms:W3CDTF">2009-08-30T16:17:07Z</dcterms:created>
  <dcterms:modified xsi:type="dcterms:W3CDTF">2013-09-26T06:20:55Z</dcterms:modified>
</cp:coreProperties>
</file>