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6" r:id="rId3"/>
    <p:sldId id="311" r:id="rId4"/>
    <p:sldId id="318" r:id="rId5"/>
    <p:sldId id="325" r:id="rId6"/>
    <p:sldId id="319" r:id="rId7"/>
    <p:sldId id="320" r:id="rId8"/>
    <p:sldId id="321" r:id="rId9"/>
    <p:sldId id="322" r:id="rId10"/>
    <p:sldId id="312" r:id="rId11"/>
    <p:sldId id="313" r:id="rId12"/>
    <p:sldId id="314" r:id="rId13"/>
    <p:sldId id="315" r:id="rId14"/>
    <p:sldId id="326" r:id="rId15"/>
    <p:sldId id="316" r:id="rId16"/>
    <p:sldId id="317" r:id="rId17"/>
    <p:sldId id="278" r:id="rId18"/>
    <p:sldId id="29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76" autoAdjust="0"/>
    <p:restoredTop sz="94660"/>
  </p:normalViewPr>
  <p:slideViewPr>
    <p:cSldViewPr snapToGrid="0">
      <p:cViewPr varScale="1">
        <p:scale>
          <a:sx n="62" d="100"/>
          <a:sy n="62" d="100"/>
        </p:scale>
        <p:origin x="-1488"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05/05/2016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05/05/2016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05/05/2016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05/05/2016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05/05/2016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05/05/2016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05/05/2016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05/05/2016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05/05/2016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05/05/2016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05/05/2016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05/05/2016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8</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 in the previous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a:t>Value Chain Analysis and Value Creation</a:t>
            </a:r>
          </a:p>
          <a:p>
            <a:r>
              <a:rPr lang="en-US" dirty="0"/>
              <a:t>Elements of value proposition: analyzing a company’s resources and competitive position</a:t>
            </a:r>
            <a:endParaRPr lang="en-GB" dirty="0"/>
          </a:p>
          <a:p>
            <a:r>
              <a:rPr lang="en-US" dirty="0"/>
              <a:t>Value Hierarchy, Value Shop, and Value Network</a:t>
            </a:r>
          </a:p>
          <a:p>
            <a:r>
              <a:rPr lang="en-US" dirty="0"/>
              <a:t>Assessing Market Value of a Business</a:t>
            </a:r>
          </a:p>
          <a:p>
            <a:pPr marL="0" indent="0">
              <a:buNone/>
            </a:pPr>
            <a:endParaRPr lang="en-US" dirty="0" smtClean="0"/>
          </a:p>
          <a:p>
            <a:endParaRPr lang="en-US" dirty="0" smtClean="0"/>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a:t>Assessing Market Value of a Business</a:t>
            </a:r>
          </a:p>
          <a:p>
            <a:r>
              <a:rPr lang="en-US" dirty="0" smtClean="0"/>
              <a:t>Resource </a:t>
            </a:r>
            <a:r>
              <a:rPr lang="en-US" dirty="0"/>
              <a:t>Based View of the Firm</a:t>
            </a:r>
          </a:p>
          <a:p>
            <a:r>
              <a:rPr lang="en-US" dirty="0"/>
              <a:t>Knowledge and Capability Based View</a:t>
            </a:r>
          </a:p>
          <a:p>
            <a:r>
              <a:rPr lang="en-US" dirty="0"/>
              <a:t>Concept of Core Competence</a:t>
            </a:r>
          </a:p>
          <a:p>
            <a:r>
              <a:rPr lang="en-US" dirty="0" smtClean="0"/>
              <a:t>Dynamic Capabilities</a:t>
            </a:r>
          </a:p>
          <a:p>
            <a:r>
              <a:rPr lang="en-US" dirty="0" smtClean="0"/>
              <a:t>Firm and Strategy</a:t>
            </a:r>
            <a:endParaRPr lang="en-GB" dirty="0"/>
          </a:p>
          <a:p>
            <a:endParaRPr lang="en-US" dirty="0" smtClean="0"/>
          </a:p>
          <a:p>
            <a:endParaRPr lang="en-GB" dirty="0"/>
          </a:p>
        </p:txBody>
      </p:sp>
    </p:spTree>
    <p:extLst>
      <p:ext uri="{BB962C8B-B14F-4D97-AF65-F5344CB8AC3E}">
        <p14:creationId xmlns:p14="http://schemas.microsoft.com/office/powerpoint/2010/main" xmlns="" val="9052929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3.5.2. Value Drivers</a:t>
            </a:r>
            <a:endParaRPr lang="en-GB" dirty="0"/>
          </a:p>
        </p:txBody>
      </p:sp>
      <p:sp>
        <p:nvSpPr>
          <p:cNvPr id="3" name="Content Placeholder 2"/>
          <p:cNvSpPr>
            <a:spLocks noGrp="1"/>
          </p:cNvSpPr>
          <p:nvPr>
            <p:ph idx="1"/>
          </p:nvPr>
        </p:nvSpPr>
        <p:spPr>
          <a:xfrm>
            <a:off x="628650" y="1690688"/>
            <a:ext cx="7886700" cy="4486275"/>
          </a:xfrm>
        </p:spPr>
        <p:txBody>
          <a:bodyPr>
            <a:noAutofit/>
          </a:bodyPr>
          <a:lstStyle/>
          <a:p>
            <a:r>
              <a:rPr lang="en-US" sz="2400" dirty="0" smtClean="0"/>
              <a:t>Value drivers are a category of performance variables like market indicators or accounting indicators. Some of the key value drivers are as follows:</a:t>
            </a:r>
          </a:p>
          <a:p>
            <a:pPr lvl="1"/>
            <a:r>
              <a:rPr lang="en-US" dirty="0" smtClean="0"/>
              <a:t>Proprietary (patented) technology, formula – process or product</a:t>
            </a:r>
          </a:p>
          <a:p>
            <a:pPr lvl="1"/>
            <a:r>
              <a:rPr lang="en-US" dirty="0" smtClean="0"/>
              <a:t>Repeat customers</a:t>
            </a:r>
          </a:p>
          <a:p>
            <a:pPr lvl="1"/>
            <a:r>
              <a:rPr lang="en-US" dirty="0" smtClean="0"/>
              <a:t>Loyal and creative employees</a:t>
            </a:r>
          </a:p>
          <a:p>
            <a:pPr lvl="1"/>
            <a:r>
              <a:rPr lang="en-US" dirty="0" smtClean="0"/>
              <a:t>Production advantages</a:t>
            </a:r>
          </a:p>
          <a:p>
            <a:pPr lvl="1"/>
            <a:r>
              <a:rPr lang="en-US" dirty="0" smtClean="0"/>
              <a:t>Market and supplier </a:t>
            </a:r>
            <a:r>
              <a:rPr lang="en-US" dirty="0" smtClean="0"/>
              <a:t>diversity</a:t>
            </a:r>
            <a:endParaRPr lang="en-US" dirty="0" smtClean="0"/>
          </a:p>
        </p:txBody>
      </p:sp>
    </p:spTree>
    <p:extLst>
      <p:ext uri="{BB962C8B-B14F-4D97-AF65-F5344CB8AC3E}">
        <p14:creationId xmlns:p14="http://schemas.microsoft.com/office/powerpoint/2010/main" xmlns="" val="37861014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3.5.2. Value Drivers</a:t>
            </a:r>
            <a:endParaRPr lang="en-GB" dirty="0"/>
          </a:p>
        </p:txBody>
      </p:sp>
      <p:sp>
        <p:nvSpPr>
          <p:cNvPr id="3" name="Content Placeholder 2"/>
          <p:cNvSpPr>
            <a:spLocks noGrp="1"/>
          </p:cNvSpPr>
          <p:nvPr>
            <p:ph idx="1"/>
          </p:nvPr>
        </p:nvSpPr>
        <p:spPr>
          <a:xfrm>
            <a:off x="628650" y="1690688"/>
            <a:ext cx="7886700" cy="4486275"/>
          </a:xfrm>
        </p:spPr>
        <p:txBody>
          <a:bodyPr>
            <a:noAutofit/>
          </a:bodyPr>
          <a:lstStyle/>
          <a:p>
            <a:r>
              <a:rPr lang="en-US" sz="2400" dirty="0" smtClean="0"/>
              <a:t>Value drivers are a category of performance variables like market indicators or accounting indicators. Some of the key value drivers are as </a:t>
            </a:r>
            <a:r>
              <a:rPr lang="en-US" sz="2400" dirty="0" smtClean="0"/>
              <a:t>follows (CONTINUED):</a:t>
            </a:r>
            <a:endParaRPr lang="en-US" sz="2400" dirty="0" smtClean="0"/>
          </a:p>
          <a:p>
            <a:pPr lvl="1"/>
            <a:r>
              <a:rPr lang="en-US" dirty="0" smtClean="0"/>
              <a:t>Management </a:t>
            </a:r>
            <a:r>
              <a:rPr lang="en-US" dirty="0" smtClean="0"/>
              <a:t>depth</a:t>
            </a:r>
          </a:p>
          <a:p>
            <a:pPr lvl="1"/>
            <a:r>
              <a:rPr lang="en-US" dirty="0" smtClean="0"/>
              <a:t>Professional sense</a:t>
            </a:r>
          </a:p>
          <a:p>
            <a:pPr lvl="1"/>
            <a:r>
              <a:rPr lang="en-US" dirty="0" smtClean="0"/>
              <a:t>Operating efficiencies, documented systems, and procedures such as role descriptions, HR policies, procurement policies, pricing policies, accounting policies, and CSR policies. </a:t>
            </a:r>
            <a:endParaRPr lang="en-GB" dirty="0"/>
          </a:p>
        </p:txBody>
      </p:sp>
    </p:spTree>
    <p:extLst>
      <p:ext uri="{BB962C8B-B14F-4D97-AF65-F5344CB8AC3E}">
        <p14:creationId xmlns:p14="http://schemas.microsoft.com/office/powerpoint/2010/main" xmlns="" val="37861014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3.5.2. Value Drivers (continued)</a:t>
            </a:r>
            <a:endParaRPr lang="en-GB" dirty="0"/>
          </a:p>
        </p:txBody>
      </p:sp>
      <p:sp>
        <p:nvSpPr>
          <p:cNvPr id="3" name="Content Placeholder 2"/>
          <p:cNvSpPr>
            <a:spLocks noGrp="1"/>
          </p:cNvSpPr>
          <p:nvPr>
            <p:ph idx="1"/>
          </p:nvPr>
        </p:nvSpPr>
        <p:spPr>
          <a:xfrm>
            <a:off x="628650" y="1690688"/>
            <a:ext cx="7886700" cy="4486275"/>
          </a:xfrm>
        </p:spPr>
        <p:txBody>
          <a:bodyPr>
            <a:noAutofit/>
          </a:bodyPr>
          <a:lstStyle/>
          <a:p>
            <a:endParaRPr lang="en-US" sz="2400" dirty="0" smtClean="0"/>
          </a:p>
          <a:p>
            <a:r>
              <a:rPr lang="en-US" sz="2400" dirty="0" smtClean="0"/>
              <a:t>Value drivers are a category of performance variables like market indicators or accounting indicators. Some of the key value drivers are as follows (continued):</a:t>
            </a:r>
          </a:p>
          <a:p>
            <a:pPr lvl="1"/>
            <a:r>
              <a:rPr lang="en-US" dirty="0" smtClean="0"/>
              <a:t>Frequent/regular revenue</a:t>
            </a:r>
          </a:p>
          <a:p>
            <a:pPr lvl="1"/>
            <a:r>
              <a:rPr lang="en-US" dirty="0" smtClean="0"/>
              <a:t>Strong internal controls</a:t>
            </a:r>
          </a:p>
          <a:p>
            <a:pPr lvl="1"/>
            <a:r>
              <a:rPr lang="en-US" dirty="0" smtClean="0"/>
              <a:t>Positive incentive for management and employees</a:t>
            </a:r>
          </a:p>
          <a:p>
            <a:pPr lvl="1"/>
            <a:r>
              <a:rPr lang="en-US" dirty="0" smtClean="0"/>
              <a:t>Decision models in place to make effective business decisions in the organization</a:t>
            </a:r>
          </a:p>
          <a:p>
            <a:pPr lvl="1"/>
            <a:endParaRPr lang="en-US" dirty="0" smtClean="0"/>
          </a:p>
          <a:p>
            <a:pPr lvl="1"/>
            <a:endParaRPr lang="en-GB" dirty="0"/>
          </a:p>
        </p:txBody>
      </p:sp>
    </p:spTree>
    <p:extLst>
      <p:ext uri="{BB962C8B-B14F-4D97-AF65-F5344CB8AC3E}">
        <p14:creationId xmlns:p14="http://schemas.microsoft.com/office/powerpoint/2010/main" xmlns="" val="2423683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3.5.2. Value Drivers (continued)</a:t>
            </a:r>
            <a:endParaRPr lang="en-GB" dirty="0"/>
          </a:p>
        </p:txBody>
      </p:sp>
      <p:sp>
        <p:nvSpPr>
          <p:cNvPr id="3" name="Content Placeholder 2"/>
          <p:cNvSpPr>
            <a:spLocks noGrp="1"/>
          </p:cNvSpPr>
          <p:nvPr>
            <p:ph idx="1"/>
          </p:nvPr>
        </p:nvSpPr>
        <p:spPr>
          <a:xfrm>
            <a:off x="628650" y="1690688"/>
            <a:ext cx="7886700" cy="4486275"/>
          </a:xfrm>
        </p:spPr>
        <p:txBody>
          <a:bodyPr>
            <a:noAutofit/>
          </a:bodyPr>
          <a:lstStyle/>
          <a:p>
            <a:r>
              <a:rPr lang="en-US" dirty="0" smtClean="0"/>
              <a:t>Value creation for each category of key stakeholders of a firm is different:</a:t>
            </a:r>
          </a:p>
          <a:p>
            <a:pPr lvl="1"/>
            <a:r>
              <a:rPr lang="en-US" dirty="0" smtClean="0"/>
              <a:t>Customer: for the customer, value creation is based on products and process innovation, understanding customer’s felt and unfelt needs or creating needs.</a:t>
            </a:r>
          </a:p>
          <a:p>
            <a:pPr lvl="1"/>
            <a:r>
              <a:rPr lang="en-US" dirty="0" smtClean="0"/>
              <a:t>Employees: for the employees to be motivated, energetic, creative and innovative, they need meaning and growth opportunities at work, excellent compensation, continued training and development, involvement in decision making, and respect at workplace</a:t>
            </a:r>
          </a:p>
          <a:p>
            <a:pPr lvl="1"/>
            <a:r>
              <a:rPr lang="en-US" dirty="0" smtClean="0"/>
              <a:t>Investors: creating value for investors require strong revenue growth and profit margins, that will enable the company to pay high returns on their investments. </a:t>
            </a:r>
          </a:p>
          <a:p>
            <a:pPr lvl="1"/>
            <a:endParaRPr lang="en-GB" dirty="0"/>
          </a:p>
        </p:txBody>
      </p:sp>
    </p:spTree>
    <p:extLst>
      <p:ext uri="{BB962C8B-B14F-4D97-AF65-F5344CB8AC3E}">
        <p14:creationId xmlns:p14="http://schemas.microsoft.com/office/powerpoint/2010/main" xmlns="" val="22677160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3.5.2. Value Drivers (continued)</a:t>
            </a:r>
            <a:endParaRPr lang="en-GB" dirty="0"/>
          </a:p>
        </p:txBody>
      </p:sp>
      <p:sp>
        <p:nvSpPr>
          <p:cNvPr id="3" name="Content Placeholder 2"/>
          <p:cNvSpPr>
            <a:spLocks noGrp="1"/>
          </p:cNvSpPr>
          <p:nvPr>
            <p:ph idx="1"/>
          </p:nvPr>
        </p:nvSpPr>
        <p:spPr>
          <a:xfrm>
            <a:off x="628650" y="1690688"/>
            <a:ext cx="7886700" cy="4486275"/>
          </a:xfrm>
        </p:spPr>
        <p:txBody>
          <a:bodyPr>
            <a:noAutofit/>
          </a:bodyPr>
          <a:lstStyle/>
          <a:p>
            <a:endParaRPr lang="en-US" sz="2400" dirty="0" smtClean="0"/>
          </a:p>
          <a:p>
            <a:r>
              <a:rPr lang="en-US" sz="2400" dirty="0" smtClean="0"/>
              <a:t>Value creation for each category of key stakeholders of a firm is different (continued):</a:t>
            </a:r>
          </a:p>
          <a:p>
            <a:pPr lvl="1"/>
            <a:r>
              <a:rPr lang="en-US" dirty="0" smtClean="0"/>
              <a:t>Society: creating value for the society requires concern for the environment and society the firm operates or market its products or source its raw materials. </a:t>
            </a:r>
          </a:p>
          <a:p>
            <a:pPr lvl="2"/>
            <a:r>
              <a:rPr lang="en-US" sz="2400" dirty="0" smtClean="0"/>
              <a:t>If the firm pay better wages to enable a better standard of living of the local people and pollutes the environment little, but enhances the environment through green technology, and green products, it adds value to the society</a:t>
            </a:r>
          </a:p>
          <a:p>
            <a:pPr lvl="1"/>
            <a:endParaRPr lang="en-US" dirty="0" smtClean="0"/>
          </a:p>
          <a:p>
            <a:pPr lvl="1"/>
            <a:endParaRPr lang="en-GB" dirty="0"/>
          </a:p>
        </p:txBody>
      </p:sp>
    </p:spTree>
    <p:extLst>
      <p:ext uri="{BB962C8B-B14F-4D97-AF65-F5344CB8AC3E}">
        <p14:creationId xmlns:p14="http://schemas.microsoft.com/office/powerpoint/2010/main" xmlns="" val="39203325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3.5.3. Innovative Capability as a Valuable Resource, Creating Value</a:t>
            </a:r>
            <a:endParaRPr lang="en-GB" dirty="0"/>
          </a:p>
        </p:txBody>
      </p:sp>
      <p:sp>
        <p:nvSpPr>
          <p:cNvPr id="3" name="Content Placeholder 2"/>
          <p:cNvSpPr>
            <a:spLocks noGrp="1"/>
          </p:cNvSpPr>
          <p:nvPr>
            <p:ph idx="1"/>
          </p:nvPr>
        </p:nvSpPr>
        <p:spPr/>
        <p:txBody>
          <a:bodyPr>
            <a:normAutofit fontScale="77500" lnSpcReduction="20000"/>
          </a:bodyPr>
          <a:lstStyle/>
          <a:p>
            <a:r>
              <a:rPr lang="en-US" sz="2600" dirty="0" smtClean="0"/>
              <a:t>Innovative capability is the ability to mobilize the knowledge of the firm’s employees and combine it to create new knowledge resulting in product or process innovation (</a:t>
            </a:r>
            <a:r>
              <a:rPr lang="en-US" sz="2600" dirty="0" err="1" smtClean="0"/>
              <a:t>Zonder</a:t>
            </a:r>
            <a:r>
              <a:rPr lang="en-US" sz="2600" dirty="0" smtClean="0"/>
              <a:t> 1992).</a:t>
            </a:r>
          </a:p>
          <a:p>
            <a:r>
              <a:rPr lang="en-US" sz="2600" dirty="0" smtClean="0"/>
              <a:t>Technology has compressed time and space and enlarged the knowledge base – knowledge is embedded both in customers and the firm, and therefore, the firm and customers jointly create value. </a:t>
            </a:r>
          </a:p>
          <a:p>
            <a:r>
              <a:rPr lang="en-US" sz="2600" dirty="0" smtClean="0"/>
              <a:t>According to Guan and Ma (2003), innovative capability is a special asset of a firm and has four dimensions – it is the capacity of:</a:t>
            </a:r>
          </a:p>
          <a:p>
            <a:pPr lvl="1"/>
            <a:r>
              <a:rPr lang="en-US" sz="2600" dirty="0" smtClean="0"/>
              <a:t>Developing new products satisfying market needs</a:t>
            </a:r>
          </a:p>
          <a:p>
            <a:pPr lvl="1"/>
            <a:r>
              <a:rPr lang="en-US" sz="2600" dirty="0" smtClean="0"/>
              <a:t>Applying appropriate process technology to produce these new products</a:t>
            </a:r>
          </a:p>
          <a:p>
            <a:pPr lvl="1"/>
            <a:r>
              <a:rPr lang="en-US" sz="2600" dirty="0"/>
              <a:t>D</a:t>
            </a:r>
            <a:r>
              <a:rPr lang="en-US" sz="2600" dirty="0" smtClean="0"/>
              <a:t>eveloping and adopting new product and processing technologies to satisfy the future needs</a:t>
            </a:r>
          </a:p>
          <a:p>
            <a:pPr lvl="1"/>
            <a:r>
              <a:rPr lang="en-US" sz="2600" dirty="0"/>
              <a:t>R</a:t>
            </a:r>
            <a:r>
              <a:rPr lang="en-US" sz="2600" dirty="0" smtClean="0"/>
              <a:t>esponding to accidental technology activities and unexpected opportunities created by the competitors </a:t>
            </a:r>
          </a:p>
          <a:p>
            <a:endParaRPr lang="en-GB" dirty="0"/>
          </a:p>
        </p:txBody>
      </p:sp>
    </p:spTree>
    <p:extLst>
      <p:ext uri="{BB962C8B-B14F-4D97-AF65-F5344CB8AC3E}">
        <p14:creationId xmlns:p14="http://schemas.microsoft.com/office/powerpoint/2010/main" xmlns="" val="40003541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3.6. Resource-Based View (RBV) of the Firm</a:t>
            </a:r>
            <a:endParaRPr lang="en-GB" dirty="0"/>
          </a:p>
        </p:txBody>
      </p:sp>
      <p:sp>
        <p:nvSpPr>
          <p:cNvPr id="3" name="Content Placeholder 2"/>
          <p:cNvSpPr>
            <a:spLocks noGrp="1"/>
          </p:cNvSpPr>
          <p:nvPr>
            <p:ph idx="1"/>
          </p:nvPr>
        </p:nvSpPr>
        <p:spPr/>
        <p:txBody>
          <a:bodyPr>
            <a:normAutofit fontScale="77500" lnSpcReduction="20000"/>
          </a:bodyPr>
          <a:lstStyle/>
          <a:p>
            <a:r>
              <a:rPr lang="en-US" dirty="0" smtClean="0"/>
              <a:t>It is a perspective in strategic management, originally conceived by Edith Penrose (1952) but forgotten for a while till its revival during </a:t>
            </a:r>
            <a:r>
              <a:rPr lang="en-US" dirty="0" err="1" smtClean="0"/>
              <a:t>1980s</a:t>
            </a:r>
            <a:r>
              <a:rPr lang="en-US" dirty="0" smtClean="0"/>
              <a:t>, as a counter to the perspectives of external competitive advantage shaping the strategy of a firm.</a:t>
            </a:r>
          </a:p>
          <a:p>
            <a:r>
              <a:rPr lang="en-US" dirty="0" smtClean="0"/>
              <a:t>Resource-based view resources are taken as a general term for resources, capabilities and competences. Resources are taken as inputs into processes and capabilities as the processes by which the resources are utilized.</a:t>
            </a:r>
          </a:p>
          <a:p>
            <a:r>
              <a:rPr lang="en-US" dirty="0" smtClean="0"/>
              <a:t>Resources can be seen as things a firm owns, capabilities as things a firm can do, and competences as things a firm can do in unique different ways. For example, resources are non-productive by themselves without coordination e.g. brand name, distribution channels, customer relationship – capabilities in this case would be sales and service expertise, manufacturing expertise – competences would be alliance building, brand identity building.  </a:t>
            </a:r>
            <a:endParaRPr lang="en-GB" dirty="0"/>
          </a:p>
        </p:txBody>
      </p:sp>
      <p:pic>
        <p:nvPicPr>
          <p:cNvPr id="1025" name="Picture 1" descr="t"/>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
            <a:ext cx="7144" cy="9525"/>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t"/>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
            <a:ext cx="7144" cy="9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29702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3.6. Resource-Based View of the Firm (continued)</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According to RBV, a firm’s capability to deploy and/or combine resources in ways that are not easily imitated or substituted by other firms is a source of competitive advantage </a:t>
            </a:r>
          </a:p>
          <a:p>
            <a:r>
              <a:rPr lang="en-US" dirty="0" smtClean="0"/>
              <a:t>Not all resources are equally important: </a:t>
            </a:r>
          </a:p>
          <a:p>
            <a:pPr lvl="1"/>
            <a:r>
              <a:rPr lang="en-US" dirty="0" smtClean="0"/>
              <a:t>some are more value creating for customers; </a:t>
            </a:r>
          </a:p>
          <a:p>
            <a:pPr lvl="1"/>
            <a:r>
              <a:rPr lang="en-US" dirty="0" smtClean="0"/>
              <a:t>some are more value creating for investors than for customers;</a:t>
            </a:r>
          </a:p>
          <a:p>
            <a:pPr lvl="1"/>
            <a:r>
              <a:rPr lang="en-US" dirty="0" smtClean="0"/>
              <a:t>Some resources involve no cost but are value creating such as organizational culture</a:t>
            </a:r>
          </a:p>
          <a:p>
            <a:pPr lvl="1"/>
            <a:r>
              <a:rPr lang="en-US" dirty="0" smtClean="0"/>
              <a:t>Some tangible ones become valuable only when intangibles are added</a:t>
            </a:r>
          </a:p>
          <a:p>
            <a:pPr lvl="1"/>
            <a:r>
              <a:rPr lang="en-US" dirty="0" smtClean="0"/>
              <a:t>A strategy itself is a valuable (intangible) resource for a firm when compared to strategy absence. </a:t>
            </a:r>
            <a:endParaRPr lang="en-GB" dirty="0"/>
          </a:p>
        </p:txBody>
      </p:sp>
    </p:spTree>
    <p:extLst>
      <p:ext uri="{BB962C8B-B14F-4D97-AF65-F5344CB8AC3E}">
        <p14:creationId xmlns:p14="http://schemas.microsoft.com/office/powerpoint/2010/main" xmlns="" val="31959778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3.7. Knowledge and Capability-Based View (KBV)</a:t>
            </a:r>
            <a:endParaRPr lang="en-GB" dirty="0"/>
          </a:p>
        </p:txBody>
      </p:sp>
      <p:sp>
        <p:nvSpPr>
          <p:cNvPr id="3" name="Content Placeholder 2"/>
          <p:cNvSpPr>
            <a:spLocks noGrp="1"/>
          </p:cNvSpPr>
          <p:nvPr>
            <p:ph idx="1"/>
          </p:nvPr>
        </p:nvSpPr>
        <p:spPr/>
        <p:txBody>
          <a:bodyPr>
            <a:normAutofit fontScale="85000" lnSpcReduction="20000"/>
          </a:bodyPr>
          <a:lstStyle/>
          <a:p>
            <a:r>
              <a:rPr lang="en-US" sz="2600" dirty="0" smtClean="0"/>
              <a:t>Knowledge and capability based view suggests that knowledge is the primary resource underlying new value creation, heterogeneity, and competitive advantage.</a:t>
            </a:r>
          </a:p>
          <a:p>
            <a:r>
              <a:rPr lang="en-US" sz="2600" dirty="0" smtClean="0"/>
              <a:t>KBV has an individual as well as a collective perspective – both of which are contrasting and remain unresolved in research:</a:t>
            </a:r>
          </a:p>
          <a:p>
            <a:pPr lvl="1"/>
            <a:r>
              <a:rPr lang="en-US" sz="2600" dirty="0" smtClean="0"/>
              <a:t>According to individual perspective it is the attributes and abilities of the individual that give value to a firm – as per collective, it is the value creating knowledge about organizational processes. </a:t>
            </a:r>
          </a:p>
          <a:p>
            <a:pPr lvl="1"/>
            <a:r>
              <a:rPr lang="en-US" sz="2600" dirty="0" smtClean="0"/>
              <a:t>All organizational learnings take place in human heads – as per collective, source of new value creation and knowledge is a social phenomenon. </a:t>
            </a:r>
          </a:p>
          <a:p>
            <a:pPr lvl="1"/>
            <a:r>
              <a:rPr lang="en-US" sz="2600" dirty="0" smtClean="0"/>
              <a:t>As per individual, individuals are unique and organizations learn by the learning of its members or by ingesting new members with new knowledge – as per collective individuals are homogenous, flexible, and randomly distributed. </a:t>
            </a:r>
          </a:p>
          <a:p>
            <a:endParaRPr lang="en-GB" dirty="0"/>
          </a:p>
        </p:txBody>
      </p:sp>
    </p:spTree>
    <p:extLst>
      <p:ext uri="{BB962C8B-B14F-4D97-AF65-F5344CB8AC3E}">
        <p14:creationId xmlns:p14="http://schemas.microsoft.com/office/powerpoint/2010/main" xmlns="" val="36681804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3.8. Concept of Core Competences</a:t>
            </a:r>
            <a:endParaRPr lang="en-GB" dirty="0"/>
          </a:p>
        </p:txBody>
      </p:sp>
      <p:sp>
        <p:nvSpPr>
          <p:cNvPr id="3" name="Content Placeholder 2"/>
          <p:cNvSpPr>
            <a:spLocks noGrp="1"/>
          </p:cNvSpPr>
          <p:nvPr>
            <p:ph idx="1"/>
          </p:nvPr>
        </p:nvSpPr>
        <p:spPr/>
        <p:txBody>
          <a:bodyPr>
            <a:normAutofit/>
          </a:bodyPr>
          <a:lstStyle/>
          <a:p>
            <a:r>
              <a:rPr lang="en-US" sz="2600" dirty="0" smtClean="0"/>
              <a:t>Core competences are a firm’s collective knowledge about how to coordinate diverse production skills and technologies. </a:t>
            </a:r>
            <a:r>
              <a:rPr lang="en-US" sz="2600" dirty="0" err="1" smtClean="0"/>
              <a:t>Prahlad</a:t>
            </a:r>
            <a:r>
              <a:rPr lang="en-US" sz="2600" dirty="0" smtClean="0"/>
              <a:t> and Hamel (1990) propose three tests to identify core competences:</a:t>
            </a:r>
          </a:p>
          <a:p>
            <a:pPr lvl="1"/>
            <a:r>
              <a:rPr lang="en-US" sz="2600" dirty="0" smtClean="0"/>
              <a:t>Provide potential access to a wide variety of markets</a:t>
            </a:r>
          </a:p>
          <a:p>
            <a:pPr lvl="1"/>
            <a:r>
              <a:rPr lang="en-US" sz="2600" dirty="0" smtClean="0"/>
              <a:t>Make a significant contribution to the perceived customer benefit of the end product</a:t>
            </a:r>
          </a:p>
          <a:p>
            <a:pPr lvl="1"/>
            <a:r>
              <a:rPr lang="en-US" sz="2600" dirty="0" smtClean="0"/>
              <a:t>Difficult for competitors to imitate</a:t>
            </a:r>
          </a:p>
          <a:p>
            <a:pPr lvl="1"/>
            <a:endParaRPr lang="en-GB" dirty="0"/>
          </a:p>
        </p:txBody>
      </p:sp>
    </p:spTree>
    <p:extLst>
      <p:ext uri="{BB962C8B-B14F-4D97-AF65-F5344CB8AC3E}">
        <p14:creationId xmlns:p14="http://schemas.microsoft.com/office/powerpoint/2010/main" xmlns="" val="18496758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3.8. Concept of Core </a:t>
            </a:r>
            <a:r>
              <a:rPr lang="en-US" dirty="0" smtClean="0"/>
              <a:t>Competences (continued)</a:t>
            </a:r>
            <a:endParaRPr lang="en-GB" dirty="0"/>
          </a:p>
        </p:txBody>
      </p:sp>
      <p:sp>
        <p:nvSpPr>
          <p:cNvPr id="3" name="Content Placeholder 2"/>
          <p:cNvSpPr>
            <a:spLocks noGrp="1"/>
          </p:cNvSpPr>
          <p:nvPr>
            <p:ph idx="1"/>
          </p:nvPr>
        </p:nvSpPr>
        <p:spPr/>
        <p:txBody>
          <a:bodyPr>
            <a:normAutofit lnSpcReduction="10000"/>
          </a:bodyPr>
          <a:lstStyle/>
          <a:p>
            <a:r>
              <a:rPr lang="en-US" sz="2600" dirty="0" smtClean="0"/>
              <a:t>For </a:t>
            </a:r>
            <a:r>
              <a:rPr lang="en-US" sz="2600" dirty="0" smtClean="0"/>
              <a:t>a firm it takes considerable time to develop core competences, but once developed they are enhanced as they are applied. Core competences would enable a company to produce core products and one core product may lead to production of many end products for the company. </a:t>
            </a:r>
          </a:p>
          <a:p>
            <a:pPr lvl="1"/>
            <a:r>
              <a:rPr lang="en-US" sz="2600" dirty="0" smtClean="0"/>
              <a:t>For example, Honda has developed core competence as a capability to produce good engines, and this core competence leads to a core product i.e., engine. This core product gives many end products such as Honda Bikes, cars, boat engines etc.</a:t>
            </a:r>
          </a:p>
          <a:p>
            <a:pPr lvl="1"/>
            <a:endParaRPr lang="en-GB" dirty="0"/>
          </a:p>
        </p:txBody>
      </p:sp>
    </p:spTree>
    <p:extLst>
      <p:ext uri="{BB962C8B-B14F-4D97-AF65-F5344CB8AC3E}">
        <p14:creationId xmlns:p14="http://schemas.microsoft.com/office/powerpoint/2010/main" xmlns="" val="18496758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3.9. Dynamic Capabilities</a:t>
            </a:r>
            <a:endParaRPr lang="en-GB" dirty="0"/>
          </a:p>
        </p:txBody>
      </p:sp>
      <p:sp>
        <p:nvSpPr>
          <p:cNvPr id="3" name="Content Placeholder 2"/>
          <p:cNvSpPr>
            <a:spLocks noGrp="1"/>
          </p:cNvSpPr>
          <p:nvPr>
            <p:ph idx="1"/>
          </p:nvPr>
        </p:nvSpPr>
        <p:spPr/>
        <p:txBody>
          <a:bodyPr>
            <a:normAutofit fontScale="92500" lnSpcReduction="10000"/>
          </a:bodyPr>
          <a:lstStyle/>
          <a:p>
            <a:r>
              <a:rPr lang="en-US" dirty="0"/>
              <a:t>The role of managers is to continuously keep up adapting, reconfiguring, integrating, and reshaping organizational skills and capabilities. </a:t>
            </a:r>
          </a:p>
          <a:p>
            <a:r>
              <a:rPr lang="en-US" dirty="0" smtClean="0"/>
              <a:t>The capacity for self-renewal </a:t>
            </a:r>
            <a:r>
              <a:rPr lang="en-US" dirty="0" smtClean="0"/>
              <a:t>of</a:t>
            </a:r>
            <a:r>
              <a:rPr lang="en-US" dirty="0" smtClean="0"/>
              <a:t> </a:t>
            </a:r>
            <a:r>
              <a:rPr lang="en-US" dirty="0" smtClean="0"/>
              <a:t>a firm’s resources, routines, capabilities, and core competences is a separate type of organizational capability called dynamic capability. This enables a firm to meet challenges posed by changes in the environment.</a:t>
            </a:r>
          </a:p>
          <a:p>
            <a:r>
              <a:rPr lang="en-US" dirty="0" smtClean="0"/>
              <a:t>It is an extension to the RBV considering how firms nurture their capabilities, and how the firms renew capabilities to respond to the shifting characteristics of the environment. </a:t>
            </a:r>
            <a:endParaRPr lang="en-GB" dirty="0"/>
          </a:p>
        </p:txBody>
      </p:sp>
    </p:spTree>
    <p:extLst>
      <p:ext uri="{BB962C8B-B14F-4D97-AF65-F5344CB8AC3E}">
        <p14:creationId xmlns:p14="http://schemas.microsoft.com/office/powerpoint/2010/main" xmlns="" val="12454021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3.9.1. Enablers and Inhibitors of Dynamic Capabilities</a:t>
            </a:r>
            <a:endParaRPr lang="en-GB" dirty="0"/>
          </a:p>
        </p:txBody>
      </p:sp>
      <p:sp>
        <p:nvSpPr>
          <p:cNvPr id="3" name="Content Placeholder 2"/>
          <p:cNvSpPr>
            <a:spLocks noGrp="1"/>
          </p:cNvSpPr>
          <p:nvPr>
            <p:ph idx="1"/>
          </p:nvPr>
        </p:nvSpPr>
        <p:spPr/>
        <p:txBody>
          <a:bodyPr>
            <a:normAutofit fontScale="77500" lnSpcReduction="20000"/>
          </a:bodyPr>
          <a:lstStyle/>
          <a:p>
            <a:r>
              <a:rPr lang="en-US" dirty="0" smtClean="0"/>
              <a:t>Dynamic capabilities are processes shaped by positions and paths that include coordination, integration, learning, and reconfiguration. Positions and paths are enablers and inhibitors. </a:t>
            </a:r>
          </a:p>
          <a:p>
            <a:r>
              <a:rPr lang="en-US" dirty="0" smtClean="0"/>
              <a:t>Positions are of two types (</a:t>
            </a:r>
            <a:r>
              <a:rPr lang="en-US" dirty="0" err="1" smtClean="0"/>
              <a:t>Teece</a:t>
            </a:r>
            <a:r>
              <a:rPr lang="en-US" dirty="0" smtClean="0"/>
              <a:t> et al 1997): </a:t>
            </a:r>
          </a:p>
          <a:p>
            <a:pPr lvl="1"/>
            <a:r>
              <a:rPr lang="en-US" dirty="0" smtClean="0"/>
              <a:t>The internal position relating to the firm’s assets</a:t>
            </a:r>
            <a:r>
              <a:rPr lang="en-GB" dirty="0" smtClean="0"/>
              <a:t>, and</a:t>
            </a:r>
          </a:p>
          <a:p>
            <a:pPr lvl="1"/>
            <a:r>
              <a:rPr lang="en-US" dirty="0" smtClean="0"/>
              <a:t>The external position of the firm vis-à-vis its institutional environment and its markets</a:t>
            </a:r>
          </a:p>
          <a:p>
            <a:r>
              <a:rPr lang="en-US" dirty="0" smtClean="0"/>
              <a:t>Dynamic capabilities vary with levels of dynamism in the external environment</a:t>
            </a:r>
          </a:p>
          <a:p>
            <a:r>
              <a:rPr lang="en-US" dirty="0" smtClean="0"/>
              <a:t>The nature of the firm’s existing assets also influence the effectiveness of dynamic capabilities. </a:t>
            </a:r>
          </a:p>
          <a:p>
            <a:r>
              <a:rPr lang="en-US" dirty="0" smtClean="0"/>
              <a:t>Managers’ perceptions, past experiences, performance ambitions, cognitions, etc. also affect the dynamic capabilities. </a:t>
            </a:r>
          </a:p>
        </p:txBody>
      </p:sp>
    </p:spTree>
    <p:extLst>
      <p:ext uri="{BB962C8B-B14F-4D97-AF65-F5344CB8AC3E}">
        <p14:creationId xmlns:p14="http://schemas.microsoft.com/office/powerpoint/2010/main" xmlns="" val="33004727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a:t>
            </a:r>
            <a:endParaRPr lang="en-GB" dirty="0"/>
          </a:p>
        </p:txBody>
      </p:sp>
      <p:sp>
        <p:nvSpPr>
          <p:cNvPr id="3" name="Content Placeholder 2"/>
          <p:cNvSpPr>
            <a:spLocks noGrp="1"/>
          </p:cNvSpPr>
          <p:nvPr>
            <p:ph idx="1"/>
          </p:nvPr>
        </p:nvSpPr>
        <p:spPr/>
        <p:txBody>
          <a:bodyPr/>
          <a:lstStyle/>
          <a:p>
            <a:endParaRPr lang="en-US" dirty="0" smtClean="0"/>
          </a:p>
          <a:p>
            <a:r>
              <a:rPr lang="en-US" dirty="0"/>
              <a:t>Assessing Market Value of a Business</a:t>
            </a:r>
          </a:p>
          <a:p>
            <a:r>
              <a:rPr lang="en-US" dirty="0" smtClean="0"/>
              <a:t>Resource </a:t>
            </a:r>
            <a:r>
              <a:rPr lang="en-US" dirty="0"/>
              <a:t>Based View of the Firm</a:t>
            </a:r>
          </a:p>
          <a:p>
            <a:r>
              <a:rPr lang="en-US" dirty="0"/>
              <a:t>Knowledge and Capability Based View</a:t>
            </a:r>
          </a:p>
          <a:p>
            <a:r>
              <a:rPr lang="en-US" dirty="0"/>
              <a:t>Concept of Core Competence</a:t>
            </a:r>
          </a:p>
          <a:p>
            <a:r>
              <a:rPr lang="en-US" dirty="0" smtClean="0"/>
              <a:t>Dynamic Capabilities</a:t>
            </a:r>
          </a:p>
          <a:p>
            <a:pPr>
              <a:buNone/>
            </a:pPr>
            <a:endParaRPr lang="en-US" dirty="0"/>
          </a:p>
          <a:p>
            <a:pPr marL="0" indent="0">
              <a:buNone/>
            </a:pPr>
            <a:endParaRPr lang="en-US" dirty="0" smtClean="0"/>
          </a:p>
          <a:p>
            <a:endParaRPr lang="en-US" dirty="0" smtClean="0"/>
          </a:p>
          <a:p>
            <a:endParaRPr lang="en-GB" dirty="0"/>
          </a:p>
        </p:txBody>
      </p:sp>
    </p:spTree>
    <p:extLst>
      <p:ext uri="{BB962C8B-B14F-4D97-AF65-F5344CB8AC3E}">
        <p14:creationId xmlns:p14="http://schemas.microsoft.com/office/powerpoint/2010/main" xmlns="" val="5865058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r>
              <a:rPr lang="en-US" dirty="0" smtClean="0"/>
              <a:t>Firm and Strategy</a:t>
            </a:r>
          </a:p>
          <a:p>
            <a:r>
              <a:rPr lang="en-US" dirty="0" smtClean="0"/>
              <a:t>Elements of a Firm’s Strategy</a:t>
            </a:r>
          </a:p>
          <a:p>
            <a:r>
              <a:rPr lang="en-US" dirty="0" smtClean="0"/>
              <a:t>Objectives and Functions of a Strategy</a:t>
            </a:r>
          </a:p>
          <a:p>
            <a:r>
              <a:rPr lang="en-US" dirty="0" smtClean="0"/>
              <a:t>Developing Strategic Vision and Strategic Objectives</a:t>
            </a:r>
          </a:p>
          <a:p>
            <a:r>
              <a:rPr lang="en-US" dirty="0" smtClean="0"/>
              <a:t>Levels of Objectives</a:t>
            </a:r>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2061</TotalTime>
  <Words>1469</Words>
  <Application>Microsoft Office PowerPoint</Application>
  <PresentationFormat>On-screen Show (4:3)</PresentationFormat>
  <Paragraphs>111</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Strategic Management (MGT501)</vt:lpstr>
      <vt:lpstr>Summary of the topics covered in the previous lecture</vt:lpstr>
      <vt:lpstr>Topics to be covered in this lecture</vt:lpstr>
      <vt:lpstr>3.5.2. Value Drivers</vt:lpstr>
      <vt:lpstr>3.5.2. Value Drivers</vt:lpstr>
      <vt:lpstr>3.5.2. Value Drivers (continued)</vt:lpstr>
      <vt:lpstr>3.5.2. Value Drivers (continued)</vt:lpstr>
      <vt:lpstr>3.5.2. Value Drivers (continued)</vt:lpstr>
      <vt:lpstr>3.5.3. Innovative Capability as a Valuable Resource, Creating Value</vt:lpstr>
      <vt:lpstr>3.6. Resource-Based View (RBV) of the Firm</vt:lpstr>
      <vt:lpstr>3.6. Resource-Based View of the Firm (continued)</vt:lpstr>
      <vt:lpstr>3.7. Knowledge and Capability-Based View (KBV)</vt:lpstr>
      <vt:lpstr>3.8. Concept of Core Competences</vt:lpstr>
      <vt:lpstr>3.8. Concept of Core Competences (continued)</vt:lpstr>
      <vt:lpstr>3.9. Dynamic Capabilities</vt:lpstr>
      <vt:lpstr>3.9.1. Enablers and Inhibitors of Dynamic Capabilities</vt:lpstr>
      <vt:lpstr>Summary of the topics covered</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765</cp:revision>
  <dcterms:created xsi:type="dcterms:W3CDTF">2016-04-16T04:48:58Z</dcterms:created>
  <dcterms:modified xsi:type="dcterms:W3CDTF">2016-05-05T06:23:07Z</dcterms:modified>
</cp:coreProperties>
</file>