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6" r:id="rId3"/>
    <p:sldId id="311" r:id="rId4"/>
    <p:sldId id="329" r:id="rId5"/>
    <p:sldId id="330" r:id="rId6"/>
    <p:sldId id="331" r:id="rId7"/>
    <p:sldId id="320" r:id="rId8"/>
    <p:sldId id="32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2" r:id="rId18"/>
    <p:sldId id="323" r:id="rId19"/>
    <p:sldId id="278" r:id="rId20"/>
    <p:sldId id="29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76" autoAdjust="0"/>
    <p:restoredTop sz="94660"/>
  </p:normalViewPr>
  <p:slideViewPr>
    <p:cSldViewPr snapToGrid="0">
      <p:cViewPr varScale="1">
        <p:scale>
          <a:sx n="62" d="100"/>
          <a:sy n="62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1E78-A988-4B16-B7F8-16CB2E3698E8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16C98-A8AF-453F-9441-8B9272E2E0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91701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1E78-A988-4B16-B7F8-16CB2E3698E8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16C98-A8AF-453F-9441-8B9272E2E0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86547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1E78-A988-4B16-B7F8-16CB2E3698E8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16C98-A8AF-453F-9441-8B9272E2E0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81164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1E78-A988-4B16-B7F8-16CB2E3698E8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16C98-A8AF-453F-9441-8B9272E2E0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4093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1E78-A988-4B16-B7F8-16CB2E3698E8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16C98-A8AF-453F-9441-8B9272E2E0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97761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1E78-A988-4B16-B7F8-16CB2E3698E8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16C98-A8AF-453F-9441-8B9272E2E0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69108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1E78-A988-4B16-B7F8-16CB2E3698E8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16C98-A8AF-453F-9441-8B9272E2E0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16397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1E78-A988-4B16-B7F8-16CB2E3698E8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16C98-A8AF-453F-9441-8B9272E2E0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51337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1E78-A988-4B16-B7F8-16CB2E3698E8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16C98-A8AF-453F-9441-8B9272E2E0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68972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1E78-A988-4B16-B7F8-16CB2E3698E8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16C98-A8AF-453F-9441-8B9272E2E0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07344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1E78-A988-4B16-B7F8-16CB2E3698E8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16C98-A8AF-453F-9441-8B9272E2E0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81853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61E78-A988-4B16-B7F8-16CB2E3698E8}" type="datetimeFigureOut">
              <a:rPr lang="en-GB" smtClean="0"/>
              <a:pPr/>
              <a:t>03/05/2016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16C98-A8AF-453F-9441-8B9272E2E0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2390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Strategic Management (MGT501)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Lecture 7</a:t>
            </a:r>
          </a:p>
          <a:p>
            <a:endParaRPr lang="en-US" dirty="0" smtClean="0"/>
          </a:p>
          <a:p>
            <a:r>
              <a:rPr lang="en-US" dirty="0" smtClean="0"/>
              <a:t>Dr Muhammad Mustafa Raziq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895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the topics covered in the previous lecture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/>
              <a:t>Industry Driving Forces</a:t>
            </a:r>
          </a:p>
          <a:p>
            <a:r>
              <a:rPr lang="en-US" dirty="0"/>
              <a:t>Organizational Appraisals: Firms as Value Creators</a:t>
            </a:r>
          </a:p>
          <a:p>
            <a:r>
              <a:rPr lang="en-US" dirty="0"/>
              <a:t>Value Chain Analysis and Value Creation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09733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to be covered in this lecture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/>
              <a:t>Value Chain Analysis and Value Creation</a:t>
            </a:r>
          </a:p>
          <a:p>
            <a:r>
              <a:rPr lang="en-US" dirty="0" smtClean="0"/>
              <a:t>Elements </a:t>
            </a:r>
            <a:r>
              <a:rPr lang="en-US" dirty="0"/>
              <a:t>of value proposition: analyzing a company’s resources and competitive position</a:t>
            </a:r>
            <a:endParaRPr lang="en-GB" dirty="0"/>
          </a:p>
          <a:p>
            <a:r>
              <a:rPr lang="en-US" dirty="0" smtClean="0"/>
              <a:t>Value Hierarchy, Value Shop, and Value Network</a:t>
            </a:r>
          </a:p>
          <a:p>
            <a:r>
              <a:rPr lang="en-US" dirty="0" smtClean="0"/>
              <a:t>Assessing Market Value of a Business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0529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3.2.4. Value Creation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600" dirty="0" smtClean="0"/>
          </a:p>
          <a:p>
            <a:r>
              <a:rPr lang="en-US" sz="2600" dirty="0" smtClean="0"/>
              <a:t>Value creation is the process of delivering additional value through new methods. </a:t>
            </a:r>
          </a:p>
          <a:p>
            <a:r>
              <a:rPr lang="en-US" sz="2600" dirty="0" smtClean="0"/>
              <a:t>Value creation is generally represented in the intangible drivers such as innovations, people, ideas, and brands. The significant (non-financial) value drivers across industries are: Product and process innovation; Customer relations; Management capabilities; Alliances; Technology; Brand value; Employee relations; Environmental and community issues</a:t>
            </a:r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918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3.2.5. Value Creation Process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Value creation involves innovation that establishes or increases the consumer’s valuation of the benefits of consumption (i.e., use value). </a:t>
            </a:r>
          </a:p>
          <a:p>
            <a:r>
              <a:rPr lang="en-US" dirty="0" smtClean="0"/>
              <a:t>When value is created, the consumer will be willing to pay for a novel benefit or will choose to receive a previously available benefit at a low unit cost, which often results in a large volume purchased. </a:t>
            </a:r>
          </a:p>
          <a:p>
            <a:r>
              <a:rPr lang="en-US" dirty="0" smtClean="0"/>
              <a:t>From the consumers’ viewpoint, value creation involves increasing use value or decreasing exchange value – from the producers’ point of view, increasing the exchange value or reducing the production cost will increase sellers’ profit.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3739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3.2.5. Value Creation Process (continued)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Lepak</a:t>
            </a:r>
            <a:r>
              <a:rPr lang="en-US" dirty="0" smtClean="0"/>
              <a:t> et al (2007) suggest value creation process can be understood at three levels:</a:t>
            </a:r>
          </a:p>
          <a:p>
            <a:pPr lvl="1"/>
            <a:r>
              <a:rPr lang="en-US" dirty="0" smtClean="0"/>
              <a:t>Individual: when the unit of analysis is individual, the value creation process is the creative acts displayed by individuals and a selected set of individual attributes such as ability, motivation, and intelligence, and their interactions with the environment</a:t>
            </a:r>
          </a:p>
          <a:p>
            <a:pPr lvl="1"/>
            <a:r>
              <a:rPr lang="en-US" dirty="0" smtClean="0"/>
              <a:t>Organization: when the organization is the source of value creation, issues regarding innovation, knowledge creation, invention, and management gain prominence</a:t>
            </a:r>
          </a:p>
          <a:p>
            <a:pPr lvl="1"/>
            <a:r>
              <a:rPr lang="en-US" dirty="0" smtClean="0"/>
              <a:t>Society: At the societal level, the level </a:t>
            </a:r>
            <a:r>
              <a:rPr lang="en-US" dirty="0"/>
              <a:t>o</a:t>
            </a:r>
            <a:r>
              <a:rPr lang="en-US" dirty="0" smtClean="0"/>
              <a:t>f entrepreneurship and macro-economic conditions in the environment are observed.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18059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3.2.6. Value Slippage and Value Capture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the use value is higher than exchange value, value slippage may occur – that is, the party creating value does not retain all new values that are created. </a:t>
            </a:r>
          </a:p>
          <a:p>
            <a:r>
              <a:rPr lang="en-US" dirty="0" smtClean="0"/>
              <a:t>Value capture is the appropriation and retention (by the firm) of payments made by consumers (in expectation of future value from consumption). </a:t>
            </a:r>
          </a:p>
          <a:p>
            <a:r>
              <a:rPr lang="en-US" dirty="0" smtClean="0"/>
              <a:t>Value is captured when a firm receives consumer payments by discomforting competitors’ attempts to appropriate those payments through imitation.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2066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3.2.6. Value Slippage and Value Capture (continued)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the three levels: </a:t>
            </a:r>
          </a:p>
          <a:p>
            <a:pPr lvl="1"/>
            <a:r>
              <a:rPr lang="en-US" dirty="0" smtClean="0"/>
              <a:t>Organization: at the firm level, value may be captured by the use of resources with attributes that make them difficult to imitate, that are rare, and non-substitutable.</a:t>
            </a:r>
          </a:p>
          <a:p>
            <a:pPr lvl="1"/>
            <a:r>
              <a:rPr lang="en-US" dirty="0" smtClean="0"/>
              <a:t>Individual: at the individual level it is the individual’s unique experience, and tacit knowledge</a:t>
            </a:r>
          </a:p>
          <a:p>
            <a:pPr lvl="1"/>
            <a:r>
              <a:rPr lang="en-US" dirty="0" smtClean="0"/>
              <a:t>Society: it is the factor conditions, demand conditions, industry infrastructure, firm strategy and rivalry.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15122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3.3. </a:t>
            </a:r>
            <a:r>
              <a:rPr lang="en-US" sz="3600" dirty="0"/>
              <a:t>Elements of value proposition: analyzing a company’s resources and competitive </a:t>
            </a:r>
            <a:r>
              <a:rPr lang="en-US" sz="3600" dirty="0" smtClean="0"/>
              <a:t>position 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Dekoven</a:t>
            </a:r>
            <a:r>
              <a:rPr lang="en-US" dirty="0" smtClean="0"/>
              <a:t> et al (2008) suggest that in order to realize the value of a product offered by a firm, the value has to be first: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etermined (identify alternative solutions for an issue and compare and establish value of the solutions), then</a:t>
            </a:r>
          </a:p>
          <a:p>
            <a:pPr lvl="1"/>
            <a:r>
              <a:rPr lang="en-US" dirty="0" smtClean="0"/>
              <a:t>Demonstrated (tested), then </a:t>
            </a:r>
          </a:p>
          <a:p>
            <a:pPr lvl="1"/>
            <a:r>
              <a:rPr lang="en-US" dirty="0" smtClean="0"/>
              <a:t>Communicated effectively, and then </a:t>
            </a:r>
          </a:p>
          <a:p>
            <a:pPr lvl="1"/>
            <a:r>
              <a:rPr lang="en-US" dirty="0" smtClean="0"/>
              <a:t>Realized or captured by the firm (identify acceptable cost of the product and potential barriers in the market for launching the product at the cost). </a:t>
            </a:r>
          </a:p>
          <a:p>
            <a:r>
              <a:rPr lang="en-US" dirty="0" smtClean="0"/>
              <a:t>The above mentioned four elements are part of the value strategy of the firm.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46443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3.3.1. Types of Value Proposition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Three kinds of value proposition (Anderson, 2006):</a:t>
            </a:r>
          </a:p>
          <a:p>
            <a:pPr lvl="1"/>
            <a:r>
              <a:rPr lang="en-US" dirty="0" smtClean="0"/>
              <a:t>All Benefits: it lists all benefits a firms believes that their offering might deliver to target customers. </a:t>
            </a:r>
          </a:p>
          <a:p>
            <a:pPr lvl="1"/>
            <a:r>
              <a:rPr lang="en-US" dirty="0" smtClean="0"/>
              <a:t>Favorable Points of Difference: it recognizes that the customer has an alternative. There may be value presumptions that the favorable points of difference with alternative products must be valuable for the customer.</a:t>
            </a:r>
          </a:p>
          <a:p>
            <a:pPr lvl="1"/>
            <a:r>
              <a:rPr lang="en-US" dirty="0" smtClean="0"/>
              <a:t>Resonating Focus: a firm concentrates its resources on one or two points of difference that deliver and whose improvement will continue to deliver the greatest value to the target customers.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3864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3.3.1. Types of Value Proposition (continued)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US" dirty="0" smtClean="0"/>
          </a:p>
          <a:p>
            <a:r>
              <a:rPr lang="en-US" dirty="0" smtClean="0"/>
              <a:t>According to Anderson et al (2006) for a customer to compare the value with a competitor, the value elements can be sorted into the following three types:</a:t>
            </a:r>
          </a:p>
          <a:p>
            <a:pPr lvl="1"/>
            <a:r>
              <a:rPr lang="en-US" dirty="0" smtClean="0"/>
              <a:t>Points of Parity: these are elements with essentially the same performance or functionality as those of the next best alternative</a:t>
            </a:r>
          </a:p>
          <a:p>
            <a:pPr lvl="1"/>
            <a:r>
              <a:rPr lang="en-US" dirty="0" smtClean="0"/>
              <a:t>Points of Difference: elements that make the offering either superior or inferior to the next best alternative</a:t>
            </a:r>
          </a:p>
          <a:p>
            <a:pPr lvl="1"/>
            <a:r>
              <a:rPr lang="en-US" dirty="0" smtClean="0"/>
              <a:t>Points of Contention: elements about which the firm and the customer disagree regarding how the product performance or functionality compares with those of the next best alternative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70905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3.4. Value Hierarchy, Value Shop, and Value Network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3.4.1. Value Hierarchy:</a:t>
            </a:r>
          </a:p>
          <a:p>
            <a:pPr lvl="1"/>
            <a:r>
              <a:rPr lang="en-US" dirty="0" smtClean="0"/>
              <a:t>It is important for a firm to know what its customers value when seeking to build a competitive advantage – what is the benefit that is being sold matters</a:t>
            </a:r>
          </a:p>
          <a:p>
            <a:pPr lvl="1"/>
            <a:r>
              <a:rPr lang="en-US" dirty="0" smtClean="0"/>
              <a:t>What benefits the product gives to the customer – how it makes the customer life easier, exciting, affordable, healthier, happier, etc.</a:t>
            </a:r>
          </a:p>
          <a:p>
            <a:pPr lvl="1"/>
            <a:r>
              <a:rPr lang="en-US" dirty="0" smtClean="0"/>
              <a:t>Value hierarchy enables one to determine the important benefits and then develop a road map or strategy to deliver those benefits from the hierarchy precisely.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5174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3.4. Value Hierarchy, Value Shop, and Value Network (continued)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3.4.1. Value Hierarchy (continued):</a:t>
            </a:r>
          </a:p>
          <a:p>
            <a:r>
              <a:rPr lang="en-US" dirty="0" smtClean="0"/>
              <a:t>Gilmore and Pine (2005) suggest that an experience-based strategy endeavors to create and capture substantial value (and profits) by staging the provisions of products in ways that deliver unique and valuable experiences. Value increases with a products hierarchy:</a:t>
            </a:r>
          </a:p>
          <a:p>
            <a:pPr lvl="1"/>
            <a:r>
              <a:rPr lang="en-US" dirty="0" smtClean="0"/>
              <a:t>Commodities represent the lowest value and have the least value added (e.g. coffee beans)</a:t>
            </a:r>
          </a:p>
          <a:p>
            <a:pPr lvl="1"/>
            <a:r>
              <a:rPr lang="en-US" dirty="0" smtClean="0"/>
              <a:t>Finished goods represent moderately high value (ground or packaged coffee)</a:t>
            </a:r>
          </a:p>
          <a:p>
            <a:pPr lvl="1"/>
            <a:r>
              <a:rPr lang="en-US" dirty="0" smtClean="0"/>
              <a:t>Service and experience adds further value to product (coffee at a restaurant)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31815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3.4. Value Hierarchy, Value Shop, and Value </a:t>
            </a:r>
            <a:r>
              <a:rPr lang="en-US" dirty="0"/>
              <a:t>Network (continued)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3.4.2. Value Shop </a:t>
            </a:r>
          </a:p>
          <a:p>
            <a:pPr lvl="1"/>
            <a:r>
              <a:rPr lang="en-US" dirty="0" smtClean="0"/>
              <a:t>Porter’s Value Chain concept is based on the view that value creation is the transformation of input into products (provided the products are positively evaluated by customers).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oncept of value shop looks at problem solving – value is created by mobilizing resources and activities to resolve a particular customer problem (</a:t>
            </a:r>
            <a:r>
              <a:rPr lang="en-US" dirty="0" err="1" smtClean="0"/>
              <a:t>Stabell</a:t>
            </a:r>
            <a:r>
              <a:rPr lang="en-US" dirty="0" smtClean="0"/>
              <a:t> and </a:t>
            </a:r>
            <a:r>
              <a:rPr lang="en-US" dirty="0" err="1" smtClean="0"/>
              <a:t>Fjeldstal</a:t>
            </a:r>
            <a:r>
              <a:rPr lang="en-US" dirty="0"/>
              <a:t> </a:t>
            </a:r>
            <a:r>
              <a:rPr lang="en-US" dirty="0" smtClean="0"/>
              <a:t>1998) – the value is in solving the problem e.g. doctors, teachers, lawyers etc.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81254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3.4. Value Hierarchy, Value Shop, and Value </a:t>
            </a:r>
            <a:r>
              <a:rPr lang="en-US" dirty="0"/>
              <a:t>Network (continued)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3.4.3. Value Network </a:t>
            </a:r>
          </a:p>
          <a:p>
            <a:pPr lvl="1"/>
            <a:r>
              <a:rPr lang="en-US" dirty="0" smtClean="0"/>
              <a:t>A network of people who create benefits for each other through interactions in the network – it has four components (</a:t>
            </a:r>
            <a:r>
              <a:rPr lang="en-US" dirty="0" err="1" smtClean="0"/>
              <a:t>Stabell</a:t>
            </a:r>
            <a:r>
              <a:rPr lang="en-US" dirty="0" smtClean="0"/>
              <a:t> and </a:t>
            </a:r>
            <a:r>
              <a:rPr lang="en-US" dirty="0" err="1" smtClean="0"/>
              <a:t>Fjeldstad</a:t>
            </a:r>
            <a:r>
              <a:rPr lang="en-US" dirty="0" smtClean="0"/>
              <a:t> 1998):</a:t>
            </a:r>
          </a:p>
          <a:p>
            <a:pPr lvl="2"/>
            <a:r>
              <a:rPr lang="en-US" sz="2400" dirty="0" smtClean="0"/>
              <a:t>A group of customers</a:t>
            </a:r>
          </a:p>
          <a:p>
            <a:pPr lvl="2"/>
            <a:r>
              <a:rPr lang="en-US" sz="2400" dirty="0" smtClean="0"/>
              <a:t>All members of the group using some services that enable interaction between them</a:t>
            </a:r>
          </a:p>
          <a:p>
            <a:pPr lvl="2"/>
            <a:r>
              <a:rPr lang="en-US" sz="2400" dirty="0" smtClean="0"/>
              <a:t>An organization that provides the service</a:t>
            </a:r>
          </a:p>
          <a:p>
            <a:pPr lvl="2"/>
            <a:r>
              <a:rPr lang="en-US" sz="2400" dirty="0" smtClean="0"/>
              <a:t>Access to service is through a set of contracts</a:t>
            </a:r>
          </a:p>
          <a:p>
            <a:pPr lvl="1"/>
            <a:r>
              <a:rPr lang="en-US" dirty="0" smtClean="0"/>
              <a:t>It is a collection of upstream suppliers, downstream marketing channels, and supplementary providers that support a common business</a:t>
            </a:r>
          </a:p>
          <a:p>
            <a:pPr lvl="1"/>
            <a:r>
              <a:rPr lang="en-US" dirty="0" smtClean="0"/>
              <a:t>Customer groups, open innovation networks, and supplier groups are examples where value is created through exchange and the relationship between roles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5695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3.5. Assessing Market Value of Business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Graham and Dodd (G&amp;D) method assesses the value of the business along a unique continuum structure, focusing on Assets, Earnings, Competitive Advantage, and Growth in an overall framework (</a:t>
            </a:r>
            <a:r>
              <a:rPr lang="en-US" dirty="0" err="1" smtClean="0"/>
              <a:t>Calandro</a:t>
            </a:r>
            <a:r>
              <a:rPr lang="en-US" dirty="0" smtClean="0"/>
              <a:t> Jr. 2008)</a:t>
            </a:r>
          </a:p>
          <a:p>
            <a:r>
              <a:rPr lang="en-US" dirty="0" smtClean="0"/>
              <a:t>Asset: net asset value (NAV) is derived by estimating an appropriate value of the assets within an acceptable margin of safety / book value consistent with the market value</a:t>
            </a:r>
          </a:p>
          <a:p>
            <a:r>
              <a:rPr lang="en-US" dirty="0" smtClean="0"/>
              <a:t>Earning: earning power value (EPV) adjusts the income earned by a firm to an estimated income that is sustainable/permanent</a:t>
            </a:r>
          </a:p>
          <a:p>
            <a:r>
              <a:rPr lang="en-US" dirty="0" smtClean="0"/>
              <a:t>Competitive advantage: if a firm is operating with a sustainable competitive advantage its EPV would be greater than its NAV, and its overall value will be high – if EPV and NAV are close, the firm is only generating profits that are consistent with their cost of capital </a:t>
            </a: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161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3.5.1. Analysis of the Company’s Present Strategies and Value Creation Strategies for Competitive Advantage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Firm achieves through its operations a sustainable value creation when customers, employees, investors, and society gain superior value – following is a list of few value creation strategies for competitive advantage – these can be used as a checklist to analyse the firm’s present strategies:</a:t>
            </a:r>
          </a:p>
          <a:p>
            <a:pPr lvl="1"/>
            <a:r>
              <a:rPr lang="en-US" dirty="0" smtClean="0"/>
              <a:t>An understanding of the changing needs of the customers</a:t>
            </a:r>
          </a:p>
          <a:p>
            <a:pPr lvl="1"/>
            <a:r>
              <a:rPr lang="en-US" dirty="0" smtClean="0"/>
              <a:t>Use of emerging technologies in existing markets</a:t>
            </a:r>
          </a:p>
          <a:p>
            <a:pPr lvl="1"/>
            <a:r>
              <a:rPr lang="en-US" dirty="0" smtClean="0"/>
              <a:t>Use of emerging technologies to create new markets (blue ocean strategy)</a:t>
            </a:r>
          </a:p>
          <a:p>
            <a:pPr lvl="1"/>
            <a:r>
              <a:rPr lang="en-US" dirty="0" smtClean="0"/>
              <a:t>Reconfiguring company and industry value chain</a:t>
            </a:r>
          </a:p>
          <a:p>
            <a:pPr lvl="1"/>
            <a:r>
              <a:rPr lang="en-US" dirty="0" smtClean="0"/>
              <a:t>Creating win/win partnership with all stakeholders</a:t>
            </a:r>
          </a:p>
          <a:p>
            <a:pPr lvl="1"/>
            <a:r>
              <a:rPr lang="en-US" dirty="0" smtClean="0"/>
              <a:t>Co-creating value with customers through dialog, access, risk assessment, and transparency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77009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3.5.1. Analysis of the Company’s Present Strategies and Value Creation Strategies for Competitive Advantage (continued)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Following is a list of few value creation strategies for competitive advantage – these can be used as a checklist to analyse the firm’s present strategies (continued):</a:t>
            </a:r>
          </a:p>
          <a:p>
            <a:pPr lvl="1"/>
            <a:r>
              <a:rPr lang="en-US" dirty="0" smtClean="0"/>
              <a:t>Designing need based esteem satisfying new products that offer great speed, precision, looks, and ease in using. </a:t>
            </a:r>
          </a:p>
          <a:p>
            <a:pPr lvl="1"/>
            <a:r>
              <a:rPr lang="en-US" dirty="0" smtClean="0"/>
              <a:t>Re-engineering the products and their production methods as environmental quality enhancing and less resource depleting</a:t>
            </a:r>
          </a:p>
          <a:p>
            <a:pPr lvl="1"/>
            <a:r>
              <a:rPr lang="en-US" dirty="0" smtClean="0"/>
              <a:t>Acquire or partner with other firms to extract value both by adding newly acquired resources into productive use and by combining them with existing but underutilized resources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79482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the topics covered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/>
              <a:t>Value Chain Analysis and Value Creation</a:t>
            </a:r>
          </a:p>
          <a:p>
            <a:r>
              <a:rPr lang="en-US" dirty="0"/>
              <a:t>Elements of value proposition: analyzing a company’s resources and competitive position</a:t>
            </a:r>
            <a:endParaRPr lang="en-GB" dirty="0"/>
          </a:p>
          <a:p>
            <a:r>
              <a:rPr lang="en-US" dirty="0"/>
              <a:t>Value Hierarchy, Value Shop, and Value Network</a:t>
            </a:r>
          </a:p>
          <a:p>
            <a:r>
              <a:rPr lang="en-US" dirty="0"/>
              <a:t>Assessing Market Value of a Business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8650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for the next lecture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/>
              <a:t>Assessing Market Value of a Business</a:t>
            </a:r>
          </a:p>
          <a:p>
            <a:r>
              <a:rPr lang="en-US" dirty="0" smtClean="0"/>
              <a:t>Resource Based View of the Firm</a:t>
            </a:r>
          </a:p>
          <a:p>
            <a:r>
              <a:rPr lang="en-US" dirty="0" smtClean="0"/>
              <a:t>Knowledge and Capability Based View</a:t>
            </a:r>
          </a:p>
          <a:p>
            <a:r>
              <a:rPr lang="en-US" dirty="0" smtClean="0"/>
              <a:t>Concept of Core Competence</a:t>
            </a:r>
          </a:p>
          <a:p>
            <a:r>
              <a:rPr lang="en-US" dirty="0" smtClean="0"/>
              <a:t>Dynamic Capabilities</a:t>
            </a:r>
            <a:endParaRPr lang="en-GB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23153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1884</TotalTime>
  <Words>1724</Words>
  <Application>Microsoft Office PowerPoint</Application>
  <PresentationFormat>On-screen Show (4:3)</PresentationFormat>
  <Paragraphs>120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Strategic Management (MGT501)</vt:lpstr>
      <vt:lpstr>Summary of the topics covered in the previous lecture</vt:lpstr>
      <vt:lpstr>Topics to be covered in this lecture</vt:lpstr>
      <vt:lpstr>3.2.4. Value Creation</vt:lpstr>
      <vt:lpstr>3.2.5. Value Creation Process</vt:lpstr>
      <vt:lpstr>3.2.5. Value Creation Process (continued)</vt:lpstr>
      <vt:lpstr>3.2.6. Value Slippage and Value Capture </vt:lpstr>
      <vt:lpstr>3.2.6. Value Slippage and Value Capture (continued) </vt:lpstr>
      <vt:lpstr>3.3. Elements of value proposition: analyzing a company’s resources and competitive position </vt:lpstr>
      <vt:lpstr>3.3.1. Types of Value Proposition</vt:lpstr>
      <vt:lpstr>3.3.1. Types of Value Proposition (continued)</vt:lpstr>
      <vt:lpstr>3.4. Value Hierarchy, Value Shop, and Value Network</vt:lpstr>
      <vt:lpstr>3.4. Value Hierarchy, Value Shop, and Value Network (continued)</vt:lpstr>
      <vt:lpstr>3.4. Value Hierarchy, Value Shop, and Value Network (continued)</vt:lpstr>
      <vt:lpstr>3.4. Value Hierarchy, Value Shop, and Value Network (continued)</vt:lpstr>
      <vt:lpstr>3.5. Assessing Market Value of Business</vt:lpstr>
      <vt:lpstr>3.5.1. Analysis of the Company’s Present Strategies and Value Creation Strategies for Competitive Advantage</vt:lpstr>
      <vt:lpstr>3.5.1. Analysis of the Company’s Present Strategies and Value Creation Strategies for Competitive Advantage (continued)</vt:lpstr>
      <vt:lpstr>Summary of the topics covered</vt:lpstr>
      <vt:lpstr>Topics for the next lecture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Management (MGT501)</dc:title>
  <dc:creator>Dr Muhammad Mustafa Raziq</dc:creator>
  <cp:lastModifiedBy>NTS</cp:lastModifiedBy>
  <cp:revision>703</cp:revision>
  <dcterms:created xsi:type="dcterms:W3CDTF">2016-04-16T04:48:58Z</dcterms:created>
  <dcterms:modified xsi:type="dcterms:W3CDTF">2016-05-03T07:56:09Z</dcterms:modified>
</cp:coreProperties>
</file>