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311" r:id="rId4"/>
    <p:sldId id="312" r:id="rId5"/>
    <p:sldId id="313" r:id="rId6"/>
    <p:sldId id="314" r:id="rId7"/>
    <p:sldId id="315" r:id="rId8"/>
    <p:sldId id="316" r:id="rId9"/>
    <p:sldId id="317" r:id="rId10"/>
    <p:sldId id="318" r:id="rId11"/>
    <p:sldId id="319" r:id="rId12"/>
    <p:sldId id="322" r:id="rId13"/>
    <p:sldId id="323" r:id="rId14"/>
    <p:sldId id="324" r:id="rId15"/>
    <p:sldId id="325" r:id="rId16"/>
    <p:sldId id="326" r:id="rId17"/>
    <p:sldId id="278" r:id="rId18"/>
    <p:sldId id="29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02/05/2016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02/05/2016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6</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the previous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Porter’s </a:t>
            </a:r>
            <a:r>
              <a:rPr lang="en-US" dirty="0"/>
              <a:t>Five Forces Model</a:t>
            </a:r>
          </a:p>
          <a:p>
            <a:r>
              <a:rPr lang="en-US" dirty="0"/>
              <a:t>Competitive Profile Matrix</a:t>
            </a:r>
          </a:p>
          <a:p>
            <a:r>
              <a:rPr lang="en-US" dirty="0"/>
              <a:t>Strategies for competing in globalizing markets: impact of globalization, MNEs</a:t>
            </a:r>
          </a:p>
          <a:p>
            <a:r>
              <a:rPr lang="en-US" dirty="0"/>
              <a:t>Internet economy, e-commerce, and social networking sites</a:t>
            </a:r>
          </a:p>
          <a:p>
            <a:r>
              <a:rPr lang="en-US" dirty="0"/>
              <a:t>Changing Strategic Situations, Complexity, Turbulence, and Chaos: Institutional Strategy</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Industry </a:t>
            </a:r>
            <a:r>
              <a:rPr lang="en-US" dirty="0"/>
              <a:t>Driving Forces</a:t>
            </a:r>
          </a:p>
          <a:p>
            <a:r>
              <a:rPr lang="en-US" dirty="0"/>
              <a:t>Organizational Appraisals: Firms as Value Creators</a:t>
            </a:r>
          </a:p>
          <a:p>
            <a:r>
              <a:rPr lang="en-US" dirty="0"/>
              <a:t>Value Chain Analysis and Value Creation</a:t>
            </a:r>
          </a:p>
          <a:p>
            <a:endParaRPr lang="en-US" dirty="0"/>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905292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2.10. Industry Driving Forces</a:t>
            </a:r>
            <a:endParaRPr lang="en-GB" dirty="0"/>
          </a:p>
        </p:txBody>
      </p:sp>
      <p:sp>
        <p:nvSpPr>
          <p:cNvPr id="3" name="Content Placeholder 2"/>
          <p:cNvSpPr>
            <a:spLocks noGrp="1"/>
          </p:cNvSpPr>
          <p:nvPr>
            <p:ph idx="1"/>
          </p:nvPr>
        </p:nvSpPr>
        <p:spPr/>
        <p:txBody>
          <a:bodyPr/>
          <a:lstStyle/>
          <a:p>
            <a:endParaRPr lang="en-US" dirty="0" smtClean="0"/>
          </a:p>
          <a:p>
            <a:r>
              <a:rPr lang="en-US" dirty="0" smtClean="0"/>
              <a:t>Driving forces are variables, both internal and external, which shape an industry, its growth, pace, and direction as drivers of change. Knowledge of the industry driving forces is essential to formulating a fitting strategy. </a:t>
            </a:r>
          </a:p>
          <a:p>
            <a:r>
              <a:rPr lang="en-US" dirty="0" smtClean="0"/>
              <a:t>Industry driving forces can be:</a:t>
            </a:r>
          </a:p>
          <a:p>
            <a:pPr lvl="1"/>
            <a:r>
              <a:rPr lang="en-US" dirty="0" smtClean="0"/>
              <a:t>External</a:t>
            </a:r>
          </a:p>
          <a:p>
            <a:pPr lvl="1"/>
            <a:r>
              <a:rPr lang="en-US" dirty="0" smtClean="0"/>
              <a:t>Internal</a:t>
            </a:r>
            <a:endParaRPr lang="en-GB" dirty="0"/>
          </a:p>
        </p:txBody>
      </p:sp>
    </p:spTree>
    <p:extLst>
      <p:ext uri="{BB962C8B-B14F-4D97-AF65-F5344CB8AC3E}">
        <p14:creationId xmlns:p14="http://schemas.microsoft.com/office/powerpoint/2010/main" xmlns="" val="3193046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2.10.1. External Driving Forces</a:t>
            </a:r>
            <a:endParaRPr lang="en-GB" dirty="0"/>
          </a:p>
        </p:txBody>
      </p:sp>
      <p:sp>
        <p:nvSpPr>
          <p:cNvPr id="3" name="Content Placeholder 2"/>
          <p:cNvSpPr>
            <a:spLocks noGrp="1"/>
          </p:cNvSpPr>
          <p:nvPr>
            <p:ph idx="1"/>
          </p:nvPr>
        </p:nvSpPr>
        <p:spPr/>
        <p:txBody>
          <a:bodyPr>
            <a:normAutofit fontScale="62500" lnSpcReduction="20000"/>
          </a:bodyPr>
          <a:lstStyle/>
          <a:p>
            <a:r>
              <a:rPr lang="en-US" dirty="0" smtClean="0"/>
              <a:t>Variables outside the industry periphery and beyond the industry control – these act powerfully in driving a change in an industry – these include:</a:t>
            </a:r>
          </a:p>
          <a:p>
            <a:r>
              <a:rPr lang="en-US" dirty="0" smtClean="0"/>
              <a:t>Disruptive technologies and innovations outside the industry acting as threats or opportunities for growth. Innovation alters the pattern of competition by attracting more first time buyers</a:t>
            </a:r>
          </a:p>
          <a:p>
            <a:r>
              <a:rPr lang="en-US" dirty="0" smtClean="0"/>
              <a:t>Government: government decision to open the domestic market to foreign participation drive competitive change. Certain industries get the patronage and support of the government with favorable policies, incentives, and protection. </a:t>
            </a:r>
          </a:p>
          <a:p>
            <a:r>
              <a:rPr lang="en-US" dirty="0" smtClean="0"/>
              <a:t>Demographic changes drive growth of certain industries which fits a strategy in line with the changes in buying decisions, changing perceptions of value, where customers purchase, size of middle class, youth characteristics etc.</a:t>
            </a:r>
          </a:p>
          <a:p>
            <a:r>
              <a:rPr lang="en-US" dirty="0" smtClean="0"/>
              <a:t>Globalization, privatization and liberalization: these change the competition scenario bringing in efficiency, improved product quality, and accessibility to global brands, creating new benchmarks of customer value</a:t>
            </a:r>
            <a:endParaRPr lang="en-GB" dirty="0"/>
          </a:p>
        </p:txBody>
      </p:sp>
    </p:spTree>
    <p:extLst>
      <p:ext uri="{BB962C8B-B14F-4D97-AF65-F5344CB8AC3E}">
        <p14:creationId xmlns:p14="http://schemas.microsoft.com/office/powerpoint/2010/main" xmlns="" val="36771785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2.10.1. External Driving Forces (continued)</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Internet applications are a driver of industry in many ways through online shopping, web marketing, online education etc.</a:t>
            </a:r>
          </a:p>
          <a:p>
            <a:r>
              <a:rPr lang="en-US" dirty="0" smtClean="0"/>
              <a:t>Lifestyle of people drive industry changes, such as attitude change on tobacco use, red meat, organic food, calorie intake, exercise, use of fuel etc.</a:t>
            </a:r>
          </a:p>
          <a:p>
            <a:r>
              <a:rPr lang="en-US" dirty="0" smtClean="0"/>
              <a:t>Growing concern on climate change and environment is an emerging great driving force for many industries. There are manufacturing and service industries in/using wind power, solar power, waste recycling etc.</a:t>
            </a:r>
          </a:p>
          <a:p>
            <a:r>
              <a:rPr lang="en-US" dirty="0" smtClean="0"/>
              <a:t>Digital economy with interaction between data sets and speed in data generation offers opportunities to companies that have robust analytics process in using the big data to create better services and customer experiences. </a:t>
            </a:r>
            <a:endParaRPr lang="en-GB" dirty="0"/>
          </a:p>
        </p:txBody>
      </p:sp>
    </p:spTree>
    <p:extLst>
      <p:ext uri="{BB962C8B-B14F-4D97-AF65-F5344CB8AC3E}">
        <p14:creationId xmlns:p14="http://schemas.microsoft.com/office/powerpoint/2010/main" xmlns="" val="3846012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2.10.2. Internal Driving Forces</a:t>
            </a:r>
            <a:endParaRPr lang="en-GB" dirty="0"/>
          </a:p>
        </p:txBody>
      </p:sp>
      <p:sp>
        <p:nvSpPr>
          <p:cNvPr id="3" name="Content Placeholder 2"/>
          <p:cNvSpPr>
            <a:spLocks noGrp="1"/>
          </p:cNvSpPr>
          <p:nvPr>
            <p:ph idx="1"/>
          </p:nvPr>
        </p:nvSpPr>
        <p:spPr/>
        <p:txBody>
          <a:bodyPr/>
          <a:lstStyle/>
          <a:p>
            <a:r>
              <a:rPr lang="en-US" dirty="0" smtClean="0"/>
              <a:t>Innovativeness of firms in an industry, </a:t>
            </a:r>
            <a:r>
              <a:rPr lang="en-US" dirty="0" err="1" smtClean="0"/>
              <a:t>labour</a:t>
            </a:r>
            <a:r>
              <a:rPr lang="en-US" dirty="0" smtClean="0"/>
              <a:t> force quality, firm’s norms, power of its mission, cohesiveness of the industry/trade association, use of business analytics in decision making and risk management (with contingency plans for rarest of circumstances), customer intelligence for customer value maximization, and perspective on which business strategy is built </a:t>
            </a:r>
            <a:r>
              <a:rPr lang="en-US" b="1" u="sng" dirty="0" smtClean="0"/>
              <a:t>are a few internal driving forces</a:t>
            </a:r>
            <a:endParaRPr lang="en-GB" b="1" u="sng" dirty="0"/>
          </a:p>
        </p:txBody>
      </p:sp>
    </p:spTree>
    <p:extLst>
      <p:ext uri="{BB962C8B-B14F-4D97-AF65-F5344CB8AC3E}">
        <p14:creationId xmlns:p14="http://schemas.microsoft.com/office/powerpoint/2010/main" xmlns="" val="3831219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3: Internal Analysis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3.1 Organizational Appraisals: Firms as Value Creators</a:t>
            </a:r>
          </a:p>
          <a:p>
            <a:pPr marL="0" indent="0">
              <a:buNone/>
            </a:pPr>
            <a:endParaRPr lang="en-US" dirty="0"/>
          </a:p>
          <a:p>
            <a:r>
              <a:rPr lang="en-US" dirty="0" smtClean="0"/>
              <a:t>The very purpose of an organization is to create value to its significant stakeholders – concepts like value, dimensions of value, value propositions, and value creation are therefore critical. </a:t>
            </a:r>
          </a:p>
          <a:p>
            <a:r>
              <a:rPr lang="en-US" dirty="0" smtClean="0"/>
              <a:t>Any organization that ceases to create value will cease to exist eventually.</a:t>
            </a:r>
          </a:p>
          <a:p>
            <a:r>
              <a:rPr lang="en-US" dirty="0" smtClean="0"/>
              <a:t>Firms focus on creating value for its </a:t>
            </a:r>
            <a:r>
              <a:rPr lang="en-US" u="sng" dirty="0" smtClean="0"/>
              <a:t>shareholders</a:t>
            </a:r>
            <a:r>
              <a:rPr lang="en-US" dirty="0" smtClean="0"/>
              <a:t> by high margins or by low cost and for </a:t>
            </a:r>
            <a:r>
              <a:rPr lang="en-US" u="sng" dirty="0" smtClean="0"/>
              <a:t>customers</a:t>
            </a:r>
            <a:r>
              <a:rPr lang="en-US" dirty="0" smtClean="0"/>
              <a:t> by high or better utility. </a:t>
            </a:r>
          </a:p>
          <a:p>
            <a:r>
              <a:rPr lang="en-US" dirty="0" smtClean="0"/>
              <a:t>A sustainable organization will create value for the community in terms of economic (employment generation), environment (ecology) and social (philanthropy) aspects. </a:t>
            </a:r>
            <a:endParaRPr lang="en-GB" dirty="0"/>
          </a:p>
        </p:txBody>
      </p:sp>
    </p:spTree>
    <p:extLst>
      <p:ext uri="{BB962C8B-B14F-4D97-AF65-F5344CB8AC3E}">
        <p14:creationId xmlns:p14="http://schemas.microsoft.com/office/powerpoint/2010/main" xmlns="" val="1131218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3.1.1. Perceptions of Value</a:t>
            </a:r>
            <a:endParaRPr lang="en-GB" dirty="0"/>
          </a:p>
        </p:txBody>
      </p:sp>
      <p:sp>
        <p:nvSpPr>
          <p:cNvPr id="3" name="Content Placeholder 2"/>
          <p:cNvSpPr>
            <a:spLocks noGrp="1"/>
          </p:cNvSpPr>
          <p:nvPr>
            <p:ph idx="1"/>
          </p:nvPr>
        </p:nvSpPr>
        <p:spPr>
          <a:xfrm>
            <a:off x="674370" y="1627504"/>
            <a:ext cx="7886700" cy="5017136"/>
          </a:xfrm>
        </p:spPr>
        <p:txBody>
          <a:bodyPr>
            <a:normAutofit fontScale="92500" lnSpcReduction="20000"/>
          </a:bodyPr>
          <a:lstStyle/>
          <a:p>
            <a:r>
              <a:rPr lang="en-US" sz="2600" dirty="0" smtClean="0"/>
              <a:t>Humans prefer some products over </a:t>
            </a:r>
            <a:r>
              <a:rPr lang="en-US" sz="2600" dirty="0"/>
              <a:t>o</a:t>
            </a:r>
            <a:r>
              <a:rPr lang="en-US" sz="2600" dirty="0" smtClean="0"/>
              <a:t>thers due to certain judgments emanating from the psychological realm</a:t>
            </a:r>
          </a:p>
          <a:p>
            <a:r>
              <a:rPr lang="en-US" sz="2600" dirty="0" smtClean="0"/>
              <a:t>Sometimes a community or group of persons show a favorable disposition to the products of a particular company due to cultural reasons or other sociological reasons. </a:t>
            </a:r>
          </a:p>
          <a:p>
            <a:r>
              <a:rPr lang="en-US" sz="2600" dirty="0" smtClean="0"/>
              <a:t>Generally, the determinants of value perceptions are:</a:t>
            </a:r>
          </a:p>
          <a:p>
            <a:pPr lvl="1"/>
            <a:r>
              <a:rPr lang="en-US" sz="2600" dirty="0" smtClean="0"/>
              <a:t>Exchange Value (what quantity of other commodities it will exchange for, if traded at a point in time)</a:t>
            </a:r>
          </a:p>
          <a:p>
            <a:pPr lvl="1"/>
            <a:r>
              <a:rPr lang="en-US" sz="2600" dirty="0" smtClean="0"/>
              <a:t>Use Value (Value in terms of consumption benefits in relation to users’ needs)</a:t>
            </a:r>
          </a:p>
          <a:p>
            <a:pPr lvl="1"/>
            <a:r>
              <a:rPr lang="en-US" sz="2600" dirty="0" smtClean="0"/>
              <a:t>Real Value (sum of the costs e.g. inputs and labor time to produce and deliver a product or service) (Example: Restaurant food and price relation)</a:t>
            </a:r>
          </a:p>
          <a:p>
            <a:pPr lvl="1"/>
            <a:r>
              <a:rPr lang="en-US" sz="2600" dirty="0" smtClean="0"/>
              <a:t>Price (the advertised price shown in the price tag of a product)</a:t>
            </a:r>
            <a:endParaRPr lang="en-GB" sz="2600" dirty="0"/>
          </a:p>
        </p:txBody>
      </p:sp>
    </p:spTree>
    <p:extLst>
      <p:ext uri="{BB962C8B-B14F-4D97-AF65-F5344CB8AC3E}">
        <p14:creationId xmlns:p14="http://schemas.microsoft.com/office/powerpoint/2010/main" xmlns="" val="8446872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3.1.2. Relationship of Value and Price of the Product</a:t>
            </a:r>
            <a:endParaRPr lang="en-GB" dirty="0"/>
          </a:p>
        </p:txBody>
      </p:sp>
      <p:sp>
        <p:nvSpPr>
          <p:cNvPr id="3" name="Content Placeholder 2"/>
          <p:cNvSpPr>
            <a:spLocks noGrp="1"/>
          </p:cNvSpPr>
          <p:nvPr>
            <p:ph idx="1"/>
          </p:nvPr>
        </p:nvSpPr>
        <p:spPr/>
        <p:txBody>
          <a:bodyPr/>
          <a:lstStyle/>
          <a:p>
            <a:r>
              <a:rPr lang="en-US" dirty="0" smtClean="0"/>
              <a:t>Values are subjective, independent, highly variable, and changeable, and hence for markets to function, market price is put on any commodity to express the terms of exchange, since price measures the value for no particular person. </a:t>
            </a:r>
          </a:p>
          <a:p>
            <a:r>
              <a:rPr lang="en-US" dirty="0" smtClean="0"/>
              <a:t>Seller wants maximum profit and buyer tries to buy as cheap as possible – this drives all trades toward a ‘uniform price’, which is ‘just price’ emerging from the freely made decisions of all the market participants.  </a:t>
            </a:r>
            <a:endParaRPr lang="en-GB" dirty="0"/>
          </a:p>
        </p:txBody>
      </p:sp>
    </p:spTree>
    <p:extLst>
      <p:ext uri="{BB962C8B-B14F-4D97-AF65-F5344CB8AC3E}">
        <p14:creationId xmlns:p14="http://schemas.microsoft.com/office/powerpoint/2010/main" xmlns="" val="1013530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3.2. Value Chain Analysis and Value Creation</a:t>
            </a:r>
            <a:endParaRPr lang="en-GB"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A value chain is a sequence of activities in the production of goods and services. </a:t>
            </a:r>
          </a:p>
          <a:p>
            <a:r>
              <a:rPr lang="en-US" dirty="0" smtClean="0"/>
              <a:t>Products pass through all activities, from start till the end consumer, in an order and at each activity, the product gains some value.</a:t>
            </a:r>
          </a:p>
          <a:p>
            <a:r>
              <a:rPr lang="en-US" dirty="0" smtClean="0"/>
              <a:t>The chain of activities gives the products added value and the final value of the product is the sum of added values to all activities. </a:t>
            </a:r>
          </a:p>
          <a:p>
            <a:r>
              <a:rPr lang="en-US" dirty="0"/>
              <a:t>The value chain consists </a:t>
            </a:r>
            <a:r>
              <a:rPr lang="en-US" dirty="0" smtClean="0"/>
              <a:t>of </a:t>
            </a:r>
            <a:r>
              <a:rPr lang="en-US" dirty="0"/>
              <a:t>primary activities and support activities done in a firm as a chain to the end product, adding value in a cumulative fashion. </a:t>
            </a:r>
          </a:p>
          <a:p>
            <a:endParaRPr lang="en-GB" dirty="0"/>
          </a:p>
        </p:txBody>
      </p:sp>
    </p:spTree>
    <p:extLst>
      <p:ext uri="{BB962C8B-B14F-4D97-AF65-F5344CB8AC3E}">
        <p14:creationId xmlns:p14="http://schemas.microsoft.com/office/powerpoint/2010/main" xmlns="" val="481649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26720"/>
            <a:ext cx="7886700" cy="1173480"/>
          </a:xfrm>
        </p:spPr>
        <p:txBody>
          <a:bodyPr>
            <a:noAutofit/>
          </a:bodyPr>
          <a:lstStyle/>
          <a:p>
            <a:r>
              <a:rPr lang="en-US" sz="3800" dirty="0" smtClean="0"/>
              <a:t>3.2. Value Chain Analysis and Value Creation (continued) – Value Chain Model by Porter (1985)</a:t>
            </a:r>
            <a:endParaRPr lang="en-GB" sz="3800" dirty="0"/>
          </a:p>
        </p:txBody>
      </p:sp>
      <p:pic>
        <p:nvPicPr>
          <p:cNvPr id="1028" name="Picture 4" descr="http://www.insemble.com/images/software-value-chain1.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558637" y="2085990"/>
            <a:ext cx="6826827" cy="433915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8604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3.2.1. Internal and External Value Chains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While a resource may have a tremendous potential value, its value can only be realized when it is combined with a corresponding capability (Barney, 1991)</a:t>
            </a:r>
          </a:p>
          <a:p>
            <a:r>
              <a:rPr lang="en-US" dirty="0" smtClean="0"/>
              <a:t>Combining resources in unique ways by firms is a source of competitive advantage</a:t>
            </a:r>
          </a:p>
          <a:p>
            <a:r>
              <a:rPr lang="en-US" dirty="0" smtClean="0"/>
              <a:t>Resources and capabilities are therefore unproductive in isolation, and hence exploitation of a resource-capability combination provides competitive advantage to a firm.</a:t>
            </a:r>
          </a:p>
          <a:p>
            <a:r>
              <a:rPr lang="en-US" dirty="0" smtClean="0"/>
              <a:t>Such a combination can be within the boundaries of the firm and/or in the extended boundary of alliances, partnerships, and supply chains. </a:t>
            </a:r>
          </a:p>
        </p:txBody>
      </p:sp>
    </p:spTree>
    <p:extLst>
      <p:ext uri="{BB962C8B-B14F-4D97-AF65-F5344CB8AC3E}">
        <p14:creationId xmlns:p14="http://schemas.microsoft.com/office/powerpoint/2010/main" xmlns="" val="32325757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3.2.1. Internal and External Value Chains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Value erosion of a product may happen if both the internal and the external value chains are not considered in tandem. </a:t>
            </a:r>
          </a:p>
          <a:p>
            <a:r>
              <a:rPr lang="en-US" dirty="0" smtClean="0"/>
              <a:t>B2C firms have an internal value chain from its raw materials’ reception to the dispatch of the product or service and an external value chain the includes the delivery components, after sales services, and product take back reverse cycle. </a:t>
            </a:r>
          </a:p>
          <a:p>
            <a:r>
              <a:rPr lang="en-US" dirty="0" smtClean="0"/>
              <a:t>For B2B firms the external value chain is simplistic as direct end-customer interaction is minimal, even though after sales services, and delivery components also have activities with potential for value creation. </a:t>
            </a:r>
            <a:endParaRPr lang="en-GB" dirty="0"/>
          </a:p>
        </p:txBody>
      </p:sp>
    </p:spTree>
    <p:extLst>
      <p:ext uri="{BB962C8B-B14F-4D97-AF65-F5344CB8AC3E}">
        <p14:creationId xmlns:p14="http://schemas.microsoft.com/office/powerpoint/2010/main" xmlns="" val="20848452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3.2.2. Assessing Internal Environment Through Functional Approach and Value Chain</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An activity in any functional area of the firm in the chain that does not add value is not likely to give competitive advantage. </a:t>
            </a:r>
          </a:p>
          <a:p>
            <a:pPr lvl="1"/>
            <a:r>
              <a:rPr lang="en-US" dirty="0" smtClean="0"/>
              <a:t>Firms need to innovate to reduce costs and to protect competitive advantage. Such as innovation in production technology, internet marketing activities, lean manufacturing, customer relationship management, and RFID and ERP applications etc.</a:t>
            </a:r>
          </a:p>
          <a:p>
            <a:r>
              <a:rPr lang="en-US" dirty="0" smtClean="0"/>
              <a:t>An analysis of various activities of the organization with a view to assess whether each activity builds value or not is the function of value chain analysis. </a:t>
            </a:r>
          </a:p>
          <a:p>
            <a:r>
              <a:rPr lang="en-US" dirty="0" smtClean="0"/>
              <a:t>Value chain analysis helps one to identify ways in which value can be created for the firm’s customers and how this value can be maximized. </a:t>
            </a:r>
          </a:p>
          <a:p>
            <a:r>
              <a:rPr lang="en-US" dirty="0"/>
              <a:t>The more value a firm creates, the more people will be prepared to pay a good price for the product or service. </a:t>
            </a:r>
          </a:p>
          <a:p>
            <a:endParaRPr lang="en-US" dirty="0" smtClean="0"/>
          </a:p>
          <a:p>
            <a:endParaRPr lang="en-US" dirty="0" smtClean="0"/>
          </a:p>
          <a:p>
            <a:endParaRPr lang="en-GB" dirty="0"/>
          </a:p>
        </p:txBody>
      </p:sp>
    </p:spTree>
    <p:extLst>
      <p:ext uri="{BB962C8B-B14F-4D97-AF65-F5344CB8AC3E}">
        <p14:creationId xmlns:p14="http://schemas.microsoft.com/office/powerpoint/2010/main" xmlns="" val="2620681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3.2.3. Value System</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The industry wise coordinated interactions of local value chains create an extended value chain, sometimes global in context. Such larger interconnected system of value chains is termed as the ‘value system’ (Porter)</a:t>
            </a:r>
          </a:p>
          <a:p>
            <a:r>
              <a:rPr lang="en-US" dirty="0" smtClean="0"/>
              <a:t>A typical business value chain will include a firm’s suppliers, the firm itself, the firm’s distribution channels, and the firm’s buyers. </a:t>
            </a:r>
          </a:p>
          <a:p>
            <a:endParaRPr lang="en-GB" dirty="0"/>
          </a:p>
        </p:txBody>
      </p:sp>
    </p:spTree>
    <p:extLst>
      <p:ext uri="{BB962C8B-B14F-4D97-AF65-F5344CB8AC3E}">
        <p14:creationId xmlns:p14="http://schemas.microsoft.com/office/powerpoint/2010/main" xmlns="" val="26269962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a:t>Industry Driving Forces</a:t>
            </a:r>
          </a:p>
          <a:p>
            <a:r>
              <a:rPr lang="en-US" dirty="0"/>
              <a:t>Organizational Appraisals: Firms as Value Creators</a:t>
            </a:r>
          </a:p>
          <a:p>
            <a:r>
              <a:rPr lang="en-US" dirty="0"/>
              <a:t>Value Chain Analysis and Value Creation</a:t>
            </a:r>
          </a:p>
          <a:p>
            <a:endParaRPr lang="en-US" dirty="0"/>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Value Chain Analysis and Value Creation</a:t>
            </a:r>
          </a:p>
          <a:p>
            <a:r>
              <a:rPr lang="en-US" dirty="0"/>
              <a:t>Elements of value proposition: analyzing a company’s resources and competitive position</a:t>
            </a:r>
            <a:endParaRPr lang="en-GB" dirty="0"/>
          </a:p>
          <a:p>
            <a:r>
              <a:rPr lang="en-US" dirty="0"/>
              <a:t>Value Hierarchy, Value Shop, and Value Network</a:t>
            </a:r>
          </a:p>
          <a:p>
            <a:r>
              <a:rPr lang="en-US" dirty="0"/>
              <a:t>Assessing Market Value of a Business</a:t>
            </a:r>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1690</TotalTime>
  <Words>1451</Words>
  <Application>Microsoft Office PowerPoint</Application>
  <PresentationFormat>On-screen Show (4:3)</PresentationFormat>
  <Paragraphs>98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Strategic Management (MGT501)</vt:lpstr>
      <vt:lpstr>Summary of the topics covered in the previous lecture</vt:lpstr>
      <vt:lpstr>Topics to be covered in this lecture</vt:lpstr>
      <vt:lpstr>2.10. Industry Driving Forces</vt:lpstr>
      <vt:lpstr>2.10.1. External Driving Forces</vt:lpstr>
      <vt:lpstr>2.10.1. External Driving Forces (continued)</vt:lpstr>
      <vt:lpstr>2.10.2. Internal Driving Forces</vt:lpstr>
      <vt:lpstr>Chapter 3: Internal Analysis</vt:lpstr>
      <vt:lpstr>3.1.1. Perceptions of Value</vt:lpstr>
      <vt:lpstr>3.1.2. Relationship of Value and Price of the Product</vt:lpstr>
      <vt:lpstr>3.2. Value Chain Analysis and Value Creation</vt:lpstr>
      <vt:lpstr>3.2. Value Chain Analysis and Value Creation (continued) – Value Chain Model by Porter (1985)</vt:lpstr>
      <vt:lpstr>3.2.1. Internal and External Value Chains</vt:lpstr>
      <vt:lpstr>3.2.1. Internal and External Value Chains (continued)</vt:lpstr>
      <vt:lpstr>3.2.2. Assessing Internal Environment Through Functional Approach and Value Chain</vt:lpstr>
      <vt:lpstr>3.2.3. Value System</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609</cp:revision>
  <dcterms:created xsi:type="dcterms:W3CDTF">2016-04-16T04:48:58Z</dcterms:created>
  <dcterms:modified xsi:type="dcterms:W3CDTF">2016-05-02T05:59:21Z</dcterms:modified>
</cp:coreProperties>
</file>