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311" r:id="rId4"/>
    <p:sldId id="312" r:id="rId5"/>
    <p:sldId id="313" r:id="rId6"/>
    <p:sldId id="314" r:id="rId7"/>
    <p:sldId id="315" r:id="rId8"/>
    <p:sldId id="316" r:id="rId9"/>
    <p:sldId id="317" r:id="rId10"/>
    <p:sldId id="318" r:id="rId11"/>
    <p:sldId id="319" r:id="rId12"/>
    <p:sldId id="320" r:id="rId13"/>
    <p:sldId id="327" r:id="rId14"/>
    <p:sldId id="321" r:id="rId15"/>
    <p:sldId id="322" r:id="rId16"/>
    <p:sldId id="323" r:id="rId17"/>
    <p:sldId id="324" r:id="rId18"/>
    <p:sldId id="325" r:id="rId19"/>
    <p:sldId id="326" r:id="rId20"/>
    <p:sldId id="278" r:id="rId21"/>
    <p:sldId id="29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76" autoAdjust="0"/>
    <p:restoredTop sz="94660"/>
  </p:normalViewPr>
  <p:slideViewPr>
    <p:cSldViewPr snapToGrid="0">
      <p:cViewPr varScale="1">
        <p:scale>
          <a:sx n="62" d="100"/>
          <a:sy n="62"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27/04/2016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27/04/2016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5</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the previous 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smtClean="0"/>
              <a:t>Levels </a:t>
            </a:r>
            <a:r>
              <a:rPr lang="en-US" dirty="0"/>
              <a:t>of analysis: PESTELD framework and ETOP analysis</a:t>
            </a:r>
          </a:p>
          <a:p>
            <a:r>
              <a:rPr lang="en-US" dirty="0"/>
              <a:t>Environmental scanning and appraisal – strategic intelligence</a:t>
            </a:r>
          </a:p>
          <a:p>
            <a:r>
              <a:rPr lang="en-US" dirty="0"/>
              <a:t>Competitive environmental analysis: industry and competition</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Porter’s Five Forces Model</a:t>
            </a:r>
          </a:p>
          <a:p>
            <a:r>
              <a:rPr lang="en-US" dirty="0"/>
              <a:t>Competitive Profile Matrix</a:t>
            </a:r>
          </a:p>
          <a:p>
            <a:r>
              <a:rPr lang="en-US" dirty="0"/>
              <a:t>Strategies for competing in globalizing markets: impact of globalization, MNEs</a:t>
            </a:r>
          </a:p>
          <a:p>
            <a:r>
              <a:rPr lang="en-US" dirty="0"/>
              <a:t>Internet economy, e-commerce, and social networking </a:t>
            </a:r>
            <a:r>
              <a:rPr lang="en-US" dirty="0" smtClean="0"/>
              <a:t>sites</a:t>
            </a:r>
          </a:p>
          <a:p>
            <a:r>
              <a:rPr lang="en-US" dirty="0"/>
              <a:t>Changing Strategic Situations, Complexity, Turbulence, and Chaos: Institutional Strategy</a:t>
            </a:r>
          </a:p>
          <a:p>
            <a:endParaRPr lang="en-US" dirty="0"/>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905292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 Porter’s Five Forces Model</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Michael Porter suggests that competition in an industry is not limited to the rivals within the industries, but includes four forces as well – together they make up five forces.</a:t>
            </a:r>
          </a:p>
          <a:p>
            <a:r>
              <a:rPr lang="en-US" dirty="0" smtClean="0"/>
              <a:t>The five forces include: bargaining power of suppliers; threat of new entrants; bargaining power of buyers; threat of substitute products or services; and rivalry among existing firms. </a:t>
            </a:r>
          </a:p>
          <a:p>
            <a:r>
              <a:rPr lang="en-US" dirty="0"/>
              <a:t>The five forces model suggests that the profit a firm can earn is shared by these five forces and how a firm identifies </a:t>
            </a:r>
            <a:r>
              <a:rPr lang="en-US" dirty="0" smtClean="0"/>
              <a:t>(accurately </a:t>
            </a:r>
            <a:r>
              <a:rPr lang="en-US" dirty="0"/>
              <a:t>and </a:t>
            </a:r>
            <a:r>
              <a:rPr lang="en-US" dirty="0" smtClean="0"/>
              <a:t>early) </a:t>
            </a:r>
            <a:r>
              <a:rPr lang="en-US" dirty="0"/>
              <a:t>these forces and addresses them for stable and high profits is strategy. </a:t>
            </a:r>
          </a:p>
          <a:p>
            <a:endParaRPr lang="en-GB" dirty="0"/>
          </a:p>
        </p:txBody>
      </p:sp>
    </p:spTree>
    <p:extLst>
      <p:ext uri="{BB962C8B-B14F-4D97-AF65-F5344CB8AC3E}">
        <p14:creationId xmlns:p14="http://schemas.microsoft.com/office/powerpoint/2010/main" xmlns="" val="971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 Porter’s Five Forces Model (continued)</a:t>
            </a:r>
            <a:endParaRPr lang="en-GB" dirty="0"/>
          </a:p>
        </p:txBody>
      </p:sp>
      <p:sp>
        <p:nvSpPr>
          <p:cNvPr id="12" name="TextBox 11"/>
          <p:cNvSpPr txBox="1"/>
          <p:nvPr/>
        </p:nvSpPr>
        <p:spPr>
          <a:xfrm>
            <a:off x="3646862" y="2065036"/>
            <a:ext cx="1818410" cy="646331"/>
          </a:xfrm>
          <a:prstGeom prst="rect">
            <a:avLst/>
          </a:prstGeom>
          <a:noFill/>
          <a:ln>
            <a:solidFill>
              <a:schemeClr val="tx1"/>
            </a:solidFill>
          </a:ln>
        </p:spPr>
        <p:txBody>
          <a:bodyPr wrap="square" rtlCol="0">
            <a:spAutoFit/>
          </a:bodyPr>
          <a:lstStyle/>
          <a:p>
            <a:r>
              <a:rPr lang="en-US" dirty="0" smtClean="0"/>
              <a:t>Threat of New Entrants</a:t>
            </a:r>
            <a:endParaRPr lang="en-GB" dirty="0"/>
          </a:p>
        </p:txBody>
      </p:sp>
      <p:sp>
        <p:nvSpPr>
          <p:cNvPr id="13" name="TextBox 12"/>
          <p:cNvSpPr txBox="1"/>
          <p:nvPr/>
        </p:nvSpPr>
        <p:spPr>
          <a:xfrm>
            <a:off x="3478357" y="3480170"/>
            <a:ext cx="2187287" cy="646331"/>
          </a:xfrm>
          <a:prstGeom prst="rect">
            <a:avLst/>
          </a:prstGeom>
          <a:noFill/>
          <a:ln>
            <a:solidFill>
              <a:schemeClr val="tx1"/>
            </a:solidFill>
          </a:ln>
        </p:spPr>
        <p:txBody>
          <a:bodyPr wrap="square" rtlCol="0">
            <a:spAutoFit/>
          </a:bodyPr>
          <a:lstStyle/>
          <a:p>
            <a:r>
              <a:rPr lang="en-US" dirty="0" smtClean="0"/>
              <a:t>Rivalry Among Existing Firms</a:t>
            </a:r>
            <a:endParaRPr lang="en-GB" dirty="0"/>
          </a:p>
        </p:txBody>
      </p:sp>
      <p:sp>
        <p:nvSpPr>
          <p:cNvPr id="14" name="TextBox 13"/>
          <p:cNvSpPr txBox="1"/>
          <p:nvPr/>
        </p:nvSpPr>
        <p:spPr>
          <a:xfrm>
            <a:off x="290945" y="3450399"/>
            <a:ext cx="2228851" cy="646331"/>
          </a:xfrm>
          <a:prstGeom prst="rect">
            <a:avLst/>
          </a:prstGeom>
          <a:noFill/>
          <a:ln>
            <a:solidFill>
              <a:schemeClr val="tx1"/>
            </a:solidFill>
          </a:ln>
        </p:spPr>
        <p:txBody>
          <a:bodyPr wrap="square" rtlCol="0">
            <a:spAutoFit/>
          </a:bodyPr>
          <a:lstStyle/>
          <a:p>
            <a:r>
              <a:rPr lang="en-US" dirty="0" smtClean="0"/>
              <a:t>Bargaining Power of suppliers</a:t>
            </a:r>
            <a:endParaRPr lang="en-GB" dirty="0"/>
          </a:p>
        </p:txBody>
      </p:sp>
      <p:sp>
        <p:nvSpPr>
          <p:cNvPr id="15" name="TextBox 14"/>
          <p:cNvSpPr txBox="1"/>
          <p:nvPr/>
        </p:nvSpPr>
        <p:spPr>
          <a:xfrm>
            <a:off x="6620740" y="3480170"/>
            <a:ext cx="2187287" cy="646331"/>
          </a:xfrm>
          <a:prstGeom prst="rect">
            <a:avLst/>
          </a:prstGeom>
          <a:noFill/>
          <a:ln>
            <a:solidFill>
              <a:schemeClr val="tx1"/>
            </a:solidFill>
          </a:ln>
        </p:spPr>
        <p:txBody>
          <a:bodyPr wrap="square" rtlCol="0">
            <a:spAutoFit/>
          </a:bodyPr>
          <a:lstStyle/>
          <a:p>
            <a:r>
              <a:rPr lang="en-US" dirty="0" smtClean="0"/>
              <a:t>Bargaining Power of Buyers</a:t>
            </a:r>
            <a:endParaRPr lang="en-GB" dirty="0"/>
          </a:p>
        </p:txBody>
      </p:sp>
      <p:sp>
        <p:nvSpPr>
          <p:cNvPr id="16" name="TextBox 15"/>
          <p:cNvSpPr txBox="1"/>
          <p:nvPr/>
        </p:nvSpPr>
        <p:spPr>
          <a:xfrm>
            <a:off x="3646862" y="4972397"/>
            <a:ext cx="1818410" cy="1200329"/>
          </a:xfrm>
          <a:prstGeom prst="rect">
            <a:avLst/>
          </a:prstGeom>
          <a:noFill/>
          <a:ln>
            <a:solidFill>
              <a:schemeClr val="tx1"/>
            </a:solidFill>
          </a:ln>
        </p:spPr>
        <p:txBody>
          <a:bodyPr wrap="square" rtlCol="0">
            <a:spAutoFit/>
          </a:bodyPr>
          <a:lstStyle/>
          <a:p>
            <a:r>
              <a:rPr lang="en-US" dirty="0" smtClean="0"/>
              <a:t>Threat of Substitute Products or Services</a:t>
            </a:r>
            <a:endParaRPr lang="en-GB" dirty="0"/>
          </a:p>
        </p:txBody>
      </p:sp>
      <p:cxnSp>
        <p:nvCxnSpPr>
          <p:cNvPr id="18" name="Straight Arrow Connector 17"/>
          <p:cNvCxnSpPr/>
          <p:nvPr/>
        </p:nvCxnSpPr>
        <p:spPr>
          <a:xfrm flipH="1">
            <a:off x="4478482" y="2708688"/>
            <a:ext cx="10389" cy="77148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a:endCxn id="13" idx="3"/>
          </p:cNvCxnSpPr>
          <p:nvPr/>
        </p:nvCxnSpPr>
        <p:spPr>
          <a:xfrm rot="10800000" flipV="1">
            <a:off x="5665645" y="3635066"/>
            <a:ext cx="958561" cy="1682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p:cNvCxnSpPr>
            <a:stCxn id="14" idx="3"/>
            <a:endCxn id="13" idx="1"/>
          </p:cNvCxnSpPr>
          <p:nvPr/>
        </p:nvCxnSpPr>
        <p:spPr>
          <a:xfrm>
            <a:off x="2519796" y="3773565"/>
            <a:ext cx="958561" cy="297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H="1" flipV="1">
            <a:off x="4519351" y="4093343"/>
            <a:ext cx="25976" cy="8742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504246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2.5.1. Rivalry for Position</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Firms strive for their growth for more customers for their products and services – rivalry therefore is natural among firms producing similar products and targeting same customers</a:t>
            </a:r>
          </a:p>
          <a:p>
            <a:r>
              <a:rPr lang="en-US" dirty="0" smtClean="0"/>
              <a:t>If there are three products with equal effectiveness – customers will generally look for lowest price</a:t>
            </a:r>
          </a:p>
          <a:p>
            <a:r>
              <a:rPr lang="en-US" dirty="0" smtClean="0"/>
              <a:t>If the price is equal the customers will look for additional features</a:t>
            </a:r>
            <a:endParaRPr lang="en-US" dirty="0"/>
          </a:p>
          <a:p>
            <a:r>
              <a:rPr lang="en-US" dirty="0" smtClean="0"/>
              <a:t>Rivalry is therefore twofold: Price rivalry and Non-price rivalry</a:t>
            </a:r>
          </a:p>
          <a:p>
            <a:r>
              <a:rPr lang="en-US" dirty="0" smtClean="0"/>
              <a:t>Rival firms may compete on price (price rivalry) or on product features (product quality) and other non-price factors, such as delivery time, brand image, support services, community development initiatives, disposal of product after use period, credit and so on.  </a:t>
            </a:r>
          </a:p>
          <a:p>
            <a:endParaRPr lang="en-US" dirty="0" smtClean="0"/>
          </a:p>
          <a:p>
            <a:endParaRPr lang="en-US" dirty="0" smtClean="0"/>
          </a:p>
          <a:p>
            <a:endParaRPr lang="en-GB" dirty="0"/>
          </a:p>
        </p:txBody>
      </p:sp>
    </p:spTree>
    <p:extLst>
      <p:ext uri="{BB962C8B-B14F-4D97-AF65-F5344CB8AC3E}">
        <p14:creationId xmlns:p14="http://schemas.microsoft.com/office/powerpoint/2010/main" xmlns="" val="1773161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2.5.2. Bargaining Power of Buyers</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Buyers are end users, assemblers, distributors, retailers, other firms (e.g. hospital buying meds from a pharmaceutical company) etc.</a:t>
            </a:r>
          </a:p>
          <a:p>
            <a:r>
              <a:rPr lang="en-US" dirty="0" smtClean="0"/>
              <a:t>Customers demand lower prices, better quality, better service, frequent supply, speedy delivery etc. all of which erodes the profitability of the firm.</a:t>
            </a:r>
          </a:p>
          <a:p>
            <a:r>
              <a:rPr lang="en-US" dirty="0" smtClean="0"/>
              <a:t>The negotiating power of customers is high when purchase volumes are high, and products of all firms in the industry are undifferentiated, and when there are few switching costs </a:t>
            </a:r>
            <a:r>
              <a:rPr lang="en-US" dirty="0"/>
              <a:t>(little penalty for moving to another supplier)</a:t>
            </a:r>
            <a:r>
              <a:rPr lang="en-US" dirty="0" smtClean="0"/>
              <a:t>. </a:t>
            </a:r>
          </a:p>
          <a:p>
            <a:r>
              <a:rPr lang="en-US" dirty="0" smtClean="0"/>
              <a:t>There is also a danger of internalization (backward to produce the products themselves) if the profits taken are very high. </a:t>
            </a:r>
            <a:endParaRPr lang="en-GB" dirty="0"/>
          </a:p>
        </p:txBody>
      </p:sp>
    </p:spTree>
    <p:extLst>
      <p:ext uri="{BB962C8B-B14F-4D97-AF65-F5344CB8AC3E}">
        <p14:creationId xmlns:p14="http://schemas.microsoft.com/office/powerpoint/2010/main" xmlns="" val="2034402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2.5.3. Bargaining Power of Suppliers</a:t>
            </a:r>
            <a:endParaRPr lang="en-GB" dirty="0"/>
          </a:p>
        </p:txBody>
      </p:sp>
      <p:sp>
        <p:nvSpPr>
          <p:cNvPr id="3" name="Content Placeholder 2"/>
          <p:cNvSpPr>
            <a:spLocks noGrp="1"/>
          </p:cNvSpPr>
          <p:nvPr>
            <p:ph idx="1"/>
          </p:nvPr>
        </p:nvSpPr>
        <p:spPr/>
        <p:txBody>
          <a:bodyPr/>
          <a:lstStyle/>
          <a:p>
            <a:r>
              <a:rPr lang="en-US" dirty="0" smtClean="0"/>
              <a:t>If a supplier has monopoly or suppliers serve many industries or industries face switching costs to change suppliers, or suppliers offer tailor-made supplies, their power to negotiate for higher prices for the supplies increases. </a:t>
            </a:r>
          </a:p>
          <a:p>
            <a:r>
              <a:rPr lang="en-US" dirty="0" smtClean="0"/>
              <a:t>There is also a possibility of a supplier integrating forward into the industry, if it feels that the industry makes more profit relative to the suppliers. </a:t>
            </a:r>
            <a:endParaRPr lang="en-GB" dirty="0"/>
          </a:p>
        </p:txBody>
      </p:sp>
    </p:spTree>
    <p:extLst>
      <p:ext uri="{BB962C8B-B14F-4D97-AF65-F5344CB8AC3E}">
        <p14:creationId xmlns:p14="http://schemas.microsoft.com/office/powerpoint/2010/main" xmlns="" val="4120405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2.5.4. Threat of Substitute Products</a:t>
            </a:r>
            <a:endParaRPr lang="en-GB" dirty="0"/>
          </a:p>
        </p:txBody>
      </p:sp>
      <p:sp>
        <p:nvSpPr>
          <p:cNvPr id="3" name="Content Placeholder 2"/>
          <p:cNvSpPr>
            <a:spLocks noGrp="1"/>
          </p:cNvSpPr>
          <p:nvPr>
            <p:ph idx="1"/>
          </p:nvPr>
        </p:nvSpPr>
        <p:spPr/>
        <p:txBody>
          <a:bodyPr/>
          <a:lstStyle/>
          <a:p>
            <a:endParaRPr lang="en-US" dirty="0" smtClean="0"/>
          </a:p>
          <a:p>
            <a:r>
              <a:rPr lang="en-US" dirty="0" smtClean="0"/>
              <a:t>Customer needs may be satisfied by different means.</a:t>
            </a:r>
          </a:p>
          <a:p>
            <a:r>
              <a:rPr lang="en-US" dirty="0" smtClean="0"/>
              <a:t>For example, a truck transport company can be substituted by railways and shipping companies – plastic and steel window frame is substitute for wood – travel agents can be substituted by internet booking of tickets. </a:t>
            </a:r>
          </a:p>
          <a:p>
            <a:r>
              <a:rPr lang="en-US" dirty="0" smtClean="0"/>
              <a:t>The more the substitutes the more the threat</a:t>
            </a:r>
            <a:endParaRPr lang="en-GB" dirty="0"/>
          </a:p>
        </p:txBody>
      </p:sp>
    </p:spTree>
    <p:extLst>
      <p:ext uri="{BB962C8B-B14F-4D97-AF65-F5344CB8AC3E}">
        <p14:creationId xmlns:p14="http://schemas.microsoft.com/office/powerpoint/2010/main" xmlns="" val="3235335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2.5.5. Threat of New Entrants</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If an industry is perceived to be highly profitable, there may be temptation to many to enter that industry.</a:t>
            </a:r>
          </a:p>
          <a:p>
            <a:r>
              <a:rPr lang="en-US" dirty="0" smtClean="0"/>
              <a:t>New entrants increase the capacity, eat into the market share, and increase the power of buyers, thereby reducing the prices. </a:t>
            </a:r>
          </a:p>
          <a:p>
            <a:r>
              <a:rPr lang="en-US" dirty="0" smtClean="0"/>
              <a:t>Threat of entry is high when potential new entrants perceive that there are low entry barriers and low retaliation threat from the existing firms and the industry is highly profitable. </a:t>
            </a:r>
            <a:endParaRPr lang="en-GB" dirty="0"/>
          </a:p>
        </p:txBody>
      </p:sp>
    </p:spTree>
    <p:extLst>
      <p:ext uri="{BB962C8B-B14F-4D97-AF65-F5344CB8AC3E}">
        <p14:creationId xmlns:p14="http://schemas.microsoft.com/office/powerpoint/2010/main" xmlns="" val="3393763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2.6. Competitive Profile Matrix</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It is a tool to measure the critical success factors of the firm with its competitors, enabling it to understand its position among rivals and identify its strengths and weaknesses. </a:t>
            </a:r>
          </a:p>
          <a:p>
            <a:r>
              <a:rPr lang="en-US" dirty="0" smtClean="0"/>
              <a:t>Two related tools are:</a:t>
            </a:r>
          </a:p>
          <a:p>
            <a:pPr lvl="1"/>
            <a:r>
              <a:rPr lang="en-US" dirty="0" smtClean="0"/>
              <a:t>Internal factor evaluation (IFE) – measures internal strengths and weaknesses</a:t>
            </a:r>
          </a:p>
          <a:p>
            <a:pPr lvl="1"/>
            <a:r>
              <a:rPr lang="en-US" dirty="0" smtClean="0"/>
              <a:t>External factor evaluation (EFE) – measures external opportunities or threats </a:t>
            </a:r>
          </a:p>
          <a:p>
            <a:pPr marL="457200" lvl="1" indent="0">
              <a:buNone/>
            </a:pPr>
            <a:r>
              <a:rPr lang="en-US" dirty="0" smtClean="0"/>
              <a:t>For measuring critical success factors or key results areas.</a:t>
            </a:r>
            <a:endParaRPr lang="en-GB" dirty="0"/>
          </a:p>
        </p:txBody>
      </p:sp>
    </p:spTree>
    <p:extLst>
      <p:ext uri="{BB962C8B-B14F-4D97-AF65-F5344CB8AC3E}">
        <p14:creationId xmlns:p14="http://schemas.microsoft.com/office/powerpoint/2010/main" xmlns="" val="2712199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2.7. Strategies for Competing in Globalizing Markets: Impact of Globalization, MNEs</a:t>
            </a:r>
            <a:endParaRPr lang="en-GB" dirty="0"/>
          </a:p>
        </p:txBody>
      </p:sp>
      <p:sp>
        <p:nvSpPr>
          <p:cNvPr id="3" name="Content Placeholder 2"/>
          <p:cNvSpPr>
            <a:spLocks noGrp="1"/>
          </p:cNvSpPr>
          <p:nvPr>
            <p:ph idx="1"/>
          </p:nvPr>
        </p:nvSpPr>
        <p:spPr>
          <a:xfrm>
            <a:off x="628650" y="2069465"/>
            <a:ext cx="7886700" cy="4351338"/>
          </a:xfrm>
        </p:spPr>
        <p:txBody>
          <a:bodyPr>
            <a:normAutofit lnSpcReduction="10000"/>
          </a:bodyPr>
          <a:lstStyle/>
          <a:p>
            <a:r>
              <a:rPr lang="en-US" dirty="0" smtClean="0"/>
              <a:t>Globalization is the process of loosening of boundaries and barriers of nation states allowing more free flow of information, people, capital, ideas, lifestyles, products, processes, services, and technology. </a:t>
            </a:r>
          </a:p>
          <a:p>
            <a:r>
              <a:rPr lang="en-US" dirty="0" smtClean="0"/>
              <a:t>Economic globalization is one aspect of globalization, with increase in movement of capital, more trade in goods and services, growing movement of skilled </a:t>
            </a:r>
            <a:r>
              <a:rPr lang="en-US" dirty="0" err="1" smtClean="0"/>
              <a:t>labour</a:t>
            </a:r>
            <a:r>
              <a:rPr lang="en-US" dirty="0" smtClean="0"/>
              <a:t>, growth in global foreign exchanges, commodity exchanges, and growth of multinational enterprises (MNEs</a:t>
            </a:r>
            <a:r>
              <a:rPr lang="en-US" dirty="0" smtClean="0"/>
              <a:t>)</a:t>
            </a:r>
            <a:endParaRPr lang="en-US" dirty="0" smtClean="0"/>
          </a:p>
        </p:txBody>
      </p:sp>
    </p:spTree>
    <p:extLst>
      <p:ext uri="{BB962C8B-B14F-4D97-AF65-F5344CB8AC3E}">
        <p14:creationId xmlns:p14="http://schemas.microsoft.com/office/powerpoint/2010/main" xmlns="" val="3140145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2.7. Strategies for Competing in Globalizing Markets: Impact of Globalization, </a:t>
            </a:r>
            <a:r>
              <a:rPr lang="en-US" sz="3600" dirty="0" smtClean="0"/>
              <a:t>MNEs (CONTINUED)</a:t>
            </a:r>
            <a:endParaRPr lang="en-GB" sz="3600" dirty="0"/>
          </a:p>
        </p:txBody>
      </p:sp>
      <p:sp>
        <p:nvSpPr>
          <p:cNvPr id="3" name="Content Placeholder 2"/>
          <p:cNvSpPr>
            <a:spLocks noGrp="1"/>
          </p:cNvSpPr>
          <p:nvPr>
            <p:ph idx="1"/>
          </p:nvPr>
        </p:nvSpPr>
        <p:spPr>
          <a:xfrm>
            <a:off x="628650" y="2054225"/>
            <a:ext cx="7886700" cy="4351338"/>
          </a:xfrm>
        </p:spPr>
        <p:txBody>
          <a:bodyPr>
            <a:normAutofit/>
          </a:bodyPr>
          <a:lstStyle/>
          <a:p>
            <a:r>
              <a:rPr lang="en-US" dirty="0" smtClean="0"/>
              <a:t>The </a:t>
            </a:r>
            <a:r>
              <a:rPr lang="en-US" dirty="0" smtClean="0"/>
              <a:t>ill effects of globalization is the worsening of the environmental situation by movement of polluting industries to developing countries, volatility of financial markets, growing inequality, and problem in one country impacting many other countries, example global financial crisis in 2008 was mainly driven by factors in the US economy.</a:t>
            </a:r>
            <a:endParaRPr lang="en-GB" dirty="0"/>
          </a:p>
        </p:txBody>
      </p:sp>
    </p:spTree>
    <p:extLst>
      <p:ext uri="{BB962C8B-B14F-4D97-AF65-F5344CB8AC3E}">
        <p14:creationId xmlns:p14="http://schemas.microsoft.com/office/powerpoint/2010/main" xmlns="" val="3140145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2.7.1. Positive Impacts of Globalization</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Even as the reasons for globalization are technological, economic, social, political, or demographic factors, there are positive impacts of globalization on all these factors – these are:</a:t>
            </a:r>
          </a:p>
          <a:p>
            <a:r>
              <a:rPr lang="en-US" u="sng" dirty="0" smtClean="0"/>
              <a:t>Brings people and culture together</a:t>
            </a:r>
            <a:r>
              <a:rPr lang="en-US" dirty="0" smtClean="0"/>
              <a:t>: spread of global culture through education, languages, cinema, music, food, dress, and norms</a:t>
            </a:r>
          </a:p>
          <a:p>
            <a:r>
              <a:rPr lang="en-US" u="sng" dirty="0" smtClean="0"/>
              <a:t>Economic interdependence</a:t>
            </a:r>
            <a:r>
              <a:rPr lang="en-US" dirty="0" smtClean="0"/>
              <a:t>: trade in goods and services; retail chains, global brands, and international tourism. </a:t>
            </a:r>
          </a:p>
          <a:p>
            <a:r>
              <a:rPr lang="en-US" u="sng" dirty="0" smtClean="0"/>
              <a:t>Diffusion of technology and ideas</a:t>
            </a:r>
            <a:r>
              <a:rPr lang="en-US" dirty="0" smtClean="0"/>
              <a:t>: education in any country is accessible, medical treatment in any country is accessible, automobile technology brought safer and comfortable vehicles to every part of the world. </a:t>
            </a:r>
          </a:p>
          <a:p>
            <a:endParaRPr lang="en-GB" dirty="0"/>
          </a:p>
        </p:txBody>
      </p:sp>
    </p:spTree>
    <p:extLst>
      <p:ext uri="{BB962C8B-B14F-4D97-AF65-F5344CB8AC3E}">
        <p14:creationId xmlns:p14="http://schemas.microsoft.com/office/powerpoint/2010/main" xmlns="" val="2713860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2.7.1. Positive Impacts of Globalization (continued)</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Make faraway places less strange and less unusual which ties societies together thereby reducing potential for conflicts. </a:t>
            </a:r>
          </a:p>
          <a:p>
            <a:r>
              <a:rPr lang="en-US" dirty="0" smtClean="0"/>
              <a:t>Global communication through internet, email, international calling, skype, social media, video conferences, TV channels, and so on, creating global community and multicultural social media groups. </a:t>
            </a:r>
          </a:p>
          <a:p>
            <a:r>
              <a:rPr lang="en-US" dirty="0" smtClean="0"/>
              <a:t>Homogenization of consumption styles through global brands</a:t>
            </a:r>
          </a:p>
          <a:p>
            <a:r>
              <a:rPr lang="en-US" dirty="0" smtClean="0"/>
              <a:t>Reduce artificial boundaries created through nation states</a:t>
            </a:r>
          </a:p>
          <a:p>
            <a:r>
              <a:rPr lang="en-US" dirty="0" smtClean="0"/>
              <a:t>Reduce inefficiencies through diffusion of management ideas and processes</a:t>
            </a:r>
          </a:p>
          <a:p>
            <a:r>
              <a:rPr lang="en-US" dirty="0" smtClean="0"/>
              <a:t>MNEs employ staff from different countries thereby serving as global glues, influencing policies</a:t>
            </a:r>
          </a:p>
          <a:p>
            <a:r>
              <a:rPr lang="en-US" dirty="0" smtClean="0"/>
              <a:t>Changed aspiration levels for goods, services, and diffusions of values of democracy, equal rights, freedom of expression etc</a:t>
            </a:r>
            <a:r>
              <a:rPr lang="en-US" dirty="0"/>
              <a:t>.</a:t>
            </a:r>
            <a:endParaRPr lang="en-GB" dirty="0"/>
          </a:p>
        </p:txBody>
      </p:sp>
    </p:spTree>
    <p:extLst>
      <p:ext uri="{BB962C8B-B14F-4D97-AF65-F5344CB8AC3E}">
        <p14:creationId xmlns:p14="http://schemas.microsoft.com/office/powerpoint/2010/main" xmlns="" val="647970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2.7.2. Multination Enterprise (MNE)</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An MNE is a company with its headquarters in one country (its home country) with several other operating branches in different countries (host countries)</a:t>
            </a:r>
          </a:p>
          <a:p>
            <a:r>
              <a:rPr lang="en-US" dirty="0" smtClean="0"/>
              <a:t>MNEs change the competitive scenario in a market in different ways compared to a domestic single-country company. MNEs have wider reach in market, cheaper capital sourced from other countries, higher staying power, better technology and products, better management skills, and methods. </a:t>
            </a:r>
          </a:p>
          <a:p>
            <a:r>
              <a:rPr lang="en-US" dirty="0" smtClean="0"/>
              <a:t>Acquisitions, mergers, alliances, and joint ventures are the initial route of MNEs into a host country and later FDI. </a:t>
            </a:r>
            <a:endParaRPr lang="en-GB" dirty="0"/>
          </a:p>
        </p:txBody>
      </p:sp>
    </p:spTree>
    <p:extLst>
      <p:ext uri="{BB962C8B-B14F-4D97-AF65-F5344CB8AC3E}">
        <p14:creationId xmlns:p14="http://schemas.microsoft.com/office/powerpoint/2010/main" xmlns="" val="3243865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2.8. Internet Economy, E-Commerce, and Social Networking Sites</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Firms these days usually launch a website</a:t>
            </a:r>
          </a:p>
          <a:p>
            <a:r>
              <a:rPr lang="en-US" dirty="0" smtClean="0"/>
              <a:t>Internet has become an important instrument in reducing distances between the customers and a firm, and for faster communication and transactions.</a:t>
            </a:r>
          </a:p>
          <a:p>
            <a:r>
              <a:rPr lang="en-US" dirty="0" smtClean="0"/>
              <a:t>Ecommerce is transacting business using internet, electronically – you do not need to go to a retail store or find a catalog – you just go to the website, place and order and have the order delivered to your address. </a:t>
            </a:r>
          </a:p>
          <a:p>
            <a:r>
              <a:rPr lang="en-US" dirty="0" smtClean="0"/>
              <a:t>Social networking sites enable many persons at geographically distant places interact as a forum to exchange ideas, information, opinion, and run campaigns (e.g. Arab spring). These websites such as Facebook, twitter are used by firms to collect information and get insights about consumers’ response on their products and offerings.  </a:t>
            </a:r>
            <a:endParaRPr lang="en-GB" dirty="0"/>
          </a:p>
        </p:txBody>
      </p:sp>
    </p:spTree>
    <p:extLst>
      <p:ext uri="{BB962C8B-B14F-4D97-AF65-F5344CB8AC3E}">
        <p14:creationId xmlns:p14="http://schemas.microsoft.com/office/powerpoint/2010/main" xmlns="" val="4150736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2.9. Changing Strategic Situations, Complexity, Turbulence, and Chaos: Institutional Strategy</a:t>
            </a:r>
            <a:endParaRPr lang="en-GB" sz="3600" dirty="0"/>
          </a:p>
        </p:txBody>
      </p:sp>
      <p:sp>
        <p:nvSpPr>
          <p:cNvPr id="3" name="Content Placeholder 2"/>
          <p:cNvSpPr>
            <a:spLocks noGrp="1"/>
          </p:cNvSpPr>
          <p:nvPr>
            <p:ph idx="1"/>
          </p:nvPr>
        </p:nvSpPr>
        <p:spPr/>
        <p:txBody>
          <a:bodyPr>
            <a:normAutofit fontScale="92500" lnSpcReduction="10000"/>
          </a:bodyPr>
          <a:lstStyle/>
          <a:p>
            <a:r>
              <a:rPr lang="en-US" dirty="0" smtClean="0"/>
              <a:t>The external business environment as understood from its five dimensions (2.1.1. Dimensions of Business Environment), five competitive forces, seven macro environmental forces, and the power of innovation has certain characteristics from the point of view of business firms:</a:t>
            </a:r>
          </a:p>
          <a:p>
            <a:pPr lvl="1"/>
            <a:r>
              <a:rPr lang="en-US" dirty="0" smtClean="0"/>
              <a:t>Environment is always changing, in a flux</a:t>
            </a:r>
          </a:p>
          <a:p>
            <a:pPr lvl="1"/>
            <a:r>
              <a:rPr lang="en-US" dirty="0" smtClean="0"/>
              <a:t>It has many dimensions</a:t>
            </a:r>
          </a:p>
          <a:p>
            <a:pPr lvl="1"/>
            <a:r>
              <a:rPr lang="en-US" dirty="0" smtClean="0"/>
              <a:t>It has multiple competitive forces</a:t>
            </a:r>
          </a:p>
          <a:p>
            <a:pPr lvl="1"/>
            <a:r>
              <a:rPr lang="en-US" dirty="0" smtClean="0"/>
              <a:t>The macro-environmental forces are very complex and unique to every country and culture</a:t>
            </a:r>
          </a:p>
          <a:p>
            <a:pPr lvl="1"/>
            <a:r>
              <a:rPr lang="en-US" dirty="0" smtClean="0"/>
              <a:t>Rapid discontinuous changes occur in the environment at times</a:t>
            </a:r>
            <a:endParaRPr lang="en-GB" dirty="0"/>
          </a:p>
        </p:txBody>
      </p:sp>
    </p:spTree>
    <p:extLst>
      <p:ext uri="{BB962C8B-B14F-4D97-AF65-F5344CB8AC3E}">
        <p14:creationId xmlns:p14="http://schemas.microsoft.com/office/powerpoint/2010/main" xmlns="" val="3111924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2.9. Changing Strategic Situations, Complexity, Turbulence, and Chaos: Institutional Strategy (continued)</a:t>
            </a:r>
            <a:endParaRPr lang="en-GB" sz="3600" dirty="0"/>
          </a:p>
        </p:txBody>
      </p:sp>
      <p:sp>
        <p:nvSpPr>
          <p:cNvPr id="3" name="Content Placeholder 2"/>
          <p:cNvSpPr>
            <a:spLocks noGrp="1"/>
          </p:cNvSpPr>
          <p:nvPr>
            <p:ph idx="1"/>
          </p:nvPr>
        </p:nvSpPr>
        <p:spPr>
          <a:xfrm>
            <a:off x="628650" y="2116571"/>
            <a:ext cx="7886700" cy="4351338"/>
          </a:xfrm>
        </p:spPr>
        <p:txBody>
          <a:bodyPr/>
          <a:lstStyle/>
          <a:p>
            <a:r>
              <a:rPr lang="en-US" dirty="0" smtClean="0"/>
              <a:t>So what does a firm do if the environment is changing and chaotic?</a:t>
            </a:r>
          </a:p>
          <a:p>
            <a:pPr lvl="1"/>
            <a:r>
              <a:rPr lang="en-US" dirty="0" smtClean="0"/>
              <a:t>A firm is nested in an industry and only collectively it has a chance to influence the environment to some extent</a:t>
            </a:r>
          </a:p>
          <a:p>
            <a:pPr lvl="1"/>
            <a:r>
              <a:rPr lang="en-US" dirty="0" smtClean="0"/>
              <a:t>So an ‘institutional strategy’ is developed involving members from outside the industry.</a:t>
            </a:r>
          </a:p>
          <a:p>
            <a:pPr lvl="1"/>
            <a:r>
              <a:rPr lang="en-US" dirty="0" smtClean="0"/>
              <a:t>Making of this strategy involves participation of stakeholders, shareholders, communities, NGOs, building in adequate flexibility in the firm’s strategy for adaptation and repositioning – such is required for growth in a chaotic business environment. </a:t>
            </a:r>
            <a:endParaRPr lang="en-GB" dirty="0"/>
          </a:p>
        </p:txBody>
      </p:sp>
    </p:spTree>
    <p:extLst>
      <p:ext uri="{BB962C8B-B14F-4D97-AF65-F5344CB8AC3E}">
        <p14:creationId xmlns:p14="http://schemas.microsoft.com/office/powerpoint/2010/main" xmlns="" val="3199903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smtClean="0"/>
          </a:p>
          <a:p>
            <a:r>
              <a:rPr lang="en-US" dirty="0" smtClean="0"/>
              <a:t>Porter’s </a:t>
            </a:r>
            <a:r>
              <a:rPr lang="en-US" dirty="0"/>
              <a:t>Five Forces Model</a:t>
            </a:r>
          </a:p>
          <a:p>
            <a:r>
              <a:rPr lang="en-US" dirty="0"/>
              <a:t>Competitive Profile Matrix</a:t>
            </a:r>
          </a:p>
          <a:p>
            <a:r>
              <a:rPr lang="en-US" dirty="0"/>
              <a:t>Strategies for competing in globalizing markets: impact of globalization, MNEs</a:t>
            </a:r>
          </a:p>
          <a:p>
            <a:r>
              <a:rPr lang="en-US" dirty="0"/>
              <a:t>Internet economy, e-commerce, and social networking </a:t>
            </a:r>
            <a:r>
              <a:rPr lang="en-US" dirty="0" smtClean="0"/>
              <a:t>sites</a:t>
            </a:r>
          </a:p>
          <a:p>
            <a:r>
              <a:rPr lang="en-US" dirty="0"/>
              <a:t>Changing Strategic Situations, Complexity, Turbulence, and Chaos: Institutional Strategy</a:t>
            </a:r>
          </a:p>
          <a:p>
            <a:endParaRPr lang="en-US" dirty="0"/>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5865058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Industry Driving Forces</a:t>
            </a:r>
          </a:p>
          <a:p>
            <a:r>
              <a:rPr lang="en-US" dirty="0" smtClean="0"/>
              <a:t>Organizational Appraisals: Firms as Value Creators</a:t>
            </a:r>
          </a:p>
          <a:p>
            <a:r>
              <a:rPr lang="en-US" dirty="0" smtClean="0"/>
              <a:t>Value Chain Analysis and Value Creation</a:t>
            </a:r>
          </a:p>
          <a:p>
            <a:r>
              <a:rPr lang="en-US" dirty="0" smtClean="0"/>
              <a:t>Elements of value proposition: analyzing a company’s resources and competitive position</a:t>
            </a:r>
            <a:endParaRPr lang="en-GB" dirty="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1279</TotalTime>
  <Words>1705</Words>
  <Application>Microsoft Office PowerPoint</Application>
  <PresentationFormat>On-screen Show (4:3)</PresentationFormat>
  <Paragraphs>117</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Strategic Management (MGT501)</vt:lpstr>
      <vt:lpstr>Summary of the topics covered in the previous lecture</vt:lpstr>
      <vt:lpstr>Topics to be covered in this lecture</vt:lpstr>
      <vt:lpstr>2.5. Porter’s Five Forces Model</vt:lpstr>
      <vt:lpstr>2.5. Porter’s Five Forces Model (continued)</vt:lpstr>
      <vt:lpstr>2.5.1. Rivalry for Position</vt:lpstr>
      <vt:lpstr>2.5.2. Bargaining Power of Buyers</vt:lpstr>
      <vt:lpstr>2.5.3. Bargaining Power of Suppliers</vt:lpstr>
      <vt:lpstr>2.5.4. Threat of Substitute Products</vt:lpstr>
      <vt:lpstr>2.5.5. Threat of New Entrants</vt:lpstr>
      <vt:lpstr>2.6. Competitive Profile Matrix</vt:lpstr>
      <vt:lpstr>2.7. Strategies for Competing in Globalizing Markets: Impact of Globalization, MNEs</vt:lpstr>
      <vt:lpstr>2.7. Strategies for Competing in Globalizing Markets: Impact of Globalization, MNEs (CONTINUED)</vt:lpstr>
      <vt:lpstr>2.7.1. Positive Impacts of Globalization</vt:lpstr>
      <vt:lpstr>2.7.1. Positive Impacts of Globalization (continued)</vt:lpstr>
      <vt:lpstr>2.7.2. Multination Enterprise (MNE)</vt:lpstr>
      <vt:lpstr>2.8. Internet Economy, E-Commerce, and Social Networking Sites</vt:lpstr>
      <vt:lpstr>2.9. Changing Strategic Situations, Complexity, Turbulence, and Chaos: Institutional Strategy</vt:lpstr>
      <vt:lpstr>2.9. Changing Strategic Situations, Complexity, Turbulence, and Chaos: Institutional Strategy (continued)</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481</cp:revision>
  <dcterms:created xsi:type="dcterms:W3CDTF">2016-04-16T04:48:58Z</dcterms:created>
  <dcterms:modified xsi:type="dcterms:W3CDTF">2016-04-27T05:15:29Z</dcterms:modified>
</cp:coreProperties>
</file>