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6" r:id="rId3"/>
    <p:sldId id="311" r:id="rId4"/>
    <p:sldId id="312" r:id="rId5"/>
    <p:sldId id="313" r:id="rId6"/>
    <p:sldId id="314" r:id="rId7"/>
    <p:sldId id="316" r:id="rId8"/>
    <p:sldId id="315" r:id="rId9"/>
    <p:sldId id="317" r:id="rId10"/>
    <p:sldId id="318" r:id="rId11"/>
    <p:sldId id="325" r:id="rId12"/>
    <p:sldId id="319" r:id="rId13"/>
    <p:sldId id="321" r:id="rId14"/>
    <p:sldId id="322" r:id="rId15"/>
    <p:sldId id="323" r:id="rId16"/>
    <p:sldId id="324" r:id="rId17"/>
    <p:sldId id="326" r:id="rId18"/>
    <p:sldId id="327" r:id="rId19"/>
    <p:sldId id="328" r:id="rId20"/>
    <p:sldId id="329" r:id="rId21"/>
    <p:sldId id="278"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6" autoAdjust="0"/>
    <p:restoredTop sz="94660"/>
  </p:normalViewPr>
  <p:slideViewPr>
    <p:cSldViewPr snapToGrid="0">
      <p:cViewPr varScale="1">
        <p:scale>
          <a:sx n="62" d="100"/>
          <a:sy n="62" d="100"/>
        </p:scale>
        <p:origin x="-1488"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26/04/2016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4</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the previous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Strategic management conceptual framework and process </a:t>
            </a:r>
          </a:p>
          <a:p>
            <a:r>
              <a:rPr lang="en-US" dirty="0" smtClean="0"/>
              <a:t>Overarching theories used in strategic management</a:t>
            </a:r>
          </a:p>
          <a:p>
            <a:r>
              <a:rPr lang="en-US" dirty="0" smtClean="0"/>
              <a:t>Tools and techniques in Strategic Management</a:t>
            </a:r>
          </a:p>
          <a:p>
            <a:r>
              <a:rPr lang="en-US" dirty="0" smtClean="0"/>
              <a:t>Analyzing external business environment</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Levels of analysis: PESTELD framework and ETOP analysis</a:t>
            </a:r>
          </a:p>
          <a:p>
            <a:r>
              <a:rPr lang="en-US" dirty="0"/>
              <a:t>Environmental scanning and appraisal – strategic intelligence</a:t>
            </a:r>
          </a:p>
          <a:p>
            <a:r>
              <a:rPr lang="en-US" dirty="0"/>
              <a:t>Competitive environmental analysis: industry and competition</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9052929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2.2. Levels of Analysis: PESTELD Framework and ETOP Analysis</a:t>
            </a:r>
            <a:endParaRPr lang="en-GB" dirty="0"/>
          </a:p>
        </p:txBody>
      </p:sp>
      <p:sp>
        <p:nvSpPr>
          <p:cNvPr id="3" name="Content Placeholder 2"/>
          <p:cNvSpPr>
            <a:spLocks noGrp="1"/>
          </p:cNvSpPr>
          <p:nvPr>
            <p:ph idx="1"/>
          </p:nvPr>
        </p:nvSpPr>
        <p:spPr/>
        <p:txBody>
          <a:bodyPr/>
          <a:lstStyle/>
          <a:p>
            <a:endParaRPr lang="en-US" dirty="0" smtClean="0"/>
          </a:p>
          <a:p>
            <a:r>
              <a:rPr lang="en-US" dirty="0" smtClean="0"/>
              <a:t>Environmental analysis looks at the factors inherent in a business environment</a:t>
            </a:r>
          </a:p>
          <a:p>
            <a:r>
              <a:rPr lang="en-US" dirty="0" smtClean="0"/>
              <a:t>External business environment has three levels of analysis:</a:t>
            </a:r>
          </a:p>
          <a:p>
            <a:pPr lvl="1"/>
            <a:r>
              <a:rPr lang="en-US" dirty="0" smtClean="0"/>
              <a:t>Company level (micro)</a:t>
            </a:r>
          </a:p>
          <a:p>
            <a:pPr lvl="1"/>
            <a:r>
              <a:rPr lang="en-US" dirty="0" smtClean="0"/>
              <a:t>Industry level (</a:t>
            </a:r>
            <a:r>
              <a:rPr lang="en-US" dirty="0" err="1" smtClean="0"/>
              <a:t>meso</a:t>
            </a:r>
            <a:r>
              <a:rPr lang="en-US" dirty="0" smtClean="0"/>
              <a:t>)</a:t>
            </a:r>
          </a:p>
          <a:p>
            <a:pPr lvl="1"/>
            <a:r>
              <a:rPr lang="en-US" dirty="0" smtClean="0"/>
              <a:t>Broader environment (macro) – this can be national or the global level. </a:t>
            </a:r>
          </a:p>
          <a:p>
            <a:endParaRPr lang="en-GB" dirty="0"/>
          </a:p>
        </p:txBody>
      </p:sp>
    </p:spTree>
    <p:extLst>
      <p:ext uri="{BB962C8B-B14F-4D97-AF65-F5344CB8AC3E}">
        <p14:creationId xmlns:p14="http://schemas.microsoft.com/office/powerpoint/2010/main" xmlns="" val="18720105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a:t>
            </a:r>
            <a:endParaRPr lang="en-GB" dirty="0"/>
          </a:p>
        </p:txBody>
      </p:sp>
      <p:sp>
        <p:nvSpPr>
          <p:cNvPr id="3" name="Content Placeholder 2"/>
          <p:cNvSpPr>
            <a:spLocks noGrp="1"/>
          </p:cNvSpPr>
          <p:nvPr>
            <p:ph idx="1"/>
          </p:nvPr>
        </p:nvSpPr>
        <p:spPr/>
        <p:txBody>
          <a:bodyPr/>
          <a:lstStyle/>
          <a:p>
            <a:endParaRPr lang="en-US" dirty="0" smtClean="0"/>
          </a:p>
          <a:p>
            <a:r>
              <a:rPr lang="en-US" dirty="0" smtClean="0"/>
              <a:t>This framework comprises of the following dimensions:</a:t>
            </a:r>
          </a:p>
          <a:p>
            <a:pPr lvl="1"/>
            <a:r>
              <a:rPr lang="en-US" dirty="0" smtClean="0"/>
              <a:t>Political Factors</a:t>
            </a:r>
          </a:p>
          <a:p>
            <a:pPr lvl="1"/>
            <a:r>
              <a:rPr lang="en-US" dirty="0" smtClean="0"/>
              <a:t>Economic Factors</a:t>
            </a:r>
          </a:p>
          <a:p>
            <a:pPr lvl="1"/>
            <a:r>
              <a:rPr lang="en-US" dirty="0" smtClean="0"/>
              <a:t>Socio-cultural Forces and Factors</a:t>
            </a:r>
          </a:p>
          <a:p>
            <a:pPr lvl="1"/>
            <a:r>
              <a:rPr lang="en-US" dirty="0" smtClean="0"/>
              <a:t>Technological Forces and Factors</a:t>
            </a:r>
          </a:p>
          <a:p>
            <a:pPr lvl="1"/>
            <a:r>
              <a:rPr lang="en-US" dirty="0" smtClean="0"/>
              <a:t>Environment or Ecological Forces</a:t>
            </a:r>
          </a:p>
          <a:p>
            <a:pPr lvl="1"/>
            <a:r>
              <a:rPr lang="en-US" dirty="0" smtClean="0"/>
              <a:t>Legal Forces</a:t>
            </a:r>
          </a:p>
          <a:p>
            <a:pPr lvl="1"/>
            <a:r>
              <a:rPr lang="en-US" dirty="0" smtClean="0"/>
              <a:t>Demographic Forces</a:t>
            </a:r>
          </a:p>
          <a:p>
            <a:pPr lvl="1"/>
            <a:endParaRPr lang="en-GB" dirty="0"/>
          </a:p>
        </p:txBody>
      </p:sp>
    </p:spTree>
    <p:extLst>
      <p:ext uri="{BB962C8B-B14F-4D97-AF65-F5344CB8AC3E}">
        <p14:creationId xmlns:p14="http://schemas.microsoft.com/office/powerpoint/2010/main" xmlns="" val="1051239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 (continued)</a:t>
            </a:r>
            <a:endParaRPr lang="en-GB" dirty="0"/>
          </a:p>
        </p:txBody>
      </p:sp>
      <p:sp>
        <p:nvSpPr>
          <p:cNvPr id="3" name="Content Placeholder 2"/>
          <p:cNvSpPr>
            <a:spLocks noGrp="1"/>
          </p:cNvSpPr>
          <p:nvPr>
            <p:ph idx="1"/>
          </p:nvPr>
        </p:nvSpPr>
        <p:spPr/>
        <p:txBody>
          <a:bodyPr>
            <a:normAutofit/>
          </a:bodyPr>
          <a:lstStyle/>
          <a:p>
            <a:r>
              <a:rPr lang="en-US" dirty="0" smtClean="0"/>
              <a:t>2.2.1. Political Forces</a:t>
            </a:r>
          </a:p>
          <a:p>
            <a:pPr lvl="1"/>
            <a:r>
              <a:rPr lang="en-US" dirty="0" smtClean="0"/>
              <a:t>The system of government whether democratic, military etc. is a factor impacting freedom of doing business. </a:t>
            </a:r>
          </a:p>
          <a:p>
            <a:pPr lvl="1"/>
            <a:r>
              <a:rPr lang="en-US" dirty="0" smtClean="0"/>
              <a:t>The ideology of major political parties and approach towards free-market mechanisms, accumulation of wealth, and role of capital also impact industrial growth.</a:t>
            </a:r>
          </a:p>
          <a:p>
            <a:pPr lvl="1"/>
            <a:r>
              <a:rPr lang="en-US" dirty="0" smtClean="0"/>
              <a:t>Example: Democrats vs Republicans in USA (democrats believe taxes should be lower for middle and low income families – republicans believe in equal tax), Political Stability in Pakistan, some governments charge higher taxes from foreign corporations, Ministerial involvement in business and foreign investments (NZ)</a:t>
            </a:r>
          </a:p>
          <a:p>
            <a:pPr lvl="1"/>
            <a:endParaRPr lang="en-US" dirty="0" smtClean="0"/>
          </a:p>
          <a:p>
            <a:pPr lvl="1"/>
            <a:endParaRPr lang="en-GB" dirty="0"/>
          </a:p>
        </p:txBody>
      </p:sp>
    </p:spTree>
    <p:extLst>
      <p:ext uri="{BB962C8B-B14F-4D97-AF65-F5344CB8AC3E}">
        <p14:creationId xmlns:p14="http://schemas.microsoft.com/office/powerpoint/2010/main" xmlns="" val="2227583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2.2.2. Economic Forces</a:t>
            </a:r>
          </a:p>
          <a:p>
            <a:pPr lvl="1"/>
            <a:r>
              <a:rPr lang="en-US" dirty="0" smtClean="0"/>
              <a:t>These include the growth rate of the economy, demand-supply situation, barriers to entry, price fluctuations, too many competitors, bank interest rates etc.</a:t>
            </a:r>
          </a:p>
          <a:p>
            <a:pPr lvl="1"/>
            <a:r>
              <a:rPr lang="en-US" dirty="0" smtClean="0"/>
              <a:t>Firms strategy is contingent upon the country economic conditions favorable or unfavorable.  </a:t>
            </a:r>
          </a:p>
          <a:p>
            <a:r>
              <a:rPr lang="en-US" dirty="0" smtClean="0"/>
              <a:t>2.2.3. Socio-cultural Forces and Factors</a:t>
            </a:r>
          </a:p>
          <a:p>
            <a:pPr lvl="1"/>
            <a:r>
              <a:rPr lang="en-US" dirty="0" smtClean="0"/>
              <a:t>Factors such as classes and castes, religious institutions, ideologies and practices, family structures and values, educational perspectives, food habits, social norms, traditions, and societal values </a:t>
            </a:r>
            <a:r>
              <a:rPr lang="en-US" u="sng" dirty="0" smtClean="0"/>
              <a:t>AFFECT </a:t>
            </a:r>
            <a:r>
              <a:rPr lang="en-US" dirty="0" smtClean="0"/>
              <a:t>customer choices, buying behavior, work habits, and the organizational values of the firms embedded in a culture.  </a:t>
            </a:r>
          </a:p>
          <a:p>
            <a:pPr lvl="1"/>
            <a:endParaRPr lang="en-GB" dirty="0"/>
          </a:p>
        </p:txBody>
      </p:sp>
    </p:spTree>
    <p:extLst>
      <p:ext uri="{BB962C8B-B14F-4D97-AF65-F5344CB8AC3E}">
        <p14:creationId xmlns:p14="http://schemas.microsoft.com/office/powerpoint/2010/main" xmlns="" val="38896786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2.2.4. Technological Forces and Factors</a:t>
            </a:r>
          </a:p>
          <a:p>
            <a:pPr lvl="1"/>
            <a:r>
              <a:rPr lang="en-US" dirty="0" smtClean="0"/>
              <a:t>New technologies generate many opportunities for starting new industries example smart phones, laptops, tablets etc. – eventually they may also lead to closure (or changes in products) of many business as disruptive technologies for them, e.g. flat screen monitors, desktop computers etc. </a:t>
            </a:r>
          </a:p>
          <a:p>
            <a:pPr lvl="1"/>
            <a:r>
              <a:rPr lang="en-US" dirty="0" smtClean="0"/>
              <a:t>There is technology at the core of most of the businesses and technological advancements and innovations are source of competitive advantage for the firm. </a:t>
            </a:r>
          </a:p>
          <a:p>
            <a:pPr lvl="1"/>
            <a:r>
              <a:rPr lang="en-US" dirty="0" smtClean="0"/>
              <a:t>Examples: innovations in production technology, new product features, new substitute products.</a:t>
            </a:r>
          </a:p>
          <a:p>
            <a:pPr marL="457200" lvl="1" indent="0">
              <a:buNone/>
            </a:pPr>
            <a:endParaRPr lang="en-GB" dirty="0"/>
          </a:p>
        </p:txBody>
      </p:sp>
    </p:spTree>
    <p:extLst>
      <p:ext uri="{BB962C8B-B14F-4D97-AF65-F5344CB8AC3E}">
        <p14:creationId xmlns:p14="http://schemas.microsoft.com/office/powerpoint/2010/main" xmlns="" val="22386965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2.2.5. Environment or Ecological Forces</a:t>
            </a:r>
          </a:p>
          <a:p>
            <a:pPr lvl="1"/>
            <a:r>
              <a:rPr lang="en-US" dirty="0" smtClean="0"/>
              <a:t>Industrial and business activities impact the environment either by drawing inputs such as water, energy, minerals, or biological raw materials, or by discharging wastes, pollutants into the water, soil or atmosphere. </a:t>
            </a:r>
          </a:p>
          <a:p>
            <a:pPr lvl="1"/>
            <a:r>
              <a:rPr lang="en-US" dirty="0" smtClean="0"/>
              <a:t>Companies today are encouraged to do energy audit, water audit, environmental audit, carbon audit, </a:t>
            </a:r>
            <a:r>
              <a:rPr lang="en-US" dirty="0" err="1" smtClean="0"/>
              <a:t>etc</a:t>
            </a:r>
            <a:r>
              <a:rPr lang="en-US" dirty="0" smtClean="0"/>
              <a:t> as a means to embed environmental concerns as business concerns. </a:t>
            </a:r>
          </a:p>
          <a:p>
            <a:pPr lvl="1"/>
            <a:r>
              <a:rPr lang="en-US" dirty="0" smtClean="0"/>
              <a:t>When firms use renewable sources of energy (solar, wind, tidal wave) rather than thermal, hydroelectric, or nuclear power, they become environment friendly. </a:t>
            </a:r>
          </a:p>
          <a:p>
            <a:pPr lvl="1"/>
            <a:endParaRPr lang="en-GB" dirty="0"/>
          </a:p>
        </p:txBody>
      </p:sp>
    </p:spTree>
    <p:extLst>
      <p:ext uri="{BB962C8B-B14F-4D97-AF65-F5344CB8AC3E}">
        <p14:creationId xmlns:p14="http://schemas.microsoft.com/office/powerpoint/2010/main" xmlns="" val="41933896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PESTELD Framework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2.2.6. Legal Forces</a:t>
            </a:r>
          </a:p>
          <a:p>
            <a:pPr lvl="1"/>
            <a:r>
              <a:rPr lang="en-US" dirty="0" smtClean="0"/>
              <a:t>Firms need to take licenses or get clearances (NOC) or get permits under different law in order to operate.</a:t>
            </a:r>
          </a:p>
          <a:p>
            <a:pPr lvl="1"/>
            <a:r>
              <a:rPr lang="en-US" dirty="0" smtClean="0"/>
              <a:t>Different categories of law, such as consumer laws, competition laws, employment laws, health and safety laws, pollution laws and taxation laws impact cost of production and demand for products. </a:t>
            </a:r>
          </a:p>
          <a:p>
            <a:r>
              <a:rPr lang="en-US" dirty="0" smtClean="0"/>
              <a:t>2.2.7. Demographic Forces</a:t>
            </a:r>
          </a:p>
          <a:p>
            <a:pPr lvl="1"/>
            <a:r>
              <a:rPr lang="en-US" dirty="0" smtClean="0"/>
              <a:t>Factors such as population density, age of population, gender dynamics (employment), sex ratio (male to female ratio), migration, </a:t>
            </a:r>
            <a:r>
              <a:rPr lang="en-US" dirty="0" err="1" smtClean="0"/>
              <a:t>labour</a:t>
            </a:r>
            <a:r>
              <a:rPr lang="en-US" dirty="0" smtClean="0"/>
              <a:t> force percentages, birth rate, and death rate have a great impact on buying behavior and on perceptions of value of products. Strategists in firms use demographic data for competitive advantages. </a:t>
            </a:r>
            <a:endParaRPr lang="en-GB" dirty="0"/>
          </a:p>
        </p:txBody>
      </p:sp>
    </p:spTree>
    <p:extLst>
      <p:ext uri="{BB962C8B-B14F-4D97-AF65-F5344CB8AC3E}">
        <p14:creationId xmlns:p14="http://schemas.microsoft.com/office/powerpoint/2010/main" xmlns="" val="26608212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2.2.8 ETOP (Environmental threats and opportunities profile) Analysis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Identifying the key changes among the following five categories of environmental factors of a business and recognizing the opportunities and threats resulting from the changes are attempted in an ETOP study. </a:t>
            </a:r>
          </a:p>
          <a:p>
            <a:pPr lvl="1"/>
            <a:r>
              <a:rPr lang="en-US" dirty="0" smtClean="0"/>
              <a:t>Economic factors or forces of a business</a:t>
            </a:r>
          </a:p>
          <a:p>
            <a:pPr lvl="1"/>
            <a:r>
              <a:rPr lang="en-US" dirty="0" smtClean="0"/>
              <a:t>Social, cultural, demographic, and natural environmental factors</a:t>
            </a:r>
          </a:p>
          <a:p>
            <a:pPr lvl="1"/>
            <a:r>
              <a:rPr lang="en-US" dirty="0" smtClean="0"/>
              <a:t>Political, government, and legal factors or forces</a:t>
            </a:r>
          </a:p>
          <a:p>
            <a:pPr lvl="1"/>
            <a:r>
              <a:rPr lang="en-US" dirty="0" smtClean="0"/>
              <a:t>Supplier or technological forces</a:t>
            </a:r>
          </a:p>
          <a:p>
            <a:pPr lvl="1"/>
            <a:r>
              <a:rPr lang="en-US" dirty="0" smtClean="0"/>
              <a:t>Market or competitive forces (e.g. forces identified by porter)</a:t>
            </a:r>
          </a:p>
          <a:p>
            <a:pPr marL="0" indent="0">
              <a:buNone/>
            </a:pPr>
            <a:r>
              <a:rPr lang="en-US" dirty="0" smtClean="0"/>
              <a:t>The opportunities and threats identified are likely to guide what direction a firm chooses to go or not go. </a:t>
            </a:r>
            <a:endParaRPr lang="en-GB" dirty="0"/>
          </a:p>
        </p:txBody>
      </p:sp>
    </p:spTree>
    <p:extLst>
      <p:ext uri="{BB962C8B-B14F-4D97-AF65-F5344CB8AC3E}">
        <p14:creationId xmlns:p14="http://schemas.microsoft.com/office/powerpoint/2010/main" xmlns="" val="17691826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2.3. Environmental </a:t>
            </a:r>
            <a:r>
              <a:rPr lang="en-US" dirty="0"/>
              <a:t>scanning and appraisal – strategic </a:t>
            </a:r>
            <a:r>
              <a:rPr lang="en-US" dirty="0" smtClean="0"/>
              <a:t>intelligence</a:t>
            </a:r>
            <a:endParaRPr lang="en-GB" dirty="0"/>
          </a:p>
        </p:txBody>
      </p:sp>
      <p:sp>
        <p:nvSpPr>
          <p:cNvPr id="3" name="Content Placeholder 2"/>
          <p:cNvSpPr>
            <a:spLocks noGrp="1"/>
          </p:cNvSpPr>
          <p:nvPr>
            <p:ph idx="1"/>
          </p:nvPr>
        </p:nvSpPr>
        <p:spPr/>
        <p:txBody>
          <a:bodyPr>
            <a:normAutofit lnSpcReduction="10000"/>
          </a:bodyPr>
          <a:lstStyle/>
          <a:p>
            <a:r>
              <a:rPr lang="en-US" dirty="0" smtClean="0"/>
              <a:t>Intelligence is information gathered for specific purposes and converting that information or data into interpretations and inferences to deduce meaning. </a:t>
            </a:r>
          </a:p>
          <a:p>
            <a:r>
              <a:rPr lang="en-US" dirty="0" smtClean="0"/>
              <a:t>The meaning is then used as an insight for strategy formulation or strategizing. </a:t>
            </a:r>
          </a:p>
          <a:p>
            <a:r>
              <a:rPr lang="en-US" dirty="0" smtClean="0"/>
              <a:t>Use of strategic intelligence as a method of environmental scanning and appraisal depends on the leader’s visioning skills, foresight, system thinking, and ability to develop strategic alliances with individuals, groups, and organizations. </a:t>
            </a:r>
          </a:p>
          <a:p>
            <a:pPr marL="0" indent="0">
              <a:buNone/>
            </a:pPr>
            <a:endParaRPr lang="en-GB" dirty="0"/>
          </a:p>
        </p:txBody>
      </p:sp>
    </p:spTree>
    <p:extLst>
      <p:ext uri="{BB962C8B-B14F-4D97-AF65-F5344CB8AC3E}">
        <p14:creationId xmlns:p14="http://schemas.microsoft.com/office/powerpoint/2010/main" xmlns="" val="803050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2.3. Environmental </a:t>
            </a:r>
            <a:r>
              <a:rPr lang="en-US" dirty="0"/>
              <a:t>scanning and appraisal – strategic </a:t>
            </a:r>
            <a:r>
              <a:rPr lang="en-US" dirty="0" smtClean="0"/>
              <a:t>intelligence (continued)</a:t>
            </a:r>
            <a:endParaRPr lang="en-GB" dirty="0"/>
          </a:p>
        </p:txBody>
      </p:sp>
      <p:sp>
        <p:nvSpPr>
          <p:cNvPr id="3" name="Content Placeholder 2"/>
          <p:cNvSpPr>
            <a:spLocks noGrp="1"/>
          </p:cNvSpPr>
          <p:nvPr>
            <p:ph idx="1"/>
          </p:nvPr>
        </p:nvSpPr>
        <p:spPr/>
        <p:txBody>
          <a:bodyPr>
            <a:normAutofit/>
          </a:bodyPr>
          <a:lstStyle/>
          <a:p>
            <a:r>
              <a:rPr lang="en-US" dirty="0" smtClean="0"/>
              <a:t>Strategic intelligence answers what is likely to happen in terms of new threats, new opportunities, new demands, and new risks. Strategic intelligence is applied in the following tasks:</a:t>
            </a:r>
          </a:p>
          <a:p>
            <a:pPr lvl="1"/>
            <a:r>
              <a:rPr lang="en-US" dirty="0" smtClean="0"/>
              <a:t>Preparing strategic plans</a:t>
            </a:r>
          </a:p>
          <a:p>
            <a:pPr lvl="1"/>
            <a:r>
              <a:rPr lang="en-US" dirty="0" smtClean="0"/>
              <a:t>Making capital investment decisions</a:t>
            </a:r>
          </a:p>
          <a:p>
            <a:pPr lvl="1"/>
            <a:r>
              <a:rPr lang="en-US" dirty="0" smtClean="0"/>
              <a:t>Political risk assessment</a:t>
            </a:r>
          </a:p>
          <a:p>
            <a:pPr lvl="1"/>
            <a:r>
              <a:rPr lang="en-US" dirty="0" smtClean="0"/>
              <a:t>Merger, acquisition, joint ventures and corporate alliances</a:t>
            </a:r>
          </a:p>
          <a:p>
            <a:pPr lvl="1"/>
            <a:r>
              <a:rPr lang="en-US" dirty="0" smtClean="0"/>
              <a:t>Fixing long term research agenda</a:t>
            </a:r>
          </a:p>
          <a:p>
            <a:pPr lvl="1"/>
            <a:r>
              <a:rPr lang="en-US" dirty="0" smtClean="0"/>
              <a:t>Discovering new customer needs</a:t>
            </a:r>
            <a:endParaRPr lang="en-GB" dirty="0"/>
          </a:p>
        </p:txBody>
      </p:sp>
    </p:spTree>
    <p:extLst>
      <p:ext uri="{BB962C8B-B14F-4D97-AF65-F5344CB8AC3E}">
        <p14:creationId xmlns:p14="http://schemas.microsoft.com/office/powerpoint/2010/main" xmlns="" val="13596351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2.3. Environmental </a:t>
            </a:r>
            <a:r>
              <a:rPr lang="en-US" dirty="0"/>
              <a:t>scanning and appraisal – strategic </a:t>
            </a:r>
            <a:r>
              <a:rPr lang="en-US" dirty="0" smtClean="0"/>
              <a:t>intelligence (continued)</a:t>
            </a:r>
            <a:endParaRPr lang="en-GB" dirty="0"/>
          </a:p>
        </p:txBody>
      </p:sp>
      <p:sp>
        <p:nvSpPr>
          <p:cNvPr id="3" name="Content Placeholder 2"/>
          <p:cNvSpPr>
            <a:spLocks noGrp="1"/>
          </p:cNvSpPr>
          <p:nvPr>
            <p:ph idx="1"/>
          </p:nvPr>
        </p:nvSpPr>
        <p:spPr/>
        <p:txBody>
          <a:bodyPr>
            <a:normAutofit/>
          </a:bodyPr>
          <a:lstStyle/>
          <a:p>
            <a:r>
              <a:rPr lang="en-US" dirty="0" smtClean="0"/>
              <a:t>There are two approaches to strategic intelligence: functional approach and process approach</a:t>
            </a:r>
          </a:p>
          <a:p>
            <a:pPr lvl="1"/>
            <a:r>
              <a:rPr lang="en-US" dirty="0" smtClean="0"/>
              <a:t>Functional approach looks at the information and its meaning vis-à-vis functional expertise e.g., marketing, finance, production or human resources.</a:t>
            </a:r>
          </a:p>
          <a:p>
            <a:pPr lvl="1"/>
            <a:r>
              <a:rPr lang="en-US" dirty="0" smtClean="0"/>
              <a:t>Process approach uses an organization-wide top-bottom, internal-external, and cross functional dissemination of information and its meaning. </a:t>
            </a:r>
            <a:endParaRPr lang="en-GB" dirty="0"/>
          </a:p>
        </p:txBody>
      </p:sp>
    </p:spTree>
    <p:extLst>
      <p:ext uri="{BB962C8B-B14F-4D97-AF65-F5344CB8AC3E}">
        <p14:creationId xmlns:p14="http://schemas.microsoft.com/office/powerpoint/2010/main" xmlns="" val="24922493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2.4. Competitive Environmental Analysis: Industry and Competition</a:t>
            </a:r>
            <a:endParaRPr lang="en-GB" dirty="0"/>
          </a:p>
        </p:txBody>
      </p:sp>
      <p:sp>
        <p:nvSpPr>
          <p:cNvPr id="3" name="Content Placeholder 2"/>
          <p:cNvSpPr>
            <a:spLocks noGrp="1"/>
          </p:cNvSpPr>
          <p:nvPr>
            <p:ph idx="1"/>
          </p:nvPr>
        </p:nvSpPr>
        <p:spPr/>
        <p:txBody>
          <a:bodyPr>
            <a:normAutofit fontScale="92500"/>
          </a:bodyPr>
          <a:lstStyle/>
          <a:p>
            <a:r>
              <a:rPr lang="en-US" dirty="0" smtClean="0"/>
              <a:t>Industry and competition are factors of the </a:t>
            </a:r>
            <a:r>
              <a:rPr lang="en-US" dirty="0" err="1" smtClean="0"/>
              <a:t>meso</a:t>
            </a:r>
            <a:r>
              <a:rPr lang="en-US" dirty="0" smtClean="0"/>
              <a:t> environment of a business. </a:t>
            </a:r>
          </a:p>
          <a:p>
            <a:r>
              <a:rPr lang="en-US" dirty="0" smtClean="0"/>
              <a:t>When there are limited resources, competition is the dominant mode of interaction between two entities. </a:t>
            </a:r>
          </a:p>
          <a:p>
            <a:pPr lvl="1"/>
            <a:r>
              <a:rPr lang="en-US" dirty="0" smtClean="0"/>
              <a:t>Other forms of interactions include cooperation, communal strategy, virtual organization, strategic alliances, and mergers of two firms. </a:t>
            </a:r>
          </a:p>
          <a:p>
            <a:r>
              <a:rPr lang="en-US" dirty="0" smtClean="0"/>
              <a:t>There is competition at the supply side as well – the rival firms may get more favorable terms from suppliers and produce at a low cost (strategic sourcing). </a:t>
            </a:r>
            <a:endParaRPr lang="en-GB" dirty="0"/>
          </a:p>
        </p:txBody>
      </p:sp>
    </p:spTree>
    <p:extLst>
      <p:ext uri="{BB962C8B-B14F-4D97-AF65-F5344CB8AC3E}">
        <p14:creationId xmlns:p14="http://schemas.microsoft.com/office/powerpoint/2010/main" xmlns="" val="3097174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2.4. Competitive Environmental Analysis: Industry and Competition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There are two aspects of competition that reduce profits of competing firms: intensity and basis of competition. </a:t>
            </a:r>
          </a:p>
          <a:p>
            <a:r>
              <a:rPr lang="en-US" dirty="0" smtClean="0"/>
              <a:t>Intensity will be higher if there are many firms, industry is slow growing, exit from the industry is costly, firms are committed to the business, etc.</a:t>
            </a:r>
          </a:p>
          <a:p>
            <a:r>
              <a:rPr lang="en-US" dirty="0" smtClean="0"/>
              <a:t>When the product is perishable or economy of scale in production is needed to be efficient, price competition may be severe. </a:t>
            </a:r>
          </a:p>
          <a:p>
            <a:pPr lvl="1"/>
            <a:r>
              <a:rPr lang="en-US" dirty="0" smtClean="0"/>
              <a:t>The basis of competition may be on price, packaging, product features, after-sales service, energy efficiency, ecological feature, or safety. </a:t>
            </a:r>
            <a:endParaRPr lang="en-GB" dirty="0"/>
          </a:p>
        </p:txBody>
      </p:sp>
    </p:spTree>
    <p:extLst>
      <p:ext uri="{BB962C8B-B14F-4D97-AF65-F5344CB8AC3E}">
        <p14:creationId xmlns:p14="http://schemas.microsoft.com/office/powerpoint/2010/main" xmlns="" val="6028019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2.4.1. Industry Analysis – Industry and Sector</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A sector refers to a large segment of the economy, for example, financial sector, energy sector, travel sector, food sector, agriculture sector, education sector etc.</a:t>
            </a:r>
          </a:p>
          <a:p>
            <a:r>
              <a:rPr lang="en-US" dirty="0" smtClean="0"/>
              <a:t>Industry refers to a specific group of companies or business meeting one particular human need in a particular method and has similar business activities. Example, banking industry, insurance industry, solar energy, wind energy, paper industry etc.</a:t>
            </a:r>
          </a:p>
          <a:p>
            <a:r>
              <a:rPr lang="en-US" dirty="0" smtClean="0"/>
              <a:t>Economy is divided into large segments called sectors and each sector is divided into specific groupings of companies called industries. </a:t>
            </a:r>
          </a:p>
          <a:p>
            <a:r>
              <a:rPr lang="en-US" dirty="0" smtClean="0"/>
              <a:t>An industry is a type of business in which there may be a few or hundreds of companies competing for same customer base, using more or less similar raw materials. </a:t>
            </a:r>
            <a:endParaRPr lang="en-GB" dirty="0"/>
          </a:p>
        </p:txBody>
      </p:sp>
    </p:spTree>
    <p:extLst>
      <p:ext uri="{BB962C8B-B14F-4D97-AF65-F5344CB8AC3E}">
        <p14:creationId xmlns:p14="http://schemas.microsoft.com/office/powerpoint/2010/main" xmlns="" val="15073342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2.4.2 Industry and Market Segments</a:t>
            </a:r>
            <a:endParaRPr lang="en-GB" dirty="0"/>
          </a:p>
        </p:txBody>
      </p:sp>
      <p:sp>
        <p:nvSpPr>
          <p:cNvPr id="3" name="Content Placeholder 2"/>
          <p:cNvSpPr>
            <a:spLocks noGrp="1"/>
          </p:cNvSpPr>
          <p:nvPr>
            <p:ph idx="1"/>
          </p:nvPr>
        </p:nvSpPr>
        <p:spPr>
          <a:xfrm>
            <a:off x="613410" y="1597025"/>
            <a:ext cx="7886700" cy="4351338"/>
          </a:xfrm>
        </p:spPr>
        <p:txBody>
          <a:bodyPr>
            <a:noAutofit/>
          </a:bodyPr>
          <a:lstStyle/>
          <a:p>
            <a:r>
              <a:rPr lang="en-US" sz="2400" dirty="0" smtClean="0"/>
              <a:t>An industry satisfies a particular need of customers in a specific method or manner:</a:t>
            </a:r>
          </a:p>
          <a:p>
            <a:pPr lvl="2"/>
            <a:r>
              <a:rPr lang="en-US" sz="2400" dirty="0" smtClean="0"/>
              <a:t>For example: the banking industry in the financial sector can be divided into segments such as micro-finance companies that cater to the poorer segments of the society, banks focusing on housing loans, industrial loans, small business, etc. each of these specialized firms in the industry caters to the needs of different customer segments</a:t>
            </a:r>
            <a:r>
              <a:rPr lang="en-US" sz="2800" dirty="0" smtClean="0"/>
              <a:t>. </a:t>
            </a:r>
          </a:p>
          <a:p>
            <a:r>
              <a:rPr lang="en-US" sz="2400" dirty="0" smtClean="0"/>
              <a:t>Customer segmentation may be done on the basis of purchase value, products, responses, mode of payment, mode of purchase, demographics, attitudes, purchase behavior etc. </a:t>
            </a:r>
            <a:endParaRPr lang="en-GB" sz="2400" dirty="0"/>
          </a:p>
        </p:txBody>
      </p:sp>
    </p:spTree>
    <p:extLst>
      <p:ext uri="{BB962C8B-B14F-4D97-AF65-F5344CB8AC3E}">
        <p14:creationId xmlns:p14="http://schemas.microsoft.com/office/powerpoint/2010/main" xmlns="" val="3208853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2.4.3 Boundary of an Industry</a:t>
            </a:r>
            <a:endParaRPr lang="en-GB" dirty="0"/>
          </a:p>
        </p:txBody>
      </p:sp>
      <p:sp>
        <p:nvSpPr>
          <p:cNvPr id="3" name="Content Placeholder 2"/>
          <p:cNvSpPr>
            <a:spLocks noGrp="1"/>
          </p:cNvSpPr>
          <p:nvPr>
            <p:ph idx="1"/>
          </p:nvPr>
        </p:nvSpPr>
        <p:spPr/>
        <p:txBody>
          <a:bodyPr/>
          <a:lstStyle/>
          <a:p>
            <a:endParaRPr lang="en-US" dirty="0" smtClean="0"/>
          </a:p>
          <a:p>
            <a:r>
              <a:rPr lang="en-US" dirty="0" smtClean="0"/>
              <a:t>Boundary is defined by what the industry makes and what it buys. Boundary is determined by the patterns of exchange with firms from other industries.</a:t>
            </a:r>
          </a:p>
          <a:p>
            <a:r>
              <a:rPr lang="en-US" dirty="0" smtClean="0"/>
              <a:t>Boundaries however today are getting blurred owing to IT, deregulation, and globalization. Example, telephone industry and computer industry. </a:t>
            </a:r>
            <a:endParaRPr lang="en-US" dirty="0"/>
          </a:p>
        </p:txBody>
      </p:sp>
    </p:spTree>
    <p:extLst>
      <p:ext uri="{BB962C8B-B14F-4D97-AF65-F5344CB8AC3E}">
        <p14:creationId xmlns:p14="http://schemas.microsoft.com/office/powerpoint/2010/main" xmlns="" val="15773393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2.4.4. Industry and Co-operation </a:t>
            </a:r>
            <a:endParaRPr lang="en-GB" dirty="0"/>
          </a:p>
        </p:txBody>
      </p:sp>
      <p:sp>
        <p:nvSpPr>
          <p:cNvPr id="3" name="Content Placeholder 2"/>
          <p:cNvSpPr>
            <a:spLocks noGrp="1"/>
          </p:cNvSpPr>
          <p:nvPr>
            <p:ph idx="1"/>
          </p:nvPr>
        </p:nvSpPr>
        <p:spPr/>
        <p:txBody>
          <a:bodyPr/>
          <a:lstStyle/>
          <a:p>
            <a:r>
              <a:rPr lang="en-US" dirty="0" smtClean="0"/>
              <a:t>There at times is cooperation among competing firms in order to safeguard the larger interests of the industry for giving consumers awareness, lobbying for tax benefits, deregulation etc.</a:t>
            </a:r>
          </a:p>
          <a:p>
            <a:r>
              <a:rPr lang="en-US" dirty="0" smtClean="0"/>
              <a:t>When there is threat to an industry as a whole, the firms cooperate rather than compete for gaining advantages to the industry as a whole. </a:t>
            </a:r>
          </a:p>
          <a:p>
            <a:r>
              <a:rPr lang="en-US" dirty="0" smtClean="0"/>
              <a:t>Through cooperation firms in an industry share knowledge, experience, and critical information, which are beneficial to all member firms. </a:t>
            </a:r>
            <a:endParaRPr lang="en-GB" dirty="0"/>
          </a:p>
        </p:txBody>
      </p:sp>
    </p:spTree>
    <p:extLst>
      <p:ext uri="{BB962C8B-B14F-4D97-AF65-F5344CB8AC3E}">
        <p14:creationId xmlns:p14="http://schemas.microsoft.com/office/powerpoint/2010/main" xmlns="" val="67330772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Levels </a:t>
            </a:r>
            <a:r>
              <a:rPr lang="en-US" dirty="0"/>
              <a:t>of analysis: PESTELD framework and ETOP analysis</a:t>
            </a:r>
          </a:p>
          <a:p>
            <a:r>
              <a:rPr lang="en-US" dirty="0"/>
              <a:t>Environmental scanning and appraisal – strategic intelligence</a:t>
            </a:r>
          </a:p>
          <a:p>
            <a:r>
              <a:rPr lang="en-US" dirty="0"/>
              <a:t>Competitive environmental analysis: industry and competition</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Porter’s Five Forces </a:t>
            </a:r>
            <a:r>
              <a:rPr lang="en-US" dirty="0" smtClean="0"/>
              <a:t>Model</a:t>
            </a:r>
          </a:p>
          <a:p>
            <a:r>
              <a:rPr lang="en-US" dirty="0" smtClean="0"/>
              <a:t>Competitive Profile Matrix</a:t>
            </a:r>
          </a:p>
          <a:p>
            <a:r>
              <a:rPr lang="en-US" dirty="0" smtClean="0"/>
              <a:t>Strategies for competing in globalizing markets: impact of globalization, MNEs</a:t>
            </a:r>
          </a:p>
          <a:p>
            <a:r>
              <a:rPr lang="en-US" dirty="0" smtClean="0"/>
              <a:t>Internet economy, e-commerce, and social </a:t>
            </a:r>
            <a:r>
              <a:rPr lang="en-US" smtClean="0"/>
              <a:t>networking sites</a:t>
            </a:r>
            <a:endParaRPr lang="en-US" dirty="0"/>
          </a:p>
          <a:p>
            <a:pPr marL="0" indent="0">
              <a:buNone/>
            </a:pPr>
            <a:endParaRPr lang="en-GB" dirty="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1033</TotalTime>
  <Words>1693</Words>
  <Application>Microsoft Office PowerPoint</Application>
  <PresentationFormat>On-screen Show (4:3)</PresentationFormat>
  <Paragraphs>126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Summary of the topics covered in the previous lecture</vt:lpstr>
      <vt:lpstr>Topics to be covered in this lecture</vt:lpstr>
      <vt:lpstr>2.2. Levels of Analysis: PESTELD Framework and ETOP Analysis</vt:lpstr>
      <vt:lpstr>PESTELD Framework</vt:lpstr>
      <vt:lpstr>PESTELD Framework (continued)</vt:lpstr>
      <vt:lpstr>PESTELD Framework (continued)</vt:lpstr>
      <vt:lpstr>PESTELD Framework (continued)</vt:lpstr>
      <vt:lpstr>PESTELD Framework (continued)</vt:lpstr>
      <vt:lpstr>PESTELD Framework (continued)</vt:lpstr>
      <vt:lpstr>2.2.8 ETOP (Environmental threats and opportunities profile) Analysis</vt:lpstr>
      <vt:lpstr>2.3. Environmental scanning and appraisal – strategic intelligence</vt:lpstr>
      <vt:lpstr>2.3. Environmental scanning and appraisal – strategic intelligence (continued)</vt:lpstr>
      <vt:lpstr>2.3. Environmental scanning and appraisal – strategic intelligence (continued)</vt:lpstr>
      <vt:lpstr>2.4. Competitive Environmental Analysis: Industry and Competition</vt:lpstr>
      <vt:lpstr>2.4. Competitive Environmental Analysis: Industry and Competition (continued)</vt:lpstr>
      <vt:lpstr>2.4.1. Industry Analysis – Industry and Sector</vt:lpstr>
      <vt:lpstr>2.4.2 Industry and Market Segments</vt:lpstr>
      <vt:lpstr>2.4.3 Boundary of an Industry</vt:lpstr>
      <vt:lpstr>2.4.4. Industry and Co-operation </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389</cp:revision>
  <dcterms:created xsi:type="dcterms:W3CDTF">2016-04-16T04:48:58Z</dcterms:created>
  <dcterms:modified xsi:type="dcterms:W3CDTF">2016-04-26T05:08:53Z</dcterms:modified>
</cp:coreProperties>
</file>