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383" r:id="rId3"/>
    <p:sldId id="296" r:id="rId4"/>
    <p:sldId id="389" r:id="rId5"/>
    <p:sldId id="385" r:id="rId6"/>
    <p:sldId id="400" r:id="rId7"/>
    <p:sldId id="386" r:id="rId8"/>
    <p:sldId id="401" r:id="rId9"/>
    <p:sldId id="387" r:id="rId10"/>
    <p:sldId id="388" r:id="rId11"/>
    <p:sldId id="390" r:id="rId12"/>
    <p:sldId id="391" r:id="rId13"/>
    <p:sldId id="392" r:id="rId14"/>
    <p:sldId id="393" r:id="rId15"/>
    <p:sldId id="394" r:id="rId16"/>
    <p:sldId id="395" r:id="rId17"/>
    <p:sldId id="396" r:id="rId18"/>
    <p:sldId id="397" r:id="rId19"/>
    <p:sldId id="398" r:id="rId20"/>
    <p:sldId id="399" r:id="rId21"/>
    <p:sldId id="367" r:id="rId22"/>
    <p:sldId id="29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14/07/2016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 xmlns:p14="http://schemas.microsoft.com/office/powerpoint/2010/main"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14/07/2016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14/07/2016</a:t>
            </a:fld>
            <a:endParaRPr lang="en-GB"/>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 xmlns:p14="http://schemas.microsoft.com/office/powerpoint/2010/main"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a:p>
          <a:p>
            <a:r>
              <a:rPr lang="en-US" dirty="0"/>
              <a:t>Lecture 32</a:t>
            </a:r>
          </a:p>
          <a:p>
            <a:endParaRPr lang="en-US" dirty="0"/>
          </a:p>
          <a:p>
            <a:r>
              <a:rPr lang="en-US" dirty="0"/>
              <a:t>Dr Muhammad Mustafa Raziq</a:t>
            </a:r>
          </a:p>
        </p:txBody>
      </p:sp>
    </p:spTree>
    <p:extLst>
      <p:ext uri="{BB962C8B-B14F-4D97-AF65-F5344CB8AC3E}">
        <p14:creationId xmlns="" xmlns:p14="http://schemas.microsoft.com/office/powerpoint/2010/main"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 Covered in the Previous Lecture</a:t>
            </a:r>
            <a:endParaRPr lang="en-GB" dirty="0"/>
          </a:p>
        </p:txBody>
      </p:sp>
      <p:sp>
        <p:nvSpPr>
          <p:cNvPr id="3" name="Content Placeholder 2"/>
          <p:cNvSpPr>
            <a:spLocks noGrp="1"/>
          </p:cNvSpPr>
          <p:nvPr>
            <p:ph idx="1"/>
          </p:nvPr>
        </p:nvSpPr>
        <p:spPr/>
        <p:txBody>
          <a:bodyPr/>
          <a:lstStyle/>
          <a:p>
            <a:endParaRPr lang="en-US" dirty="0"/>
          </a:p>
          <a:p>
            <a:r>
              <a:rPr lang="en-US" dirty="0"/>
              <a:t>Procedural implementation</a:t>
            </a:r>
          </a:p>
          <a:p>
            <a:r>
              <a:rPr lang="en-US" dirty="0"/>
              <a:t>Resource allocation</a:t>
            </a:r>
          </a:p>
          <a:p>
            <a:r>
              <a:rPr lang="en-US" dirty="0"/>
              <a:t>Strategic initiatives</a:t>
            </a:r>
          </a:p>
          <a:p>
            <a:r>
              <a:rPr lang="en-US" dirty="0"/>
              <a:t>Strategic repositioning</a:t>
            </a:r>
          </a:p>
          <a:p>
            <a:r>
              <a:rPr lang="en-US" dirty="0"/>
              <a:t>Innovation and entrepreneurship</a:t>
            </a:r>
          </a:p>
          <a:p>
            <a:r>
              <a:rPr lang="en-US" dirty="0"/>
              <a:t>Business process re-engineering</a:t>
            </a:r>
          </a:p>
          <a:p>
            <a:endParaRPr lang="en-US" dirty="0"/>
          </a:p>
          <a:p>
            <a:endParaRPr lang="en-GB" dirty="0"/>
          </a:p>
        </p:txBody>
      </p:sp>
    </p:spTree>
    <p:extLst>
      <p:ext uri="{BB962C8B-B14F-4D97-AF65-F5344CB8AC3E}">
        <p14:creationId xmlns="" xmlns:p14="http://schemas.microsoft.com/office/powerpoint/2010/main"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a:p>
          <a:p>
            <a:endParaRPr lang="en-US" dirty="0"/>
          </a:p>
          <a:p>
            <a:r>
              <a:rPr lang="en-US" dirty="0"/>
              <a:t>Corporate Governance</a:t>
            </a:r>
          </a:p>
          <a:p>
            <a:r>
              <a:rPr lang="en-US" dirty="0"/>
              <a:t>Strategic Leadership</a:t>
            </a:r>
          </a:p>
          <a:p>
            <a:r>
              <a:rPr lang="en-US" dirty="0"/>
              <a:t>Monitoring Strategy Implementation</a:t>
            </a:r>
          </a:p>
          <a:p>
            <a:endParaRPr lang="en-GB" dirty="0"/>
          </a:p>
        </p:txBody>
      </p:sp>
    </p:spTree>
    <p:extLst>
      <p:ext uri="{BB962C8B-B14F-4D97-AF65-F5344CB8AC3E}">
        <p14:creationId xmlns="" xmlns:p14="http://schemas.microsoft.com/office/powerpoint/2010/main"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Corporate Governance</a:t>
            </a:r>
          </a:p>
        </p:txBody>
      </p:sp>
      <p:sp>
        <p:nvSpPr>
          <p:cNvPr id="3" name="Content Placeholder 2"/>
          <p:cNvSpPr>
            <a:spLocks noGrp="1"/>
          </p:cNvSpPr>
          <p:nvPr>
            <p:ph idx="1"/>
          </p:nvPr>
        </p:nvSpPr>
        <p:spPr/>
        <p:txBody>
          <a:bodyPr>
            <a:normAutofit fontScale="92500" lnSpcReduction="20000"/>
          </a:bodyPr>
          <a:lstStyle/>
          <a:p>
            <a:r>
              <a:rPr lang="en-US" dirty="0"/>
              <a:t>Three General types of Business Ownerships: Sole proprietorship (single owner), Partnership (partners), and Corporation (shareholders) </a:t>
            </a:r>
            <a:endParaRPr lang="en-US" sz="2600" i="1" dirty="0"/>
          </a:p>
          <a:p>
            <a:r>
              <a:rPr lang="en-US" dirty="0"/>
              <a:t>A corporation is a combined association; has, artificial </a:t>
            </a:r>
            <a:r>
              <a:rPr lang="en-US"/>
              <a:t>legal </a:t>
            </a:r>
            <a:r>
              <a:rPr lang="en-US" smtClean="0"/>
              <a:t>existence, </a:t>
            </a:r>
            <a:r>
              <a:rPr lang="en-US" dirty="0"/>
              <a:t>continuous existence, common seal, extensive membership, separation of management from ownership, limited liability, and allows transferability of shares (Fernando, 2006)</a:t>
            </a:r>
          </a:p>
          <a:p>
            <a:r>
              <a:rPr lang="en-US" dirty="0"/>
              <a:t>The costs of running a corporation is relatively high; and, corporations suffer from potentially serious governance problems due to separation of ownership (shareholders) and control (management) (Kim and </a:t>
            </a:r>
            <a:r>
              <a:rPr lang="en-US" dirty="0" err="1"/>
              <a:t>Nofsinger</a:t>
            </a:r>
            <a:r>
              <a:rPr lang="en-US" dirty="0"/>
              <a:t>, 2007).</a:t>
            </a:r>
          </a:p>
          <a:p>
            <a:endParaRPr lang="en-US" dirty="0"/>
          </a:p>
        </p:txBody>
      </p:sp>
    </p:spTree>
    <p:extLst>
      <p:ext uri="{BB962C8B-B14F-4D97-AF65-F5344CB8AC3E}">
        <p14:creationId xmlns="" xmlns:p14="http://schemas.microsoft.com/office/powerpoint/2010/main" val="4163859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73397"/>
            <a:ext cx="7886700" cy="637765"/>
          </a:xfrm>
        </p:spPr>
        <p:txBody>
          <a:bodyPr>
            <a:normAutofit fontScale="90000"/>
          </a:bodyPr>
          <a:lstStyle/>
          <a:p>
            <a:r>
              <a:rPr lang="en-US" dirty="0"/>
              <a:t>Corporate Governance (continued)</a:t>
            </a:r>
          </a:p>
        </p:txBody>
      </p:sp>
      <p:sp>
        <p:nvSpPr>
          <p:cNvPr id="3" name="Content Placeholder 2"/>
          <p:cNvSpPr>
            <a:spLocks noGrp="1"/>
          </p:cNvSpPr>
          <p:nvPr>
            <p:ph idx="1"/>
          </p:nvPr>
        </p:nvSpPr>
        <p:spPr>
          <a:xfrm>
            <a:off x="628650" y="1032387"/>
            <a:ext cx="7886700" cy="5338916"/>
          </a:xfrm>
        </p:spPr>
        <p:txBody>
          <a:bodyPr>
            <a:normAutofit fontScale="77500" lnSpcReduction="20000"/>
          </a:bodyPr>
          <a:lstStyle/>
          <a:p>
            <a:r>
              <a:rPr lang="en-US" sz="3800" dirty="0"/>
              <a:t>Corporate Governance focuses on a simple model (Fernando, 2006):</a:t>
            </a:r>
          </a:p>
          <a:p>
            <a:pPr lvl="1"/>
            <a:r>
              <a:rPr lang="en-US" sz="3800" dirty="0"/>
              <a:t>Share holders elect directors who represent them</a:t>
            </a:r>
          </a:p>
          <a:p>
            <a:pPr lvl="1"/>
            <a:r>
              <a:rPr lang="en-US" sz="3800" dirty="0"/>
              <a:t>Directors vote on key matters and adopt the majority decision</a:t>
            </a:r>
          </a:p>
          <a:p>
            <a:pPr lvl="1"/>
            <a:r>
              <a:rPr lang="en-US" sz="3800" dirty="0"/>
              <a:t>Decisions are made in a transparent manner so that shareholders and others can hold directors accountable</a:t>
            </a:r>
          </a:p>
          <a:p>
            <a:pPr lvl="1"/>
            <a:r>
              <a:rPr lang="en-US" sz="3800" dirty="0"/>
              <a:t>The company adopts accounting standards to generate the information necessary for directors, investors and other stakeholders to make decisions</a:t>
            </a:r>
          </a:p>
          <a:p>
            <a:pPr lvl="1"/>
            <a:r>
              <a:rPr lang="en-US" sz="3800" dirty="0"/>
              <a:t>The company’s policies and practices adhere to applicable national, state and local laws.</a:t>
            </a:r>
            <a:r>
              <a:rPr lang="en-US" sz="3800" b="1" dirty="0"/>
              <a:t> </a:t>
            </a:r>
          </a:p>
          <a:p>
            <a:endParaRPr lang="en-US" dirty="0"/>
          </a:p>
          <a:p>
            <a:endParaRPr lang="en-US" dirty="0"/>
          </a:p>
          <a:p>
            <a:endParaRPr lang="en-US" dirty="0"/>
          </a:p>
          <a:p>
            <a:pPr lvl="1"/>
            <a:endParaRPr lang="en-US" dirty="0"/>
          </a:p>
        </p:txBody>
      </p:sp>
    </p:spTree>
    <p:extLst>
      <p:ext uri="{BB962C8B-B14F-4D97-AF65-F5344CB8AC3E}">
        <p14:creationId xmlns="" xmlns:p14="http://schemas.microsoft.com/office/powerpoint/2010/main" val="15293353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73397"/>
            <a:ext cx="7886700" cy="637765"/>
          </a:xfrm>
        </p:spPr>
        <p:txBody>
          <a:bodyPr>
            <a:normAutofit fontScale="90000"/>
          </a:bodyPr>
          <a:lstStyle/>
          <a:p>
            <a:r>
              <a:rPr lang="en-US" dirty="0"/>
              <a:t>Corporate Governance (continued)</a:t>
            </a:r>
          </a:p>
        </p:txBody>
      </p:sp>
      <p:sp>
        <p:nvSpPr>
          <p:cNvPr id="3" name="Content Placeholder 2"/>
          <p:cNvSpPr>
            <a:spLocks noGrp="1"/>
          </p:cNvSpPr>
          <p:nvPr>
            <p:ph idx="1"/>
          </p:nvPr>
        </p:nvSpPr>
        <p:spPr>
          <a:xfrm>
            <a:off x="628650" y="1032387"/>
            <a:ext cx="7886700" cy="5338916"/>
          </a:xfrm>
        </p:spPr>
        <p:txBody>
          <a:bodyPr>
            <a:normAutofit fontScale="77500" lnSpcReduction="20000"/>
          </a:bodyPr>
          <a:lstStyle/>
          <a:p>
            <a:r>
              <a:rPr lang="en-US" sz="3800" dirty="0" smtClean="0"/>
              <a:t>Models of corporate Governance by McKinsey and company:</a:t>
            </a:r>
          </a:p>
          <a:p>
            <a:pPr lvl="1"/>
            <a:r>
              <a:rPr lang="en-US" sz="3800" b="1" dirty="0" smtClean="0"/>
              <a:t>The Market model Governance chain </a:t>
            </a:r>
            <a:r>
              <a:rPr lang="en-US" sz="3800" dirty="0" smtClean="0"/>
              <a:t>(More common in USA, UK, Canada and Australia) - Efficient, well developed equity markets and dispersed ownership; Highly valued by sophisticated global investors</a:t>
            </a:r>
          </a:p>
          <a:p>
            <a:pPr lvl="1"/>
            <a:r>
              <a:rPr lang="en-US" sz="3800" b="1" dirty="0" smtClean="0"/>
              <a:t>The control Model Governance chain </a:t>
            </a:r>
            <a:r>
              <a:rPr lang="en-US" sz="3800" dirty="0" smtClean="0"/>
              <a:t>(More common in Asia, Latin America, parts of Europe) - Concentrated family ownerships; Less shareholder transparency and inadequate protection of minority and foreign shareholders; Practiced in transitional and developing economies and needs improvement.</a:t>
            </a:r>
          </a:p>
          <a:p>
            <a:endParaRPr lang="en-US" dirty="0"/>
          </a:p>
          <a:p>
            <a:endParaRPr lang="en-US" dirty="0"/>
          </a:p>
          <a:p>
            <a:endParaRPr lang="en-US" dirty="0"/>
          </a:p>
          <a:p>
            <a:pPr lvl="1"/>
            <a:endParaRPr lang="en-US" dirty="0"/>
          </a:p>
        </p:txBody>
      </p:sp>
    </p:spTree>
    <p:extLst>
      <p:ext uri="{BB962C8B-B14F-4D97-AF65-F5344CB8AC3E}">
        <p14:creationId xmlns="" xmlns:p14="http://schemas.microsoft.com/office/powerpoint/2010/main" val="152933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3902"/>
            <a:ext cx="7886700" cy="932731"/>
          </a:xfrm>
        </p:spPr>
        <p:txBody>
          <a:bodyPr>
            <a:normAutofit fontScale="90000"/>
          </a:bodyPr>
          <a:lstStyle/>
          <a:p>
            <a:r>
              <a:rPr lang="en-US" dirty="0"/>
              <a:t>Theoretical Basis of Corporate Governance</a:t>
            </a:r>
          </a:p>
        </p:txBody>
      </p:sp>
      <p:sp>
        <p:nvSpPr>
          <p:cNvPr id="3" name="Content Placeholder 2"/>
          <p:cNvSpPr>
            <a:spLocks noGrp="1"/>
          </p:cNvSpPr>
          <p:nvPr>
            <p:ph idx="1"/>
          </p:nvPr>
        </p:nvSpPr>
        <p:spPr>
          <a:xfrm>
            <a:off x="501445" y="1250440"/>
            <a:ext cx="8141110" cy="5194606"/>
          </a:xfrm>
        </p:spPr>
        <p:txBody>
          <a:bodyPr>
            <a:normAutofit fontScale="85000" lnSpcReduction="20000"/>
          </a:bodyPr>
          <a:lstStyle/>
          <a:p>
            <a:r>
              <a:rPr lang="en-US" sz="3400" dirty="0"/>
              <a:t>In the modern corporation where the share ownership is widely held, managerial actions depart from those required to maximize shareholder returns. In agency theory terms, the owners are the principals and the managers are the agents and there is an agency loss, which is the extent to which returns to the owners fall. Agency theory specifies mechanisms that reduce agency loss.</a:t>
            </a:r>
          </a:p>
          <a:p>
            <a:r>
              <a:rPr lang="en-US" sz="3400" dirty="0"/>
              <a:t>Principal-agent problem represents the conflict of interest between management and owners. For example if shareholders cannot effectively monitor the managers’ behavior, then managers may be tempted to use the firm’s assets for their own ends, all at the expense of shareholders.</a:t>
            </a:r>
          </a:p>
          <a:p>
            <a:pPr lvl="2"/>
            <a:endParaRPr lang="en-US" dirty="0"/>
          </a:p>
          <a:p>
            <a:endParaRPr lang="en-US" dirty="0"/>
          </a:p>
        </p:txBody>
      </p:sp>
    </p:spTree>
    <p:extLst>
      <p:ext uri="{BB962C8B-B14F-4D97-AF65-F5344CB8AC3E}">
        <p14:creationId xmlns="" xmlns:p14="http://schemas.microsoft.com/office/powerpoint/2010/main" val="4124422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3902"/>
            <a:ext cx="7886700" cy="932731"/>
          </a:xfrm>
        </p:spPr>
        <p:txBody>
          <a:bodyPr>
            <a:normAutofit fontScale="90000"/>
          </a:bodyPr>
          <a:lstStyle/>
          <a:p>
            <a:r>
              <a:rPr lang="en-US" dirty="0"/>
              <a:t>Theoretical Basis of Corporate </a:t>
            </a:r>
            <a:r>
              <a:rPr lang="en-US" dirty="0" smtClean="0"/>
              <a:t>Governance (continued)</a:t>
            </a:r>
            <a:endParaRPr lang="en-US" dirty="0"/>
          </a:p>
        </p:txBody>
      </p:sp>
      <p:sp>
        <p:nvSpPr>
          <p:cNvPr id="3" name="Content Placeholder 2"/>
          <p:cNvSpPr>
            <a:spLocks noGrp="1"/>
          </p:cNvSpPr>
          <p:nvPr>
            <p:ph idx="1"/>
          </p:nvPr>
        </p:nvSpPr>
        <p:spPr>
          <a:xfrm>
            <a:off x="501445" y="1250440"/>
            <a:ext cx="8141110" cy="5194606"/>
          </a:xfrm>
        </p:spPr>
        <p:txBody>
          <a:bodyPr>
            <a:normAutofit fontScale="92500" lnSpcReduction="20000"/>
          </a:bodyPr>
          <a:lstStyle/>
          <a:p>
            <a:r>
              <a:rPr lang="en-US" sz="3400" dirty="0" smtClean="0"/>
              <a:t>Agency problems:</a:t>
            </a:r>
            <a:endParaRPr lang="en-US" sz="3400" dirty="0"/>
          </a:p>
          <a:p>
            <a:pPr lvl="1"/>
            <a:r>
              <a:rPr lang="en-US" sz="3400" dirty="0"/>
              <a:t>There are two broad mechanisms that help reduce agency costs and hence improve corporate performance through better governance: 1). Fair and accurate financial disclosures; 2). Efficient and independent board of directors</a:t>
            </a:r>
          </a:p>
          <a:p>
            <a:r>
              <a:rPr lang="en-US" sz="3400" dirty="0"/>
              <a:t>Solutions to principal-agent problem: </a:t>
            </a:r>
          </a:p>
          <a:p>
            <a:pPr lvl="1"/>
            <a:r>
              <a:rPr lang="en-US" sz="3400" dirty="0"/>
              <a:t>Incentives—aligning executive incentives with shareholder desires e.g. stock, restricted stock, and stock options.</a:t>
            </a:r>
          </a:p>
          <a:p>
            <a:pPr lvl="1"/>
            <a:r>
              <a:rPr lang="en-US" sz="3400" dirty="0"/>
              <a:t>Monitoring—setting up mechanisms for monitoring the behavior of managers.</a:t>
            </a:r>
          </a:p>
          <a:p>
            <a:pPr lvl="2"/>
            <a:endParaRPr lang="en-US" dirty="0"/>
          </a:p>
          <a:p>
            <a:endParaRPr lang="en-US" dirty="0"/>
          </a:p>
        </p:txBody>
      </p:sp>
    </p:spTree>
    <p:extLst>
      <p:ext uri="{BB962C8B-B14F-4D97-AF65-F5344CB8AC3E}">
        <p14:creationId xmlns="" xmlns:p14="http://schemas.microsoft.com/office/powerpoint/2010/main" val="4124422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712" y="239004"/>
            <a:ext cx="7886700" cy="1325563"/>
          </a:xfrm>
        </p:spPr>
        <p:txBody>
          <a:bodyPr/>
          <a:lstStyle/>
          <a:p>
            <a:r>
              <a:rPr lang="en-US" dirty="0"/>
              <a:t>Corporate Governance (continued)</a:t>
            </a:r>
          </a:p>
        </p:txBody>
      </p:sp>
      <p:sp>
        <p:nvSpPr>
          <p:cNvPr id="3" name="Content Placeholder 2"/>
          <p:cNvSpPr>
            <a:spLocks noGrp="1"/>
          </p:cNvSpPr>
          <p:nvPr>
            <p:ph idx="1"/>
          </p:nvPr>
        </p:nvSpPr>
        <p:spPr>
          <a:xfrm>
            <a:off x="628650" y="1474839"/>
            <a:ext cx="7886700" cy="5029200"/>
          </a:xfrm>
        </p:spPr>
        <p:txBody>
          <a:bodyPr>
            <a:normAutofit fontScale="92500" lnSpcReduction="20000"/>
          </a:bodyPr>
          <a:lstStyle/>
          <a:p>
            <a:pPr lvl="0"/>
            <a:r>
              <a:rPr lang="en-US" sz="2600" b="1" dirty="0"/>
              <a:t>Why Corporate governance</a:t>
            </a:r>
            <a:endParaRPr lang="en-US" sz="2600" dirty="0"/>
          </a:p>
          <a:p>
            <a:pPr lvl="1"/>
            <a:r>
              <a:rPr lang="en-US" sz="2600" dirty="0"/>
              <a:t>Companies need to be governed as well as managed. Corporate governance is concerned with this need.</a:t>
            </a:r>
          </a:p>
          <a:p>
            <a:pPr lvl="1"/>
            <a:r>
              <a:rPr lang="en-US" sz="2600" dirty="0"/>
              <a:t>The board of directors is central and its structure and processes are fundamental; so are the board relationships with the company’s shareholders, regulators, auditors, top management and other legitimate stakeholders.</a:t>
            </a:r>
          </a:p>
          <a:p>
            <a:pPr lvl="0"/>
            <a:r>
              <a:rPr lang="en-US" sz="2600" b="1" dirty="0"/>
              <a:t>Contemporary Corporate governance</a:t>
            </a:r>
            <a:endParaRPr lang="en-US" sz="2600" dirty="0"/>
          </a:p>
          <a:p>
            <a:pPr lvl="1"/>
            <a:r>
              <a:rPr lang="en-US" sz="2600" dirty="0"/>
              <a:t>In many companies shares of public companies are now held by diverse shareholders: (private individuals, Institutional Investors (Banks, Pension funds and Insurance companies), other companies having business relationships with the company.</a:t>
            </a:r>
          </a:p>
          <a:p>
            <a:pPr lvl="0"/>
            <a:r>
              <a:rPr lang="en-US" sz="2600" b="1" dirty="0"/>
              <a:t>What is good Corporate Governance</a:t>
            </a:r>
            <a:endParaRPr lang="en-US" sz="2600" dirty="0"/>
          </a:p>
          <a:p>
            <a:pPr lvl="1"/>
            <a:r>
              <a:rPr lang="en-US" sz="2600" dirty="0"/>
              <a:t>Made by combined efforts of all stakeholders, BOD’s, Government and the society at large.</a:t>
            </a:r>
          </a:p>
          <a:p>
            <a:endParaRPr lang="en-US" dirty="0"/>
          </a:p>
        </p:txBody>
      </p:sp>
    </p:spTree>
    <p:extLst>
      <p:ext uri="{BB962C8B-B14F-4D97-AF65-F5344CB8AC3E}">
        <p14:creationId xmlns="" xmlns:p14="http://schemas.microsoft.com/office/powerpoint/2010/main" val="3866823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8"/>
            <a:ext cx="7886700" cy="722693"/>
          </a:xfrm>
        </p:spPr>
        <p:txBody>
          <a:bodyPr>
            <a:normAutofit fontScale="90000"/>
          </a:bodyPr>
          <a:lstStyle/>
          <a:p>
            <a:r>
              <a:rPr lang="en-US" dirty="0"/>
              <a:t>Corporate Governance (continued)</a:t>
            </a:r>
          </a:p>
        </p:txBody>
      </p:sp>
      <p:sp>
        <p:nvSpPr>
          <p:cNvPr id="3" name="Content Placeholder 2"/>
          <p:cNvSpPr>
            <a:spLocks noGrp="1"/>
          </p:cNvSpPr>
          <p:nvPr>
            <p:ph idx="1"/>
          </p:nvPr>
        </p:nvSpPr>
        <p:spPr>
          <a:xfrm>
            <a:off x="628650" y="1213945"/>
            <a:ext cx="7886700" cy="4963018"/>
          </a:xfrm>
        </p:spPr>
        <p:txBody>
          <a:bodyPr>
            <a:normAutofit fontScale="85000" lnSpcReduction="20000"/>
          </a:bodyPr>
          <a:lstStyle/>
          <a:p>
            <a:r>
              <a:rPr lang="en-US" b="1" dirty="0"/>
              <a:t>Benefits of good corporate governance to corporation</a:t>
            </a:r>
            <a:endParaRPr lang="en-US" dirty="0"/>
          </a:p>
          <a:p>
            <a:pPr lvl="1"/>
            <a:r>
              <a:rPr lang="en-US" sz="2800" dirty="0"/>
              <a:t>Creation and enhancement of a corporation’s competitive advantage</a:t>
            </a:r>
          </a:p>
          <a:p>
            <a:pPr lvl="1"/>
            <a:r>
              <a:rPr lang="en-US" sz="2800" dirty="0"/>
              <a:t>Enabling a corporation perform efficiently by preventing fraud and malpractices</a:t>
            </a:r>
          </a:p>
          <a:p>
            <a:pPr lvl="1"/>
            <a:r>
              <a:rPr lang="en-US" sz="2800" dirty="0"/>
              <a:t>Providing protection to shareholders interests</a:t>
            </a:r>
          </a:p>
          <a:p>
            <a:pPr lvl="1"/>
            <a:r>
              <a:rPr lang="en-US" sz="2800" dirty="0"/>
              <a:t>Enhancing the valuation of an enterprise</a:t>
            </a:r>
          </a:p>
          <a:p>
            <a:pPr lvl="1"/>
            <a:r>
              <a:rPr lang="en-US" sz="2800" dirty="0"/>
              <a:t>Ensuring compliance of laws and regulations</a:t>
            </a:r>
          </a:p>
          <a:p>
            <a:r>
              <a:rPr lang="en-US" dirty="0"/>
              <a:t>There is a need of good governance and obliterating bad governance, not only from stakeholder’s point of view but also from societal point of view.</a:t>
            </a:r>
          </a:p>
          <a:p>
            <a:r>
              <a:rPr lang="en-US" dirty="0"/>
              <a:t>Corporate governance deals with the ways in which suppliers of finance to corporations assure themselves of getting a return on their investment, and making sure that managers do not steal the capital they supply or invest in bad projects.</a:t>
            </a:r>
          </a:p>
          <a:p>
            <a:pPr lvl="1"/>
            <a:endParaRPr lang="en-US" dirty="0"/>
          </a:p>
          <a:p>
            <a:endParaRPr lang="en-US" dirty="0"/>
          </a:p>
        </p:txBody>
      </p:sp>
    </p:spTree>
    <p:extLst>
      <p:ext uri="{BB962C8B-B14F-4D97-AF65-F5344CB8AC3E}">
        <p14:creationId xmlns="" xmlns:p14="http://schemas.microsoft.com/office/powerpoint/2010/main" val="460753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Leadership</a:t>
            </a:r>
          </a:p>
        </p:txBody>
      </p:sp>
      <p:sp>
        <p:nvSpPr>
          <p:cNvPr id="3" name="Content Placeholder 2"/>
          <p:cNvSpPr>
            <a:spLocks noGrp="1"/>
          </p:cNvSpPr>
          <p:nvPr>
            <p:ph idx="1"/>
          </p:nvPr>
        </p:nvSpPr>
        <p:spPr>
          <a:xfrm>
            <a:off x="628650" y="1418897"/>
            <a:ext cx="7886700" cy="4758066"/>
          </a:xfrm>
        </p:spPr>
        <p:txBody>
          <a:bodyPr>
            <a:normAutofit fontScale="85000" lnSpcReduction="20000"/>
          </a:bodyPr>
          <a:lstStyle/>
          <a:p>
            <a:r>
              <a:rPr lang="en-US" u="sng" dirty="0"/>
              <a:t>Understanding Leadership</a:t>
            </a:r>
            <a:r>
              <a:rPr lang="en-US" dirty="0"/>
              <a:t>: A leader shows </a:t>
            </a:r>
            <a:r>
              <a:rPr lang="en-US" dirty="0" smtClean="0"/>
              <a:t>a </a:t>
            </a:r>
            <a:r>
              <a:rPr lang="en-US" dirty="0"/>
              <a:t>path because he has a better view of things or a better vision. He leads the people with him towards that vision. Characteristics of a leader are as follows:</a:t>
            </a:r>
          </a:p>
          <a:p>
            <a:pPr lvl="1"/>
            <a:r>
              <a:rPr lang="en-US" sz="2800" dirty="0"/>
              <a:t>He should know the path well and how to reach the destination</a:t>
            </a:r>
          </a:p>
          <a:p>
            <a:pPr lvl="1"/>
            <a:r>
              <a:rPr lang="en-US" sz="2800" dirty="0"/>
              <a:t>He should create compelling, attractive vision – what to expect on reaching the destination and the benefits of reaching there.</a:t>
            </a:r>
          </a:p>
          <a:p>
            <a:pPr lvl="1"/>
            <a:r>
              <a:rPr lang="en-US" sz="2800" dirty="0"/>
              <a:t>He should communicate effectively about the vision and the path to be taken</a:t>
            </a:r>
          </a:p>
          <a:p>
            <a:pPr lvl="1"/>
            <a:r>
              <a:rPr lang="en-US" sz="2800" dirty="0"/>
              <a:t>He should demonstrate the positive aspects and benefits of the future desired state</a:t>
            </a:r>
          </a:p>
          <a:p>
            <a:pPr lvl="1"/>
            <a:r>
              <a:rPr lang="en-US" sz="2800" dirty="0"/>
              <a:t>Has the ability to mobilize the resources</a:t>
            </a:r>
          </a:p>
          <a:p>
            <a:pPr lvl="1"/>
            <a:r>
              <a:rPr lang="en-US" sz="2800" dirty="0"/>
              <a:t>Be able to anticipate and mitigate the risks on the way to destination</a:t>
            </a:r>
          </a:p>
          <a:p>
            <a:pPr lvl="1"/>
            <a:endParaRPr lang="en-US" dirty="0"/>
          </a:p>
          <a:p>
            <a:pPr lvl="1"/>
            <a:endParaRPr lang="en-US" dirty="0"/>
          </a:p>
        </p:txBody>
      </p:sp>
    </p:spTree>
    <p:extLst>
      <p:ext uri="{BB962C8B-B14F-4D97-AF65-F5344CB8AC3E}">
        <p14:creationId xmlns="" xmlns:p14="http://schemas.microsoft.com/office/powerpoint/2010/main" val="2230765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of Leadership</a:t>
            </a:r>
          </a:p>
        </p:txBody>
      </p:sp>
      <p:sp>
        <p:nvSpPr>
          <p:cNvPr id="3" name="Content Placeholder 2"/>
          <p:cNvSpPr>
            <a:spLocks noGrp="1"/>
          </p:cNvSpPr>
          <p:nvPr>
            <p:ph idx="1"/>
          </p:nvPr>
        </p:nvSpPr>
        <p:spPr/>
        <p:txBody>
          <a:bodyPr>
            <a:normAutofit fontScale="92500" lnSpcReduction="10000"/>
          </a:bodyPr>
          <a:lstStyle/>
          <a:p>
            <a:r>
              <a:rPr lang="en-US" dirty="0"/>
              <a:t>Take charge of the organization and situation</a:t>
            </a:r>
          </a:p>
          <a:p>
            <a:r>
              <a:rPr lang="en-US" dirty="0"/>
              <a:t>Create a vision and communicate to all stakeholders</a:t>
            </a:r>
          </a:p>
          <a:p>
            <a:r>
              <a:rPr lang="en-US" dirty="0"/>
              <a:t>Develop the organization culture </a:t>
            </a:r>
          </a:p>
          <a:p>
            <a:r>
              <a:rPr lang="en-US" dirty="0"/>
              <a:t>Motivate people</a:t>
            </a:r>
          </a:p>
          <a:p>
            <a:r>
              <a:rPr lang="en-US" dirty="0"/>
              <a:t>Getting the right talents</a:t>
            </a:r>
          </a:p>
          <a:p>
            <a:r>
              <a:rPr lang="en-US" dirty="0"/>
              <a:t>Measure the right things to ensure the right direction</a:t>
            </a:r>
          </a:p>
          <a:p>
            <a:r>
              <a:rPr lang="en-US" dirty="0"/>
              <a:t>Build alliances and align all interests with the organization vision</a:t>
            </a:r>
          </a:p>
          <a:p>
            <a:r>
              <a:rPr lang="en-US" dirty="0"/>
              <a:t>Mobilize the required resources</a:t>
            </a:r>
          </a:p>
          <a:p>
            <a:r>
              <a:rPr lang="en-US" dirty="0"/>
              <a:t>Watch dog and gate keeping </a:t>
            </a:r>
            <a:r>
              <a:rPr lang="en-US" dirty="0" smtClean="0"/>
              <a:t>function</a:t>
            </a:r>
            <a:endParaRPr lang="en-US" dirty="0"/>
          </a:p>
          <a:p>
            <a:endParaRPr lang="en-US" dirty="0"/>
          </a:p>
        </p:txBody>
      </p:sp>
    </p:spTree>
    <p:extLst>
      <p:ext uri="{BB962C8B-B14F-4D97-AF65-F5344CB8AC3E}">
        <p14:creationId xmlns="" xmlns:p14="http://schemas.microsoft.com/office/powerpoint/2010/main" val="3244736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2233"/>
            <a:ext cx="7886700" cy="696757"/>
          </a:xfrm>
        </p:spPr>
        <p:txBody>
          <a:bodyPr/>
          <a:lstStyle/>
          <a:p>
            <a:r>
              <a:rPr lang="en-US" dirty="0"/>
              <a:t>Types of Leadership</a:t>
            </a:r>
          </a:p>
        </p:txBody>
      </p:sp>
      <p:sp>
        <p:nvSpPr>
          <p:cNvPr id="3" name="Content Placeholder 2"/>
          <p:cNvSpPr>
            <a:spLocks noGrp="1"/>
          </p:cNvSpPr>
          <p:nvPr>
            <p:ph idx="1"/>
          </p:nvPr>
        </p:nvSpPr>
        <p:spPr>
          <a:xfrm>
            <a:off x="628650" y="1017639"/>
            <a:ext cx="7886700" cy="5427406"/>
          </a:xfrm>
        </p:spPr>
        <p:txBody>
          <a:bodyPr>
            <a:noAutofit/>
          </a:bodyPr>
          <a:lstStyle/>
          <a:p>
            <a:r>
              <a:rPr lang="en-US" sz="2400" u="sng" dirty="0"/>
              <a:t>Paternalistic Leadership: </a:t>
            </a:r>
            <a:r>
              <a:rPr lang="en-US" sz="2400" dirty="0"/>
              <a:t>a command and control leadership style treating employees as offspring.</a:t>
            </a:r>
          </a:p>
          <a:p>
            <a:r>
              <a:rPr lang="en-US" sz="2400" u="sng" dirty="0"/>
              <a:t>Servant Leadership: </a:t>
            </a:r>
            <a:r>
              <a:rPr lang="en-US" sz="2400" dirty="0"/>
              <a:t>involves empowering and developing people with empathy and humility and the desire to serve first.</a:t>
            </a:r>
          </a:p>
          <a:p>
            <a:r>
              <a:rPr lang="en-US" sz="2400" u="sng" dirty="0"/>
              <a:t>Humanistic Leadership: </a:t>
            </a:r>
            <a:r>
              <a:rPr lang="en-US" sz="2400" dirty="0"/>
              <a:t>based on the stakeholder management theory involving humanism and pragmatism. </a:t>
            </a:r>
          </a:p>
          <a:p>
            <a:r>
              <a:rPr lang="en-US" sz="2400" u="sng" dirty="0"/>
              <a:t>Transformational Leadership: </a:t>
            </a:r>
            <a:r>
              <a:rPr lang="en-US" sz="2400" dirty="0"/>
              <a:t>focus is upon what is good for the organization. Commitment to long term goals, and commitment to organization than the people unlike servant leadership</a:t>
            </a:r>
          </a:p>
          <a:p>
            <a:r>
              <a:rPr lang="en-US" sz="2400" u="sng" dirty="0"/>
              <a:t>Transactional Leadership: </a:t>
            </a:r>
            <a:r>
              <a:rPr lang="en-US" sz="2400" dirty="0"/>
              <a:t>involves a carrot and stick approach (policy of offering a combination of rewards and punishment to induce behavior) to motivating people. </a:t>
            </a:r>
          </a:p>
          <a:p>
            <a:r>
              <a:rPr lang="en-US" sz="2400" u="sng" dirty="0"/>
              <a:t>Instrumental Leadership: </a:t>
            </a:r>
            <a:r>
              <a:rPr lang="en-US" sz="2400" dirty="0"/>
              <a:t>based on tasks to be accomplished</a:t>
            </a:r>
          </a:p>
        </p:txBody>
      </p:sp>
    </p:spTree>
    <p:extLst>
      <p:ext uri="{BB962C8B-B14F-4D97-AF65-F5344CB8AC3E}">
        <p14:creationId xmlns="" xmlns:p14="http://schemas.microsoft.com/office/powerpoint/2010/main" val="396807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2234"/>
            <a:ext cx="7886700" cy="468388"/>
          </a:xfrm>
        </p:spPr>
        <p:txBody>
          <a:bodyPr>
            <a:normAutofit fontScale="90000"/>
          </a:bodyPr>
          <a:lstStyle/>
          <a:p>
            <a:r>
              <a:rPr lang="en-US" dirty="0"/>
              <a:t>Types of Leadership (continued)</a:t>
            </a:r>
          </a:p>
        </p:txBody>
      </p:sp>
      <p:sp>
        <p:nvSpPr>
          <p:cNvPr id="3" name="Content Placeholder 2"/>
          <p:cNvSpPr>
            <a:spLocks noGrp="1"/>
          </p:cNvSpPr>
          <p:nvPr>
            <p:ph idx="1"/>
          </p:nvPr>
        </p:nvSpPr>
        <p:spPr>
          <a:xfrm>
            <a:off x="409903" y="718094"/>
            <a:ext cx="8513379" cy="5427406"/>
          </a:xfrm>
        </p:spPr>
        <p:txBody>
          <a:bodyPr>
            <a:noAutofit/>
          </a:bodyPr>
          <a:lstStyle/>
          <a:p>
            <a:r>
              <a:rPr lang="en-US" sz="2400" u="sng" dirty="0"/>
              <a:t>Situational Leadership: </a:t>
            </a:r>
            <a:r>
              <a:rPr lang="en-US" sz="2400" dirty="0"/>
              <a:t>based on the situation and what suits </a:t>
            </a:r>
            <a:r>
              <a:rPr lang="en-US" sz="2400" dirty="0" smtClean="0"/>
              <a:t>best </a:t>
            </a:r>
            <a:r>
              <a:rPr lang="en-US" sz="2400" dirty="0"/>
              <a:t>in the situation</a:t>
            </a:r>
          </a:p>
          <a:p>
            <a:r>
              <a:rPr lang="en-US" sz="2400" u="sng" dirty="0"/>
              <a:t>Charismatic Leadership: </a:t>
            </a:r>
            <a:r>
              <a:rPr lang="en-US" sz="2400" dirty="0"/>
              <a:t>based on the leader’s personality traits and communication skills (i.e. clear, visionary, and inspirational message that captivates and motivates the audience)</a:t>
            </a:r>
          </a:p>
          <a:p>
            <a:r>
              <a:rPr lang="en-US" sz="2400" u="sng" dirty="0"/>
              <a:t>Toxic Leadership: </a:t>
            </a:r>
            <a:r>
              <a:rPr lang="en-US" sz="2400" dirty="0"/>
              <a:t>Leader is abusive to the followers, ridicules and threatens.</a:t>
            </a:r>
          </a:p>
          <a:p>
            <a:r>
              <a:rPr lang="en-US" sz="2400" u="sng" dirty="0"/>
              <a:t>Destructive Leadership:</a:t>
            </a:r>
            <a:r>
              <a:rPr lang="en-US" sz="2400" dirty="0"/>
              <a:t> involves behaviors such as corruption, stealing, sabotage, and abusive actions – selfish in nature and detracts from goals and mission.</a:t>
            </a:r>
          </a:p>
          <a:p>
            <a:r>
              <a:rPr lang="en-US" sz="2400" u="sng" dirty="0"/>
              <a:t>Spiritual Leadership: </a:t>
            </a:r>
            <a:r>
              <a:rPr lang="en-US" sz="2400" dirty="0"/>
              <a:t>Spiritual leadership involves intrinsically motivating and inspiring workers through hope/faith in a vision of service to key stakeholders and a corporate culture based on  the values of </a:t>
            </a:r>
            <a:r>
              <a:rPr lang="en-US" sz="2400" dirty="0" smtClean="0"/>
              <a:t>philanthropy to </a:t>
            </a:r>
            <a:r>
              <a:rPr lang="en-US" sz="2400" dirty="0"/>
              <a:t>produce a highly motivated, committed and productive workforce (Int’l Inst of Spiritual Leadership)</a:t>
            </a:r>
          </a:p>
        </p:txBody>
      </p:sp>
    </p:spTree>
    <p:extLst>
      <p:ext uri="{BB962C8B-B14F-4D97-AF65-F5344CB8AC3E}">
        <p14:creationId xmlns="" xmlns:p14="http://schemas.microsoft.com/office/powerpoint/2010/main" val="1485558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2234"/>
            <a:ext cx="7886700" cy="468388"/>
          </a:xfrm>
        </p:spPr>
        <p:txBody>
          <a:bodyPr>
            <a:normAutofit fontScale="90000"/>
          </a:bodyPr>
          <a:lstStyle/>
          <a:p>
            <a:r>
              <a:rPr lang="en-US" dirty="0"/>
              <a:t>Types of Leadership (continued)</a:t>
            </a:r>
          </a:p>
        </p:txBody>
      </p:sp>
      <p:sp>
        <p:nvSpPr>
          <p:cNvPr id="3" name="Content Placeholder 2"/>
          <p:cNvSpPr>
            <a:spLocks noGrp="1"/>
          </p:cNvSpPr>
          <p:nvPr>
            <p:ph idx="1"/>
          </p:nvPr>
        </p:nvSpPr>
        <p:spPr>
          <a:xfrm>
            <a:off x="236483" y="693683"/>
            <a:ext cx="8623737" cy="5751362"/>
          </a:xfrm>
        </p:spPr>
        <p:txBody>
          <a:bodyPr>
            <a:noAutofit/>
          </a:bodyPr>
          <a:lstStyle/>
          <a:p>
            <a:r>
              <a:rPr lang="en-US" sz="2400" u="sng" dirty="0"/>
              <a:t>Ethical Leadership:</a:t>
            </a:r>
            <a:r>
              <a:rPr lang="en-US" sz="2400" dirty="0"/>
              <a:t> encourages followers to strive towards moral ideals and engage in ethical behavior that exceeds expectations – involves ethical culture, moral efficacy, intentions to report violations or transgressions, and exemplary behavior </a:t>
            </a:r>
          </a:p>
          <a:p>
            <a:r>
              <a:rPr lang="en-US" sz="2400" u="sng" dirty="0"/>
              <a:t>Authentic Leadership: </a:t>
            </a:r>
            <a:r>
              <a:rPr lang="en-US" sz="2400" dirty="0"/>
              <a:t>genuine leader who is true to himself and his beliefs – people trust him and get motivated towards high level of performance.</a:t>
            </a:r>
          </a:p>
          <a:p>
            <a:r>
              <a:rPr lang="en-US" sz="2400" u="sng" dirty="0"/>
              <a:t>Cross-cultural Leadership: </a:t>
            </a:r>
            <a:r>
              <a:rPr lang="en-US" sz="2400" dirty="0"/>
              <a:t>sensitive to the values and practices of employees of different cultures</a:t>
            </a:r>
          </a:p>
          <a:p>
            <a:r>
              <a:rPr lang="en-US" sz="2400" u="sng" dirty="0"/>
              <a:t>Global Leadership: </a:t>
            </a:r>
            <a:r>
              <a:rPr lang="en-US" sz="2400" dirty="0"/>
              <a:t>having a global reach-oriented style - developing a business plan on a global basis, managing foreign suppliers, customers and clients</a:t>
            </a:r>
          </a:p>
          <a:p>
            <a:r>
              <a:rPr lang="en-US" sz="2400" u="sng" dirty="0"/>
              <a:t>Strategic Leadership: </a:t>
            </a:r>
            <a:r>
              <a:rPr lang="en-US" sz="2400" dirty="0"/>
              <a:t>characterized by superior performance and effectiveness-oriented style. Strategic leadership theory concerns organizational performance defined in terms of effectiveness, efficiency, and stakeholder needs.</a:t>
            </a:r>
          </a:p>
        </p:txBody>
      </p:sp>
    </p:spTree>
    <p:extLst>
      <p:ext uri="{BB962C8B-B14F-4D97-AF65-F5344CB8AC3E}">
        <p14:creationId xmlns="" xmlns:p14="http://schemas.microsoft.com/office/powerpoint/2010/main" val="2457458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Strategic Leadership</a:t>
            </a:r>
          </a:p>
        </p:txBody>
      </p:sp>
      <p:sp>
        <p:nvSpPr>
          <p:cNvPr id="3" name="Content Placeholder 2"/>
          <p:cNvSpPr>
            <a:spLocks noGrp="1"/>
          </p:cNvSpPr>
          <p:nvPr>
            <p:ph idx="1"/>
          </p:nvPr>
        </p:nvSpPr>
        <p:spPr/>
        <p:txBody>
          <a:bodyPr>
            <a:normAutofit fontScale="92500"/>
          </a:bodyPr>
          <a:lstStyle/>
          <a:p>
            <a:r>
              <a:rPr lang="en-US" dirty="0"/>
              <a:t>There is a distinction between strategic leadership and operational leadership. Operational leadership focuses on organizing resources to get the job done. Strategic leadership is concerned with strategic aspects in an enterprise such as problems, issues, trends or events that threaten the very existence and survival of the firm or continued growth of the firm. </a:t>
            </a:r>
          </a:p>
          <a:p>
            <a:r>
              <a:rPr lang="en-US" dirty="0"/>
              <a:t>Strategic leadership involves continuous environmental scanning, business model reinventing, organizational redesign, investment in R&amp;D, alliance building or acquisition, competitive business intelligence. </a:t>
            </a:r>
          </a:p>
        </p:txBody>
      </p:sp>
    </p:spTree>
    <p:extLst>
      <p:ext uri="{BB962C8B-B14F-4D97-AF65-F5344CB8AC3E}">
        <p14:creationId xmlns="" xmlns:p14="http://schemas.microsoft.com/office/powerpoint/2010/main" val="4257162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8"/>
            <a:ext cx="7886700" cy="722693"/>
          </a:xfrm>
        </p:spPr>
        <p:txBody>
          <a:bodyPr>
            <a:normAutofit fontScale="90000"/>
          </a:bodyPr>
          <a:lstStyle/>
          <a:p>
            <a:r>
              <a:rPr lang="en-US" dirty="0"/>
              <a:t>Monitoring Strategy Implementation</a:t>
            </a:r>
          </a:p>
        </p:txBody>
      </p:sp>
      <p:sp>
        <p:nvSpPr>
          <p:cNvPr id="3" name="Content Placeholder 2"/>
          <p:cNvSpPr>
            <a:spLocks noGrp="1"/>
          </p:cNvSpPr>
          <p:nvPr>
            <p:ph idx="1"/>
          </p:nvPr>
        </p:nvSpPr>
        <p:spPr>
          <a:xfrm>
            <a:off x="346841" y="1308538"/>
            <a:ext cx="8513379" cy="4868425"/>
          </a:xfrm>
        </p:spPr>
        <p:txBody>
          <a:bodyPr>
            <a:noAutofit/>
          </a:bodyPr>
          <a:lstStyle/>
          <a:p>
            <a:r>
              <a:rPr lang="en-US" sz="2400" u="sng" dirty="0"/>
              <a:t>Techniques of Strategy Success: </a:t>
            </a:r>
            <a:r>
              <a:rPr lang="en-US" sz="2400" dirty="0"/>
              <a:t>Balanced scorecard (BSC) is a strategic management system involving multi-perspective strategic goal setting and performance reporting. It has four perspectives: financial, customer, internal business processes, and learning and growth.</a:t>
            </a:r>
          </a:p>
          <a:p>
            <a:r>
              <a:rPr lang="en-US" sz="2400" dirty="0"/>
              <a:t>Kaplan and Norton (2007) proposed the BSC with </a:t>
            </a:r>
            <a:r>
              <a:rPr lang="en-US" sz="2400" dirty="0" smtClean="0"/>
              <a:t>four </a:t>
            </a:r>
            <a:r>
              <a:rPr lang="en-US" sz="2400" dirty="0"/>
              <a:t>perspectives as a means of translating vision and strategy to performance. A scorecard will have objectives, measures, targets and initiatives as columns for each of the dimensions’:</a:t>
            </a:r>
          </a:p>
          <a:p>
            <a:pPr lvl="1"/>
            <a:r>
              <a:rPr lang="en-US" dirty="0"/>
              <a:t>Financial (how should we appear to our shareholders financially); Customer (how should we appear to our customers); Internal Business Process (to satisfy stakeholders what business processes must we excel); Learning and growth (how will we sustain our ability to change and improve)</a:t>
            </a:r>
          </a:p>
        </p:txBody>
      </p:sp>
    </p:spTree>
    <p:extLst>
      <p:ext uri="{BB962C8B-B14F-4D97-AF65-F5344CB8AC3E}">
        <p14:creationId xmlns="" xmlns:p14="http://schemas.microsoft.com/office/powerpoint/2010/main" val="4011644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Multi-perspective performance monitoring and Triple Bottom line</a:t>
            </a:r>
          </a:p>
        </p:txBody>
      </p:sp>
      <p:sp>
        <p:nvSpPr>
          <p:cNvPr id="3" name="Content Placeholder 2"/>
          <p:cNvSpPr>
            <a:spLocks noGrp="1"/>
          </p:cNvSpPr>
          <p:nvPr>
            <p:ph idx="1"/>
          </p:nvPr>
        </p:nvSpPr>
        <p:spPr/>
        <p:txBody>
          <a:bodyPr>
            <a:normAutofit fontScale="92500" lnSpcReduction="10000"/>
          </a:bodyPr>
          <a:lstStyle/>
          <a:p>
            <a:r>
              <a:rPr lang="en-US" dirty="0"/>
              <a:t>There are multiple perspective performance measure systems that are broader than the BSC. Iselin et al. (2008) identifies six perspectives for performance monitoring including two more aspects to the ones in the BSC: Environmental Perspective; and Social Perspective.</a:t>
            </a:r>
          </a:p>
          <a:p>
            <a:r>
              <a:rPr lang="en-US" dirty="0"/>
              <a:t>Triple bottom line involves balancing (rather than relying only on financial performance) and integrating ecological, economic, and social objectives in the strategy. The triple bottom line is the source of sustainable competitive advantage to firms that excel in their balancing and integration of these three dimensions.  </a:t>
            </a:r>
          </a:p>
        </p:txBody>
      </p:sp>
    </p:spTree>
    <p:extLst>
      <p:ext uri="{BB962C8B-B14F-4D97-AF65-F5344CB8AC3E}">
        <p14:creationId xmlns="" xmlns:p14="http://schemas.microsoft.com/office/powerpoint/2010/main" val="512453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Monitoring Risk and Assumptions of a Strategy</a:t>
            </a:r>
          </a:p>
        </p:txBody>
      </p:sp>
      <p:sp>
        <p:nvSpPr>
          <p:cNvPr id="3" name="Content Placeholder 2"/>
          <p:cNvSpPr>
            <a:spLocks noGrp="1"/>
          </p:cNvSpPr>
          <p:nvPr>
            <p:ph idx="1"/>
          </p:nvPr>
        </p:nvSpPr>
        <p:spPr/>
        <p:txBody>
          <a:bodyPr>
            <a:normAutofit lnSpcReduction="10000"/>
          </a:bodyPr>
          <a:lstStyle/>
          <a:p>
            <a:r>
              <a:rPr lang="en-US" dirty="0"/>
              <a:t>Risk management involves the following five steps (</a:t>
            </a:r>
            <a:r>
              <a:rPr lang="en-US" dirty="0" err="1"/>
              <a:t>Buchler</a:t>
            </a:r>
            <a:r>
              <a:rPr lang="en-US" dirty="0"/>
              <a:t> et al. 2008):</a:t>
            </a:r>
          </a:p>
          <a:p>
            <a:pPr lvl="1"/>
            <a:r>
              <a:rPr lang="en-US" b="1" dirty="0"/>
              <a:t>Identify and understand the major risks: </a:t>
            </a:r>
            <a:r>
              <a:rPr lang="en-US" dirty="0"/>
              <a:t>the risks that will affect the firm’s future performance</a:t>
            </a:r>
          </a:p>
          <a:p>
            <a:pPr lvl="1"/>
            <a:r>
              <a:rPr lang="en-US" b="1" dirty="0"/>
              <a:t>Decide which risk is natural: </a:t>
            </a:r>
            <a:r>
              <a:rPr lang="en-US" dirty="0"/>
              <a:t>which risks the firm should own and which one it should transfer or mitigate</a:t>
            </a:r>
          </a:p>
          <a:p>
            <a:pPr lvl="1"/>
            <a:r>
              <a:rPr lang="en-US" b="1" dirty="0"/>
              <a:t>Determine the firm’s capacity and appetite for risk: </a:t>
            </a:r>
            <a:r>
              <a:rPr lang="en-US" dirty="0"/>
              <a:t>the firm may hold enough risk needed to deliver returns.</a:t>
            </a:r>
          </a:p>
          <a:p>
            <a:pPr lvl="1"/>
            <a:r>
              <a:rPr lang="en-US" b="1" dirty="0"/>
              <a:t>Embed risk in all decisions and processes: </a:t>
            </a:r>
            <a:r>
              <a:rPr lang="en-US" dirty="0"/>
              <a:t>how each decision changes the firm’s risk profile</a:t>
            </a:r>
          </a:p>
          <a:p>
            <a:pPr lvl="1"/>
            <a:r>
              <a:rPr lang="en-US" dirty="0"/>
              <a:t>Align governance and organization around risk and monitor the risk continuously  </a:t>
            </a:r>
          </a:p>
        </p:txBody>
      </p:sp>
    </p:spTree>
    <p:extLst>
      <p:ext uri="{BB962C8B-B14F-4D97-AF65-F5344CB8AC3E}">
        <p14:creationId xmlns="" xmlns:p14="http://schemas.microsoft.com/office/powerpoint/2010/main" val="602553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Monitoring Risk and Assumptions of a Strategy (continued)</a:t>
            </a:r>
          </a:p>
        </p:txBody>
      </p:sp>
      <p:sp>
        <p:nvSpPr>
          <p:cNvPr id="3" name="Content Placeholder 2"/>
          <p:cNvSpPr>
            <a:spLocks noGrp="1"/>
          </p:cNvSpPr>
          <p:nvPr>
            <p:ph idx="1"/>
          </p:nvPr>
        </p:nvSpPr>
        <p:spPr/>
        <p:txBody>
          <a:bodyPr>
            <a:normAutofit/>
          </a:bodyPr>
          <a:lstStyle/>
          <a:p>
            <a:r>
              <a:rPr lang="en-US" dirty="0"/>
              <a:t>Firms must formulate strategies in the context of the organization that will be expected to execute it. Formulating a strategy disregarding the organizational capability to execute the strategy itself is a great risk.</a:t>
            </a:r>
          </a:p>
          <a:p>
            <a:r>
              <a:rPr lang="en-US" dirty="0"/>
              <a:t>A common expression of risk is given as:</a:t>
            </a:r>
          </a:p>
          <a:p>
            <a:pPr marL="0" indent="0" algn="ctr">
              <a:buNone/>
            </a:pPr>
            <a:r>
              <a:rPr lang="en-US" dirty="0"/>
              <a:t> Risk = threat * Vulnerability * Consequence</a:t>
            </a:r>
          </a:p>
          <a:p>
            <a:r>
              <a:rPr lang="en-US" dirty="0"/>
              <a:t>If the vulnerability is reduced then the consequences will not be adverse even if the threat materializes. </a:t>
            </a:r>
          </a:p>
        </p:txBody>
      </p:sp>
    </p:spTree>
    <p:extLst>
      <p:ext uri="{BB962C8B-B14F-4D97-AF65-F5344CB8AC3E}">
        <p14:creationId xmlns="" xmlns:p14="http://schemas.microsoft.com/office/powerpoint/2010/main" val="1062277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this lecture</a:t>
            </a:r>
            <a:endParaRPr lang="en-GB" dirty="0"/>
          </a:p>
        </p:txBody>
      </p:sp>
      <p:sp>
        <p:nvSpPr>
          <p:cNvPr id="3" name="Content Placeholder 2"/>
          <p:cNvSpPr>
            <a:spLocks noGrp="1"/>
          </p:cNvSpPr>
          <p:nvPr>
            <p:ph idx="1"/>
          </p:nvPr>
        </p:nvSpPr>
        <p:spPr/>
        <p:txBody>
          <a:bodyPr>
            <a:normAutofit/>
          </a:bodyPr>
          <a:lstStyle/>
          <a:p>
            <a:endParaRPr lang="en-US" dirty="0"/>
          </a:p>
          <a:p>
            <a:endParaRPr lang="en-US" dirty="0"/>
          </a:p>
          <a:p>
            <a:r>
              <a:rPr lang="en-US" dirty="0"/>
              <a:t>Corporate Governance</a:t>
            </a:r>
          </a:p>
          <a:p>
            <a:r>
              <a:rPr lang="en-US" dirty="0"/>
              <a:t>Strategic Leadership</a:t>
            </a:r>
          </a:p>
          <a:p>
            <a:r>
              <a:rPr lang="en-US" dirty="0"/>
              <a:t>Monitoring Strategy Implementation</a:t>
            </a:r>
          </a:p>
          <a:p>
            <a:endParaRPr lang="en-GB" dirty="0"/>
          </a:p>
        </p:txBody>
      </p:sp>
    </p:spTree>
    <p:extLst>
      <p:ext uri="{BB962C8B-B14F-4D97-AF65-F5344CB8AC3E}">
        <p14:creationId xmlns="" xmlns:p14="http://schemas.microsoft.com/office/powerpoint/2010/main" val="2909864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164" y="0"/>
            <a:ext cx="8793726" cy="6135331"/>
          </a:xfrm>
        </p:spPr>
        <p:txBody>
          <a:bodyPr>
            <a:normAutofit/>
          </a:bodyPr>
          <a:lstStyle/>
          <a:p>
            <a:pPr algn="ctr"/>
            <a:r>
              <a:rPr lang="en-US" sz="3200" b="1" u="sng" dirty="0"/>
              <a:t>End of the Course!</a:t>
            </a:r>
            <a:r>
              <a:rPr lang="en-US" sz="3200" b="1" dirty="0"/>
              <a:t/>
            </a:r>
            <a:br>
              <a:rPr lang="en-US" sz="3200" b="1" dirty="0"/>
            </a:br>
            <a:r>
              <a:rPr lang="en-US" sz="3200" dirty="0"/>
              <a:t/>
            </a:r>
            <a:br>
              <a:rPr lang="en-US" sz="3200" dirty="0"/>
            </a:br>
            <a:r>
              <a:rPr lang="en-US" sz="3200" b="1" u="sng" dirty="0"/>
              <a:t>Thank You and wish you all the Best</a:t>
            </a:r>
            <a:r>
              <a:rPr lang="en-US" sz="3200" b="1" u="sng" dirty="0" smtClean="0"/>
              <a:t>!</a:t>
            </a:r>
            <a:r>
              <a:rPr lang="en-US" sz="3200" dirty="0"/>
              <a:t/>
            </a:r>
            <a:br>
              <a:rPr lang="en-US" sz="3200" dirty="0"/>
            </a:br>
            <a:r>
              <a:rPr lang="en-US" sz="3200" b="1" dirty="0"/>
              <a:t>Dr Muhammad Mustafa Raziq,</a:t>
            </a:r>
            <a:r>
              <a:rPr lang="en-US" sz="3200" dirty="0"/>
              <a:t/>
            </a:r>
            <a:br>
              <a:rPr lang="en-US" sz="3200" dirty="0"/>
            </a:br>
            <a:r>
              <a:rPr lang="en-US" sz="3200" dirty="0"/>
              <a:t>PhD (Massey, New Zealand); MIM (Uppsala, Sweden);</a:t>
            </a:r>
            <a:br>
              <a:rPr lang="en-US" sz="3200" dirty="0"/>
            </a:br>
            <a:r>
              <a:rPr lang="en-US" sz="3200" dirty="0"/>
              <a:t>MBA (BTH, Sweden); MCS and BBA (UAAR, Pakistan),</a:t>
            </a:r>
            <a:br>
              <a:rPr lang="en-US" sz="3200" dirty="0"/>
            </a:br>
            <a:r>
              <a:rPr lang="en-US" sz="3200" dirty="0"/>
              <a:t>Assistant Professor, Management Sciences Department,</a:t>
            </a:r>
            <a:br>
              <a:rPr lang="en-US" sz="3200" dirty="0"/>
            </a:br>
            <a:r>
              <a:rPr lang="en-US" sz="3200" dirty="0"/>
              <a:t>COMSATS Institute of Information Technology,</a:t>
            </a:r>
            <a:br>
              <a:rPr lang="en-US" sz="3200" dirty="0"/>
            </a:br>
            <a:r>
              <a:rPr lang="en-US" sz="3200" dirty="0"/>
              <a:t>Park Road, </a:t>
            </a:r>
            <a:r>
              <a:rPr lang="en-US" sz="3200" dirty="0" err="1"/>
              <a:t>Chak</a:t>
            </a:r>
            <a:r>
              <a:rPr lang="en-US" sz="3200" dirty="0"/>
              <a:t> </a:t>
            </a:r>
            <a:r>
              <a:rPr lang="en-US" sz="3200" dirty="0" err="1"/>
              <a:t>Shahzad</a:t>
            </a:r>
            <a:r>
              <a:rPr lang="en-US" sz="3200" dirty="0"/>
              <a:t>, Islamabad, Pakistan.</a:t>
            </a:r>
            <a:endParaRPr lang="en-GB" sz="3200" dirty="0"/>
          </a:p>
        </p:txBody>
      </p:sp>
    </p:spTree>
    <p:extLst>
      <p:ext uri="{BB962C8B-B14F-4D97-AF65-F5344CB8AC3E}">
        <p14:creationId xmlns="" xmlns:p14="http://schemas.microsoft.com/office/powerpoint/2010/main" val="12315315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8122</TotalTime>
  <Words>1862</Words>
  <Application>Microsoft Office PowerPoint</Application>
  <PresentationFormat>On-screen Show (4:3)</PresentationFormat>
  <Paragraphs>130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Strategic Management (MGT501)</vt:lpstr>
      <vt:lpstr>Topic Covered in the Previous Lecture</vt:lpstr>
      <vt:lpstr>Topics to be covered in this lecture</vt:lpstr>
      <vt:lpstr>Corporate Governance</vt:lpstr>
      <vt:lpstr>Corporate Governance (continued)</vt:lpstr>
      <vt:lpstr>Corporate Governance (continued)</vt:lpstr>
      <vt:lpstr>Theoretical Basis of Corporate Governance</vt:lpstr>
      <vt:lpstr>Theoretical Basis of Corporate Governance (continued)</vt:lpstr>
      <vt:lpstr>Corporate Governance (continued)</vt:lpstr>
      <vt:lpstr>Corporate Governance (continued)</vt:lpstr>
      <vt:lpstr>Strategic Leadership</vt:lpstr>
      <vt:lpstr>Functions of Leadership</vt:lpstr>
      <vt:lpstr>Types of Leadership</vt:lpstr>
      <vt:lpstr>Types of Leadership (continued)</vt:lpstr>
      <vt:lpstr>Types of Leadership (continued)</vt:lpstr>
      <vt:lpstr>Strategic Leadership</vt:lpstr>
      <vt:lpstr>Monitoring Strategy Implementation</vt:lpstr>
      <vt:lpstr>Multi-perspective performance monitoring and Triple Bottom line</vt:lpstr>
      <vt:lpstr>Monitoring Risk and Assumptions of a Strategy</vt:lpstr>
      <vt:lpstr>Monitoring Risk and Assumptions of a Strategy (continued)</vt:lpstr>
      <vt:lpstr>Summary of the topics covered in this lecture</vt:lpstr>
      <vt:lpstr>End of the Course!  Thank You and wish you all the Best! Dr Muhammad Mustafa Raziq, PhD (Massey, New Zealand); MIM (Uppsala, Sweden); MBA (BTH, Sweden); MCS and BBA (UAAR, Pakistan), Assistant Professor, Management Sciences Department, COMSATS Institute of Information Technology, Park Road, Chak Shahzad, Islamabad, Pakistan.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2179</cp:revision>
  <dcterms:created xsi:type="dcterms:W3CDTF">2016-04-16T04:48:58Z</dcterms:created>
  <dcterms:modified xsi:type="dcterms:W3CDTF">2016-07-14T07:30:42Z</dcterms:modified>
</cp:coreProperties>
</file>