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67" r:id="rId20"/>
    <p:sldId id="29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14/07/2016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14/07/2016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dirty="0"/>
              <a:t>Lecture 31</a:t>
            </a:r>
          </a:p>
          <a:p>
            <a:endParaRPr lang="en-US" dirty="0"/>
          </a:p>
          <a:p>
            <a:r>
              <a:rPr lang="en-US" dirty="0"/>
              <a:t>Dr Muhammad Mustafa Raziq</a:t>
            </a:r>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Covered in the Previous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Decision Making During Strategy Execution</a:t>
            </a:r>
          </a:p>
          <a:p>
            <a:r>
              <a:rPr lang="en-US" dirty="0"/>
              <a:t>Structural Implementation</a:t>
            </a:r>
          </a:p>
          <a:p>
            <a:r>
              <a:rPr lang="en-US" dirty="0"/>
              <a:t>Functional Implementation</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a:p>
          <a:p>
            <a:r>
              <a:rPr lang="en-US" dirty="0"/>
              <a:t>Procedural implementation</a:t>
            </a:r>
          </a:p>
          <a:p>
            <a:r>
              <a:rPr lang="en-US" dirty="0"/>
              <a:t>Resource allocation</a:t>
            </a:r>
          </a:p>
          <a:p>
            <a:r>
              <a:rPr lang="en-US" dirty="0"/>
              <a:t>Strategic initiatives</a:t>
            </a:r>
          </a:p>
          <a:p>
            <a:r>
              <a:rPr lang="en-US" dirty="0"/>
              <a:t>Strategic repositioning</a:t>
            </a:r>
          </a:p>
          <a:p>
            <a:r>
              <a:rPr lang="en-US" dirty="0"/>
              <a:t>Innovation and entrepreneurship</a:t>
            </a:r>
          </a:p>
          <a:p>
            <a:r>
              <a:rPr lang="en-US" dirty="0"/>
              <a:t>Business process re-engineering</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9.7. Procedural Implementation</a:t>
            </a:r>
          </a:p>
        </p:txBody>
      </p:sp>
      <p:sp>
        <p:nvSpPr>
          <p:cNvPr id="3" name="Content Placeholder 2"/>
          <p:cNvSpPr>
            <a:spLocks noGrp="1"/>
          </p:cNvSpPr>
          <p:nvPr>
            <p:ph idx="1"/>
          </p:nvPr>
        </p:nvSpPr>
        <p:spPr/>
        <p:txBody>
          <a:bodyPr>
            <a:normAutofit lnSpcReduction="10000"/>
          </a:bodyPr>
          <a:lstStyle/>
          <a:p>
            <a:r>
              <a:rPr lang="en-US" dirty="0"/>
              <a:t>To start a business (e.g. a retail shop, manufacturing plant etc.), there are elaborate set of procedures set by industry-specific laws, general laws, local laws, rules, and procedures.</a:t>
            </a:r>
          </a:p>
          <a:p>
            <a:r>
              <a:rPr lang="en-US" dirty="0"/>
              <a:t>Government creates and changes the external business environment in many ways through its procedures for approvals, sanctions, permissions, and statutory benefits. </a:t>
            </a:r>
          </a:p>
          <a:p>
            <a:r>
              <a:rPr lang="en-US" dirty="0"/>
              <a:t>Whatever the firm strategy be, it can be implemented only within the procedural limits of the regulations and rules operating in each context. </a:t>
            </a:r>
          </a:p>
        </p:txBody>
      </p:sp>
    </p:spTree>
    <p:extLst>
      <p:ext uri="{BB962C8B-B14F-4D97-AF65-F5344CB8AC3E}">
        <p14:creationId xmlns:p14="http://schemas.microsoft.com/office/powerpoint/2010/main" xmlns="" val="2736286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9.8. Resource Allocation</a:t>
            </a:r>
          </a:p>
        </p:txBody>
      </p:sp>
      <p:sp>
        <p:nvSpPr>
          <p:cNvPr id="3" name="Content Placeholder 2"/>
          <p:cNvSpPr>
            <a:spLocks noGrp="1"/>
          </p:cNvSpPr>
          <p:nvPr>
            <p:ph idx="1"/>
          </p:nvPr>
        </p:nvSpPr>
        <p:spPr/>
        <p:txBody>
          <a:bodyPr/>
          <a:lstStyle/>
          <a:p>
            <a:endParaRPr lang="en-US" dirty="0"/>
          </a:p>
          <a:p>
            <a:endParaRPr lang="en-US" dirty="0"/>
          </a:p>
          <a:p>
            <a:r>
              <a:rPr lang="en-US" dirty="0"/>
              <a:t>Resources follow the strategy by decisions on how much to invest, where to invest, when to invest, and which areas of business that are linked to strategic objectives.</a:t>
            </a:r>
          </a:p>
          <a:p>
            <a:r>
              <a:rPr lang="en-US" dirty="0"/>
              <a:t>Budgeting based on annual objectives chosen from the strategy is the usual method followed for resource allocation. </a:t>
            </a:r>
          </a:p>
        </p:txBody>
      </p:sp>
    </p:spTree>
    <p:extLst>
      <p:ext uri="{BB962C8B-B14F-4D97-AF65-F5344CB8AC3E}">
        <p14:creationId xmlns:p14="http://schemas.microsoft.com/office/powerpoint/2010/main" xmlns="" val="32231469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9.8.1. Budgets</a:t>
            </a:r>
          </a:p>
        </p:txBody>
      </p:sp>
      <p:sp>
        <p:nvSpPr>
          <p:cNvPr id="3" name="Content Placeholder 2"/>
          <p:cNvSpPr>
            <a:spLocks noGrp="1"/>
          </p:cNvSpPr>
          <p:nvPr>
            <p:ph idx="1"/>
          </p:nvPr>
        </p:nvSpPr>
        <p:spPr/>
        <p:txBody>
          <a:bodyPr>
            <a:normAutofit fontScale="85000" lnSpcReduction="10000"/>
          </a:bodyPr>
          <a:lstStyle/>
          <a:p>
            <a:r>
              <a:rPr lang="en-US" dirty="0"/>
              <a:t>Budgets are an important implementation tool to control costs, coordinating activities, and establishing responsibilities. </a:t>
            </a:r>
          </a:p>
          <a:p>
            <a:r>
              <a:rPr lang="en-US" dirty="0"/>
              <a:t>Budgeting process starts with identifying the objectives and communicating them to the budget preparation team.</a:t>
            </a:r>
          </a:p>
          <a:p>
            <a:r>
              <a:rPr lang="en-US" dirty="0"/>
              <a:t>Sales forecast or product demand is the key element based on which resource allocation for procurements, hiring personnel, operations, and marketing are done in the operating budget. </a:t>
            </a:r>
          </a:p>
          <a:p>
            <a:r>
              <a:rPr lang="en-US" dirty="0"/>
              <a:t>Capital budget follows usually product portfolio approach, demands of the strategic direction of the firm, and influences from different divisions of resources.</a:t>
            </a:r>
          </a:p>
        </p:txBody>
      </p:sp>
    </p:spTree>
    <p:extLst>
      <p:ext uri="{BB962C8B-B14F-4D97-AF65-F5344CB8AC3E}">
        <p14:creationId xmlns:p14="http://schemas.microsoft.com/office/powerpoint/2010/main" xmlns="" val="10128290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9.8.2. Resource Mobilization and Resources for Implementing Strategy</a:t>
            </a:r>
          </a:p>
        </p:txBody>
      </p:sp>
      <p:sp>
        <p:nvSpPr>
          <p:cNvPr id="3" name="Content Placeholder 2"/>
          <p:cNvSpPr>
            <a:spLocks noGrp="1"/>
          </p:cNvSpPr>
          <p:nvPr>
            <p:ph idx="1"/>
          </p:nvPr>
        </p:nvSpPr>
        <p:spPr/>
        <p:txBody>
          <a:bodyPr>
            <a:normAutofit fontScale="92500" lnSpcReduction="10000"/>
          </a:bodyPr>
          <a:lstStyle/>
          <a:p>
            <a:r>
              <a:rPr lang="en-US" dirty="0"/>
              <a:t>To achieve the strategic objectives resources are mobilized and allocated strategically.</a:t>
            </a:r>
          </a:p>
          <a:p>
            <a:r>
              <a:rPr lang="en-US" dirty="0"/>
              <a:t>Resources to implement strategy may be as follows: Finances, Technology, HR, Knowledge, Information, Alliances, Organizational culture and identity, Leadership, Brand equity etc.</a:t>
            </a:r>
          </a:p>
          <a:p>
            <a:r>
              <a:rPr lang="en-US" dirty="0"/>
              <a:t>Resources are to be mobilized (organized), for example, human resources of the firm are to understand and internalize the strategy and its components to carry out the activities listed in the action plan on time. Therefore human resources are to be mobilized similar to mobilizing an army to battle. </a:t>
            </a:r>
          </a:p>
        </p:txBody>
      </p:sp>
    </p:spTree>
    <p:extLst>
      <p:ext uri="{BB962C8B-B14F-4D97-AF65-F5344CB8AC3E}">
        <p14:creationId xmlns:p14="http://schemas.microsoft.com/office/powerpoint/2010/main" xmlns="" val="3094621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9.8.3. Initial Public Offering and Venture Capital</a:t>
            </a:r>
          </a:p>
        </p:txBody>
      </p:sp>
      <p:sp>
        <p:nvSpPr>
          <p:cNvPr id="3" name="Content Placeholder 2"/>
          <p:cNvSpPr>
            <a:spLocks noGrp="1"/>
          </p:cNvSpPr>
          <p:nvPr>
            <p:ph idx="1"/>
          </p:nvPr>
        </p:nvSpPr>
        <p:spPr/>
        <p:txBody>
          <a:bodyPr>
            <a:normAutofit fontScale="92500" lnSpcReduction="10000"/>
          </a:bodyPr>
          <a:lstStyle/>
          <a:p>
            <a:r>
              <a:rPr lang="en-US" dirty="0"/>
              <a:t>IPO is the first sale of shares by a private firm to the public – it is done by younger companies to expand, and larger firms to diversify. </a:t>
            </a:r>
          </a:p>
          <a:p>
            <a:r>
              <a:rPr lang="en-US" dirty="0"/>
              <a:t>An underwriting firm (an investment bank) helps the firm to decide the time to bring the shares to market, best offer price, and type of securities to issue.</a:t>
            </a:r>
          </a:p>
          <a:p>
            <a:r>
              <a:rPr lang="en-US" dirty="0"/>
              <a:t>Venture capital is the type of financing provided to early stage companies for start-up funding or to mature companies to bring new products to market. </a:t>
            </a:r>
          </a:p>
          <a:p>
            <a:r>
              <a:rPr lang="en-US" dirty="0"/>
              <a:t>VC firms assist in governance and providing expertise such as marketing, arranging supplies, debt financing, etc.</a:t>
            </a:r>
          </a:p>
        </p:txBody>
      </p:sp>
    </p:spTree>
    <p:extLst>
      <p:ext uri="{BB962C8B-B14F-4D97-AF65-F5344CB8AC3E}">
        <p14:creationId xmlns:p14="http://schemas.microsoft.com/office/powerpoint/2010/main" xmlns="" val="3047175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946" y="191706"/>
            <a:ext cx="7886700" cy="1325563"/>
          </a:xfrm>
        </p:spPr>
        <p:txBody>
          <a:bodyPr/>
          <a:lstStyle/>
          <a:p>
            <a:r>
              <a:rPr lang="en-US" dirty="0"/>
              <a:t>9.9. Strategic Initiatives</a:t>
            </a:r>
          </a:p>
        </p:txBody>
      </p:sp>
      <p:sp>
        <p:nvSpPr>
          <p:cNvPr id="3" name="Content Placeholder 2"/>
          <p:cNvSpPr>
            <a:spLocks noGrp="1"/>
          </p:cNvSpPr>
          <p:nvPr>
            <p:ph idx="1"/>
          </p:nvPr>
        </p:nvSpPr>
        <p:spPr/>
        <p:txBody>
          <a:bodyPr>
            <a:normAutofit fontScale="92500" lnSpcReduction="20000"/>
          </a:bodyPr>
          <a:lstStyle/>
          <a:p>
            <a:r>
              <a:rPr lang="en-US" dirty="0"/>
              <a:t>A strategic initiative responds to a critical organizational performance issue or a business problem resulting in a significant impact on the firm’s results. Performance issues may be because of the following:</a:t>
            </a:r>
          </a:p>
          <a:p>
            <a:pPr lvl="1"/>
            <a:r>
              <a:rPr lang="en-US" sz="2800" dirty="0"/>
              <a:t>Absence of a befitting strategy; internal weaknesses; external pressures; not updating with the technology timely; not recognizing accurately the sources of growth and decline; bad governance; flawed leadership; and, operational inefficiency. </a:t>
            </a:r>
          </a:p>
          <a:p>
            <a:r>
              <a:rPr lang="en-US" dirty="0"/>
              <a:t>Strategic initiatives are adopted in accordance with the firm’s vision to address these issues hoping that the initiative would transform the firm leading to superior performance.</a:t>
            </a:r>
          </a:p>
          <a:p>
            <a:endParaRPr lang="en-US" sz="3200" dirty="0"/>
          </a:p>
          <a:p>
            <a:pPr lvl="2"/>
            <a:endParaRPr lang="en-US" dirty="0"/>
          </a:p>
        </p:txBody>
      </p:sp>
    </p:spTree>
    <p:extLst>
      <p:ext uri="{BB962C8B-B14F-4D97-AF65-F5344CB8AC3E}">
        <p14:creationId xmlns:p14="http://schemas.microsoft.com/office/powerpoint/2010/main" xmlns="" val="4751737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9.9.1. Success factors of strategic initiatives</a:t>
            </a:r>
          </a:p>
        </p:txBody>
      </p:sp>
      <p:sp>
        <p:nvSpPr>
          <p:cNvPr id="3" name="Content Placeholder 2"/>
          <p:cNvSpPr>
            <a:spLocks noGrp="1"/>
          </p:cNvSpPr>
          <p:nvPr>
            <p:ph idx="1"/>
          </p:nvPr>
        </p:nvSpPr>
        <p:spPr>
          <a:xfrm>
            <a:off x="534057" y="1195004"/>
            <a:ext cx="7886700" cy="4351338"/>
          </a:xfrm>
        </p:spPr>
        <p:txBody>
          <a:bodyPr>
            <a:noAutofit/>
          </a:bodyPr>
          <a:lstStyle/>
          <a:p>
            <a:r>
              <a:rPr lang="en-US" sz="2400" dirty="0"/>
              <a:t>For strategic initiatives to succeed, whether in a new organization, in a growing organization, or in a declining organization, there are a few significant factors:</a:t>
            </a:r>
          </a:p>
          <a:p>
            <a:pPr lvl="1"/>
            <a:r>
              <a:rPr lang="en-US" dirty="0"/>
              <a:t>Availability of previous experience to the leadership in strategic management</a:t>
            </a:r>
          </a:p>
          <a:p>
            <a:pPr lvl="1"/>
            <a:r>
              <a:rPr lang="en-US" dirty="0"/>
              <a:t>Creating a </a:t>
            </a:r>
            <a:r>
              <a:rPr lang="en-US" dirty="0" smtClean="0"/>
              <a:t>open </a:t>
            </a:r>
            <a:r>
              <a:rPr lang="en-US" dirty="0"/>
              <a:t>climate among both internal and external stakeholders</a:t>
            </a:r>
          </a:p>
          <a:p>
            <a:pPr lvl="1"/>
            <a:r>
              <a:rPr lang="en-US" dirty="0"/>
              <a:t>Having a shared vision and a compelling mission known to all</a:t>
            </a:r>
          </a:p>
          <a:p>
            <a:pPr lvl="1"/>
            <a:r>
              <a:rPr lang="en-US" dirty="0"/>
              <a:t>Actionable programs with goal oriented metrics</a:t>
            </a:r>
          </a:p>
          <a:p>
            <a:pPr lvl="1"/>
            <a:r>
              <a:rPr lang="en-US" dirty="0"/>
              <a:t>Alignment of objectives of all stakeholders and early resolution of conflicts</a:t>
            </a:r>
          </a:p>
          <a:p>
            <a:pPr lvl="1"/>
            <a:r>
              <a:rPr lang="en-US" dirty="0"/>
              <a:t>Coherence of the </a:t>
            </a:r>
            <a:r>
              <a:rPr lang="en-US" dirty="0" smtClean="0"/>
              <a:t>7S (e.g. strategy, structure, system, shared values etc) </a:t>
            </a:r>
            <a:r>
              <a:rPr lang="en-US" dirty="0"/>
              <a:t>of the organization and managerial stamina in the firm</a:t>
            </a:r>
          </a:p>
        </p:txBody>
      </p:sp>
    </p:spTree>
    <p:extLst>
      <p:ext uri="{BB962C8B-B14F-4D97-AF65-F5344CB8AC3E}">
        <p14:creationId xmlns:p14="http://schemas.microsoft.com/office/powerpoint/2010/main" xmlns="" val="33962442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9.10. Strategic Repositioning</a:t>
            </a:r>
          </a:p>
        </p:txBody>
      </p:sp>
      <p:sp>
        <p:nvSpPr>
          <p:cNvPr id="3" name="Content Placeholder 2"/>
          <p:cNvSpPr>
            <a:spLocks noGrp="1"/>
          </p:cNvSpPr>
          <p:nvPr>
            <p:ph idx="1"/>
          </p:nvPr>
        </p:nvSpPr>
        <p:spPr/>
        <p:txBody>
          <a:bodyPr>
            <a:normAutofit fontScale="85000" lnSpcReduction="10000"/>
          </a:bodyPr>
          <a:lstStyle/>
          <a:p>
            <a:r>
              <a:rPr lang="en-US" dirty="0"/>
              <a:t>Strategic repositioning is a firm’s intention to move to a more favorable position and/or to surrender previous position in a strategic space</a:t>
            </a:r>
          </a:p>
          <a:p>
            <a:r>
              <a:rPr lang="en-US" dirty="0"/>
              <a:t>It is to change the way in which the firm’s offerings are conceived in the market place. Positioning is the deliberate, proactive, interactive process of defining, modifying, and monitoring consumer perceptions of a marketable object (Arnott, 1992)</a:t>
            </a:r>
          </a:p>
          <a:p>
            <a:r>
              <a:rPr lang="en-US" dirty="0"/>
              <a:t>Positioning is the firm’s unique way of delivering value to customers i.e. the firm’s value positioning</a:t>
            </a:r>
          </a:p>
          <a:p>
            <a:r>
              <a:rPr lang="en-US" dirty="0"/>
              <a:t>Strategic repositioning is a fundamental shift in the firm’s value proposition by seeking to change its market segments and/or its basis of differential advantage (Turner, 2003)</a:t>
            </a:r>
          </a:p>
          <a:p>
            <a:endParaRPr lang="en-US" dirty="0"/>
          </a:p>
        </p:txBody>
      </p:sp>
    </p:spTree>
    <p:extLst>
      <p:ext uri="{BB962C8B-B14F-4D97-AF65-F5344CB8AC3E}">
        <p14:creationId xmlns:p14="http://schemas.microsoft.com/office/powerpoint/2010/main" xmlns="" val="1295857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9.11. Innovation and Entrepreneurship</a:t>
            </a:r>
          </a:p>
        </p:txBody>
      </p:sp>
      <p:sp>
        <p:nvSpPr>
          <p:cNvPr id="3" name="Content Placeholder 2"/>
          <p:cNvSpPr>
            <a:spLocks noGrp="1"/>
          </p:cNvSpPr>
          <p:nvPr>
            <p:ph idx="1"/>
          </p:nvPr>
        </p:nvSpPr>
        <p:spPr/>
        <p:txBody>
          <a:bodyPr>
            <a:normAutofit fontScale="92500" lnSpcReduction="10000"/>
          </a:bodyPr>
          <a:lstStyle/>
          <a:p>
            <a:r>
              <a:rPr lang="en-US" dirty="0"/>
              <a:t>Entrepreneurship in established firms allow people to be innovative, creative, and responsible for decisions that they make (Meyer and </a:t>
            </a:r>
            <a:r>
              <a:rPr lang="en-US" dirty="0" err="1"/>
              <a:t>Heppard</a:t>
            </a:r>
            <a:r>
              <a:rPr lang="en-US" dirty="0"/>
              <a:t>, 2000).</a:t>
            </a:r>
          </a:p>
          <a:p>
            <a:r>
              <a:rPr lang="en-US" dirty="0"/>
              <a:t>Entrepreneurial initiatives and opportunities are leveraged deliberately for growth and advantage-seeking purpose</a:t>
            </a:r>
          </a:p>
          <a:p>
            <a:r>
              <a:rPr lang="en-US" dirty="0"/>
              <a:t>An entrepreneurial strategy should be an important element of the corporate strategy</a:t>
            </a:r>
          </a:p>
          <a:p>
            <a:r>
              <a:rPr lang="en-US" dirty="0"/>
              <a:t>In such a situation or strategic context, individuals are motivated to be innovative and such innovations are captured as part of the long-term growth process of the firm.</a:t>
            </a:r>
          </a:p>
          <a:p>
            <a:endParaRPr lang="en-US" dirty="0"/>
          </a:p>
          <a:p>
            <a:endParaRPr lang="en-US" dirty="0"/>
          </a:p>
        </p:txBody>
      </p:sp>
    </p:spTree>
    <p:extLst>
      <p:ext uri="{BB962C8B-B14F-4D97-AF65-F5344CB8AC3E}">
        <p14:creationId xmlns:p14="http://schemas.microsoft.com/office/powerpoint/2010/main" xmlns="" val="3284877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9.11.1. </a:t>
            </a:r>
            <a:r>
              <a:rPr lang="en-US" dirty="0" smtClean="0"/>
              <a:t>Sources of </a:t>
            </a:r>
            <a:r>
              <a:rPr lang="en-US" dirty="0"/>
              <a:t>Innovation</a:t>
            </a:r>
          </a:p>
        </p:txBody>
      </p:sp>
      <p:sp>
        <p:nvSpPr>
          <p:cNvPr id="3" name="Content Placeholder 2"/>
          <p:cNvSpPr>
            <a:spLocks noGrp="1"/>
          </p:cNvSpPr>
          <p:nvPr>
            <p:ph idx="1"/>
          </p:nvPr>
        </p:nvSpPr>
        <p:spPr/>
        <p:txBody>
          <a:bodyPr>
            <a:normAutofit fontScale="92500" lnSpcReduction="20000"/>
          </a:bodyPr>
          <a:lstStyle/>
          <a:p>
            <a:r>
              <a:rPr lang="en-US" dirty="0"/>
              <a:t>Dynamism and firm-wide innovative capability leads </a:t>
            </a:r>
            <a:r>
              <a:rPr lang="en-US" dirty="0" smtClean="0"/>
              <a:t>to individual </a:t>
            </a:r>
            <a:r>
              <a:rPr lang="en-US" dirty="0"/>
              <a:t>level outcomes and financial, behavioral, and organizational level outcomes.</a:t>
            </a:r>
          </a:p>
          <a:p>
            <a:r>
              <a:rPr lang="en-US" dirty="0"/>
              <a:t>The organizational processes, administrative mechanisms, organizational boundaries, work discretion or autonomy, and reward or reinforcement systems promote and sustain entrepreneurial initiatives in a firm resulting in significant improvement in the firm performance. </a:t>
            </a:r>
          </a:p>
          <a:p>
            <a:r>
              <a:rPr lang="en-US" dirty="0"/>
              <a:t>Creativity and innovation in the context of entrepreneurship is a </a:t>
            </a:r>
            <a:r>
              <a:rPr lang="en-US" dirty="0" smtClean="0"/>
              <a:t>convergence </a:t>
            </a:r>
            <a:r>
              <a:rPr lang="en-US" dirty="0"/>
              <a:t>of three components: knowledge (expertise), creative thinking (imagination), and motivation (intrinsic passion and interest in work) (</a:t>
            </a:r>
            <a:r>
              <a:rPr lang="en-US" dirty="0" err="1"/>
              <a:t>Amabile</a:t>
            </a:r>
            <a:r>
              <a:rPr lang="en-US" dirty="0"/>
              <a:t>, 1992)</a:t>
            </a:r>
          </a:p>
        </p:txBody>
      </p:sp>
    </p:spTree>
    <p:extLst>
      <p:ext uri="{BB962C8B-B14F-4D97-AF65-F5344CB8AC3E}">
        <p14:creationId xmlns:p14="http://schemas.microsoft.com/office/powerpoint/2010/main" xmlns="" val="4707706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81" y="207472"/>
            <a:ext cx="7886700" cy="880350"/>
          </a:xfrm>
        </p:spPr>
        <p:txBody>
          <a:bodyPr>
            <a:normAutofit fontScale="90000"/>
          </a:bodyPr>
          <a:lstStyle/>
          <a:p>
            <a:r>
              <a:rPr lang="en-US" dirty="0"/>
              <a:t>9.11.2. Entrepreneurship Strategy</a:t>
            </a:r>
          </a:p>
        </p:txBody>
      </p:sp>
      <p:sp>
        <p:nvSpPr>
          <p:cNvPr id="3" name="Content Placeholder 2"/>
          <p:cNvSpPr>
            <a:spLocks noGrp="1"/>
          </p:cNvSpPr>
          <p:nvPr>
            <p:ph idx="1"/>
          </p:nvPr>
        </p:nvSpPr>
        <p:spPr>
          <a:xfrm>
            <a:off x="581354" y="974287"/>
            <a:ext cx="7886700" cy="4351338"/>
          </a:xfrm>
        </p:spPr>
        <p:txBody>
          <a:bodyPr>
            <a:noAutofit/>
          </a:bodyPr>
          <a:lstStyle/>
          <a:p>
            <a:r>
              <a:rPr lang="en-US" sz="2400" dirty="0"/>
              <a:t>Human behavior is defined as entrepreneurial when oriented towards opportunities (Shane and </a:t>
            </a:r>
            <a:r>
              <a:rPr lang="en-US" sz="2400" dirty="0" err="1"/>
              <a:t>Venkataraman</a:t>
            </a:r>
            <a:r>
              <a:rPr lang="en-US" sz="2400" dirty="0"/>
              <a:t>, 2000). </a:t>
            </a:r>
          </a:p>
          <a:p>
            <a:r>
              <a:rPr lang="en-US" sz="2400" dirty="0"/>
              <a:t>Opportunity is regarded as a potential to create value. The value may be </a:t>
            </a:r>
            <a:r>
              <a:rPr lang="en-US" sz="2400" b="1" u="sng" dirty="0"/>
              <a:t>economic value </a:t>
            </a:r>
            <a:r>
              <a:rPr lang="en-US" sz="2400" dirty="0"/>
              <a:t>in the form of growth in sales volume or growth in profits, or </a:t>
            </a:r>
            <a:r>
              <a:rPr lang="en-US" sz="2400" b="1" u="sng" dirty="0"/>
              <a:t>social value </a:t>
            </a:r>
            <a:r>
              <a:rPr lang="en-US" sz="2400" dirty="0"/>
              <a:t>for the society in the form of innovative solutions to society’s pressing issues, or </a:t>
            </a:r>
            <a:r>
              <a:rPr lang="en-US" sz="2400" b="1" u="sng" dirty="0"/>
              <a:t>ecological value </a:t>
            </a:r>
            <a:r>
              <a:rPr lang="en-US" sz="2400" dirty="0"/>
              <a:t>in the form of regeneration of natural systems and use of eco-friendly processes.</a:t>
            </a:r>
          </a:p>
          <a:p>
            <a:r>
              <a:rPr lang="en-US" sz="2400" dirty="0"/>
              <a:t>Unlike the traditional strategic management process, strategic management for entrepreneurship is exploratory with frequent changes in direction.</a:t>
            </a:r>
          </a:p>
          <a:p>
            <a:r>
              <a:rPr lang="en-US" sz="2400" dirty="0"/>
              <a:t>Frequent reviewing of the business plans based on feedback from the market place leads to refinement of the strategy. </a:t>
            </a:r>
          </a:p>
          <a:p>
            <a:r>
              <a:rPr lang="en-US" sz="2400" dirty="0"/>
              <a:t>Social enterprises create ‘blended value’ by working both for social and for financial gain (</a:t>
            </a:r>
            <a:r>
              <a:rPr lang="en-US" sz="2400" dirty="0" err="1"/>
              <a:t>Chell</a:t>
            </a:r>
            <a:r>
              <a:rPr lang="en-US" sz="2400" dirty="0"/>
              <a:t>, 2007)</a:t>
            </a:r>
          </a:p>
        </p:txBody>
      </p:sp>
    </p:spTree>
    <p:extLst>
      <p:ext uri="{BB962C8B-B14F-4D97-AF65-F5344CB8AC3E}">
        <p14:creationId xmlns:p14="http://schemas.microsoft.com/office/powerpoint/2010/main" xmlns="" val="3054513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9.11.3. Corporate Entrepreneurship Strategy</a:t>
            </a:r>
          </a:p>
        </p:txBody>
      </p:sp>
      <p:sp>
        <p:nvSpPr>
          <p:cNvPr id="3" name="Content Placeholder 2"/>
          <p:cNvSpPr>
            <a:spLocks noGrp="1"/>
          </p:cNvSpPr>
          <p:nvPr>
            <p:ph idx="1"/>
          </p:nvPr>
        </p:nvSpPr>
        <p:spPr/>
        <p:txBody>
          <a:bodyPr>
            <a:normAutofit lnSpcReduction="10000"/>
          </a:bodyPr>
          <a:lstStyle/>
          <a:p>
            <a:endParaRPr lang="en-US" dirty="0"/>
          </a:p>
          <a:p>
            <a:r>
              <a:rPr lang="en-US" dirty="0"/>
              <a:t>Corporate entrepreneurship strategy refers to value creation by carrying out new combinations, self renewal, creation of new business ventures, other innovative activities, orientations, and pro-activeness within an existing organization. </a:t>
            </a:r>
          </a:p>
          <a:p>
            <a:r>
              <a:rPr lang="en-US" dirty="0"/>
              <a:t>A redefinition of the business model, reorganization, introduction of system-wide changes for innovation, and initiative in pursuing new opportunities or entry to new markets are corporate entrepreneurship behaviors. </a:t>
            </a:r>
          </a:p>
        </p:txBody>
      </p:sp>
    </p:spTree>
    <p:extLst>
      <p:ext uri="{BB962C8B-B14F-4D97-AF65-F5344CB8AC3E}">
        <p14:creationId xmlns:p14="http://schemas.microsoft.com/office/powerpoint/2010/main" xmlns="" val="3385943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9.12. Business Process Re-engineering</a:t>
            </a:r>
          </a:p>
        </p:txBody>
      </p:sp>
      <p:sp>
        <p:nvSpPr>
          <p:cNvPr id="3" name="Content Placeholder 2"/>
          <p:cNvSpPr>
            <a:spLocks noGrp="1"/>
          </p:cNvSpPr>
          <p:nvPr>
            <p:ph idx="1"/>
          </p:nvPr>
        </p:nvSpPr>
        <p:spPr/>
        <p:txBody>
          <a:bodyPr>
            <a:normAutofit/>
          </a:bodyPr>
          <a:lstStyle/>
          <a:p>
            <a:r>
              <a:rPr lang="en-US" dirty="0"/>
              <a:t>It is the analysis and redesign of the workflow within and between </a:t>
            </a:r>
            <a:r>
              <a:rPr lang="en-US" dirty="0" smtClean="0"/>
              <a:t>enterprises in order to optimize end-to-end processes and automate non-value added tasks. </a:t>
            </a:r>
            <a:endParaRPr lang="en-US" dirty="0"/>
          </a:p>
          <a:p>
            <a:r>
              <a:rPr lang="en-US" dirty="0"/>
              <a:t>Many companies </a:t>
            </a:r>
            <a:r>
              <a:rPr lang="en-US" dirty="0" smtClean="0"/>
              <a:t>implemented </a:t>
            </a:r>
            <a:r>
              <a:rPr lang="en-US" dirty="0"/>
              <a:t>BPR in the 1990s with success achieved through downsizing, reducing response time, cut operational costs, and improving profits. </a:t>
            </a:r>
          </a:p>
        </p:txBody>
      </p:sp>
    </p:spTree>
    <p:extLst>
      <p:ext uri="{BB962C8B-B14F-4D97-AF65-F5344CB8AC3E}">
        <p14:creationId xmlns:p14="http://schemas.microsoft.com/office/powerpoint/2010/main" xmlns="" val="2959089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9.12.1. Business Process Analysis</a:t>
            </a:r>
          </a:p>
        </p:txBody>
      </p:sp>
      <p:sp>
        <p:nvSpPr>
          <p:cNvPr id="3" name="Content Placeholder 2"/>
          <p:cNvSpPr>
            <a:spLocks noGrp="1"/>
          </p:cNvSpPr>
          <p:nvPr>
            <p:ph idx="1"/>
          </p:nvPr>
        </p:nvSpPr>
        <p:spPr/>
        <p:txBody>
          <a:bodyPr>
            <a:normAutofit fontScale="85000" lnSpcReduction="10000"/>
          </a:bodyPr>
          <a:lstStyle/>
          <a:p>
            <a:r>
              <a:rPr lang="en-US" dirty="0"/>
              <a:t>A business process is a set of logically related tasks performed to achieve a defined business outcome (Davenport, 1990)</a:t>
            </a:r>
          </a:p>
          <a:p>
            <a:r>
              <a:rPr lang="en-US" dirty="0"/>
              <a:t>They are interrelated activities creating value added output to a customer.</a:t>
            </a:r>
          </a:p>
          <a:p>
            <a:r>
              <a:rPr lang="en-US" dirty="0"/>
              <a:t>Business processes are analyzed with objectives such as speed or time to market, improve cost structure, improve quality, improve productivity, satisfaction of customer needs at less cost, and enhance competitiveness.</a:t>
            </a:r>
          </a:p>
          <a:p>
            <a:r>
              <a:rPr lang="en-US" dirty="0"/>
              <a:t>Firms should analyse their processes to check whether they add value and whether there is scope for reducing the consumption of resources required for delivering the products or services (Hammer, 1990).</a:t>
            </a:r>
          </a:p>
        </p:txBody>
      </p:sp>
    </p:spTree>
    <p:extLst>
      <p:ext uri="{BB962C8B-B14F-4D97-AF65-F5344CB8AC3E}">
        <p14:creationId xmlns:p14="http://schemas.microsoft.com/office/powerpoint/2010/main" xmlns="" val="3485902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9.12.2. Re-engineering or Re-designing</a:t>
            </a:r>
          </a:p>
        </p:txBody>
      </p:sp>
      <p:sp>
        <p:nvSpPr>
          <p:cNvPr id="3" name="Content Placeholder 2"/>
          <p:cNvSpPr>
            <a:spLocks noGrp="1"/>
          </p:cNvSpPr>
          <p:nvPr>
            <p:ph idx="1"/>
          </p:nvPr>
        </p:nvSpPr>
        <p:spPr/>
        <p:txBody>
          <a:bodyPr>
            <a:normAutofit fontScale="92500" lnSpcReduction="10000"/>
          </a:bodyPr>
          <a:lstStyle/>
          <a:p>
            <a:r>
              <a:rPr lang="en-US" sz="2600" dirty="0"/>
              <a:t>Re-engineering is a customer focused and outcome oriented strategic initiative in firms directed at achieving organizational mission. The processes that are in greatest need of improvement in terms of cost, quality, and timelines are identified, and through benchmarking, new processes are identified. </a:t>
            </a:r>
          </a:p>
          <a:p>
            <a:r>
              <a:rPr lang="en-US" sz="2600" dirty="0"/>
              <a:t>Re-engineering strives to sharpen the following attributes of processes:</a:t>
            </a:r>
          </a:p>
          <a:p>
            <a:pPr lvl="1"/>
            <a:r>
              <a:rPr lang="en-US" sz="2600" dirty="0"/>
              <a:t>Process ownership</a:t>
            </a:r>
          </a:p>
          <a:p>
            <a:pPr lvl="1"/>
            <a:r>
              <a:rPr lang="en-US" sz="2600" dirty="0"/>
              <a:t>Customer focus</a:t>
            </a:r>
          </a:p>
          <a:p>
            <a:pPr lvl="1"/>
            <a:r>
              <a:rPr lang="en-US" sz="2600" dirty="0"/>
              <a:t>Value addition</a:t>
            </a:r>
          </a:p>
          <a:p>
            <a:pPr lvl="1"/>
            <a:r>
              <a:rPr lang="en-US" sz="2600" dirty="0"/>
              <a:t>Cross functionality</a:t>
            </a:r>
          </a:p>
          <a:p>
            <a:endParaRPr lang="en-US" dirty="0"/>
          </a:p>
        </p:txBody>
      </p:sp>
    </p:spTree>
    <p:extLst>
      <p:ext uri="{BB962C8B-B14F-4D97-AF65-F5344CB8AC3E}">
        <p14:creationId xmlns:p14="http://schemas.microsoft.com/office/powerpoint/2010/main" xmlns="" val="1589579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this lecture</a:t>
            </a:r>
            <a:endParaRPr lang="en-GB" dirty="0"/>
          </a:p>
        </p:txBody>
      </p:sp>
      <p:sp>
        <p:nvSpPr>
          <p:cNvPr id="3" name="Content Placeholder 2"/>
          <p:cNvSpPr>
            <a:spLocks noGrp="1"/>
          </p:cNvSpPr>
          <p:nvPr>
            <p:ph idx="1"/>
          </p:nvPr>
        </p:nvSpPr>
        <p:spPr/>
        <p:txBody>
          <a:bodyPr>
            <a:normAutofit/>
          </a:bodyPr>
          <a:lstStyle/>
          <a:p>
            <a:endParaRPr lang="en-US" dirty="0"/>
          </a:p>
          <a:p>
            <a:r>
              <a:rPr lang="en-US" dirty="0"/>
              <a:t>Procedural implementation</a:t>
            </a:r>
          </a:p>
          <a:p>
            <a:r>
              <a:rPr lang="en-US" dirty="0"/>
              <a:t>Resource allocation</a:t>
            </a:r>
          </a:p>
          <a:p>
            <a:r>
              <a:rPr lang="en-US" dirty="0"/>
              <a:t>Strategic initiatives</a:t>
            </a:r>
          </a:p>
          <a:p>
            <a:r>
              <a:rPr lang="en-US" dirty="0"/>
              <a:t>Strategic repositioning</a:t>
            </a:r>
          </a:p>
          <a:p>
            <a:r>
              <a:rPr lang="en-US" dirty="0"/>
              <a:t>Innovation and entrepreneurship</a:t>
            </a:r>
          </a:p>
          <a:p>
            <a:r>
              <a:rPr lang="en-US" dirty="0"/>
              <a:t>Business process re-engineering</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for the next lecture</a:t>
            </a:r>
            <a:endParaRPr lang="en-GB" dirty="0"/>
          </a:p>
        </p:txBody>
      </p:sp>
      <p:sp>
        <p:nvSpPr>
          <p:cNvPr id="3" name="Content Placeholder 2"/>
          <p:cNvSpPr>
            <a:spLocks noGrp="1"/>
          </p:cNvSpPr>
          <p:nvPr>
            <p:ph idx="1"/>
          </p:nvPr>
        </p:nvSpPr>
        <p:spPr/>
        <p:txBody>
          <a:bodyPr>
            <a:normAutofit/>
          </a:bodyPr>
          <a:lstStyle/>
          <a:p>
            <a:endParaRPr lang="en-US" dirty="0"/>
          </a:p>
          <a:p>
            <a:endParaRPr lang="en-US" dirty="0"/>
          </a:p>
          <a:p>
            <a:r>
              <a:rPr lang="en-US" dirty="0"/>
              <a:t>Corporate Governance</a:t>
            </a:r>
          </a:p>
          <a:p>
            <a:r>
              <a:rPr lang="en-US" dirty="0"/>
              <a:t>Strategic Leadership</a:t>
            </a:r>
          </a:p>
          <a:p>
            <a:r>
              <a:rPr lang="en-US" dirty="0"/>
              <a:t>Monitoring Strategy Implementation</a:t>
            </a:r>
          </a:p>
          <a:p>
            <a:endParaRPr lang="en-US" dirty="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8013</TotalTime>
  <Words>1511</Words>
  <Application>Microsoft Office PowerPoint</Application>
  <PresentationFormat>On-screen Show (4:3)</PresentationFormat>
  <Paragraphs>107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Strategic Management (MGT501)</vt:lpstr>
      <vt:lpstr>Topic Covered in the Previous Lecture</vt:lpstr>
      <vt:lpstr>Topics to be covered in this lecture</vt:lpstr>
      <vt:lpstr>9.7. Procedural Implementation</vt:lpstr>
      <vt:lpstr>9.8. Resource Allocation</vt:lpstr>
      <vt:lpstr>9.8.1. Budgets</vt:lpstr>
      <vt:lpstr>9.8.2. Resource Mobilization and Resources for Implementing Strategy</vt:lpstr>
      <vt:lpstr>9.8.3. Initial Public Offering and Venture Capital</vt:lpstr>
      <vt:lpstr>9.9. Strategic Initiatives</vt:lpstr>
      <vt:lpstr>9.9.1. Success factors of strategic initiatives</vt:lpstr>
      <vt:lpstr>9.10. Strategic Repositioning</vt:lpstr>
      <vt:lpstr>9.11. Innovation and Entrepreneurship</vt:lpstr>
      <vt:lpstr>9.11.1. Sources of Innovation</vt:lpstr>
      <vt:lpstr>9.11.2. Entrepreneurship Strategy</vt:lpstr>
      <vt:lpstr>9.11.3. Corporate Entrepreneurship Strategy</vt:lpstr>
      <vt:lpstr>9.12. Business Process Re-engineering</vt:lpstr>
      <vt:lpstr>9.12.1. Business Process Analysis</vt:lpstr>
      <vt:lpstr>9.12.2. Re-engineering or Re-designing</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2112</cp:revision>
  <dcterms:created xsi:type="dcterms:W3CDTF">2016-04-16T04:48:58Z</dcterms:created>
  <dcterms:modified xsi:type="dcterms:W3CDTF">2016-07-14T07:12:30Z</dcterms:modified>
</cp:coreProperties>
</file>