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400" r:id="rId19"/>
    <p:sldId id="398" r:id="rId20"/>
    <p:sldId id="399" r:id="rId21"/>
    <p:sldId id="367"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13/07/2016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13/07/2016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30</a:t>
            </a:r>
          </a:p>
          <a:p>
            <a:endParaRPr lang="en-US" dirty="0"/>
          </a:p>
          <a:p>
            <a:r>
              <a:rPr lang="en-US" dirty="0"/>
              <a:t>Dr Muhammad Mustafa Raziq</a:t>
            </a:r>
          </a:p>
        </p:txBody>
      </p:sp>
    </p:spTree>
    <p:extLst>
      <p:ext uri="{BB962C8B-B14F-4D97-AF65-F5344CB8AC3E}">
        <p14:creationId xmlns:p14="http://schemas.microsoft.com/office/powerpoint/2010/main" xmlns="" val="87895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Strategy Implementation Phase of the Strategic Management Process</a:t>
            </a:r>
          </a:p>
          <a:p>
            <a:r>
              <a:rPr lang="en-US" dirty="0"/>
              <a:t>Operationalizing Strategy: Translating Intention to Action</a:t>
            </a:r>
          </a:p>
          <a:p>
            <a:r>
              <a:rPr lang="en-US" dirty="0"/>
              <a:t>Implementing Strategic Change</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Decision Making During Strategy Execution</a:t>
            </a:r>
          </a:p>
          <a:p>
            <a:r>
              <a:rPr lang="en-US" dirty="0"/>
              <a:t>Structural Implementation</a:t>
            </a:r>
          </a:p>
          <a:p>
            <a:r>
              <a:rPr lang="en-US" dirty="0"/>
              <a:t>Functional Implementation</a:t>
            </a:r>
          </a:p>
          <a:p>
            <a:endParaRPr lang="en-GB" dirty="0"/>
          </a:p>
        </p:txBody>
      </p:sp>
    </p:spTree>
    <p:extLst>
      <p:ext uri="{BB962C8B-B14F-4D97-AF65-F5344CB8AC3E}">
        <p14:creationId xmlns:p14="http://schemas.microsoft.com/office/powerpoint/2010/main" xmlns="" val="3097334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 Decision Making During Strategy Execution</a:t>
            </a:r>
          </a:p>
        </p:txBody>
      </p:sp>
      <p:sp>
        <p:nvSpPr>
          <p:cNvPr id="3" name="Content Placeholder 2"/>
          <p:cNvSpPr>
            <a:spLocks noGrp="1"/>
          </p:cNvSpPr>
          <p:nvPr>
            <p:ph idx="1"/>
          </p:nvPr>
        </p:nvSpPr>
        <p:spPr/>
        <p:txBody>
          <a:bodyPr/>
          <a:lstStyle/>
          <a:p>
            <a:r>
              <a:rPr lang="en-US" dirty="0"/>
              <a:t>Decision making during strategy execution is characterized by interactive pay-offs meaning that the outcome of a manager’s decisions depends on both his or her actions and the actions of others who are expected to respond to those decisions.</a:t>
            </a:r>
          </a:p>
          <a:p>
            <a:r>
              <a:rPr lang="en-US" dirty="0"/>
              <a:t>The others may be competitors, employees, suppliers, retailers, regulators, media or community leaders.</a:t>
            </a:r>
          </a:p>
          <a:p>
            <a:r>
              <a:rPr lang="en-US" dirty="0"/>
              <a:t>The decision may change depending on what the manager believes others will do. </a:t>
            </a:r>
          </a:p>
        </p:txBody>
      </p:sp>
    </p:spTree>
    <p:extLst>
      <p:ext uri="{BB962C8B-B14F-4D97-AF65-F5344CB8AC3E}">
        <p14:creationId xmlns:p14="http://schemas.microsoft.com/office/powerpoint/2010/main" xmlns="" val="2333255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9.4.1. Decision Dilemmas</a:t>
            </a:r>
          </a:p>
        </p:txBody>
      </p:sp>
      <p:sp>
        <p:nvSpPr>
          <p:cNvPr id="3" name="Content Placeholder 2"/>
          <p:cNvSpPr>
            <a:spLocks noGrp="1"/>
          </p:cNvSpPr>
          <p:nvPr>
            <p:ph idx="1"/>
          </p:nvPr>
        </p:nvSpPr>
        <p:spPr/>
        <p:txBody>
          <a:bodyPr>
            <a:noAutofit/>
          </a:bodyPr>
          <a:lstStyle/>
          <a:p>
            <a:r>
              <a:rPr lang="en-US" sz="2400" dirty="0"/>
              <a:t>Decisions are to be taken at the implementation stage on managing stakeholders, customers, competitors, suppliers, and choosing project teams. </a:t>
            </a:r>
          </a:p>
          <a:p>
            <a:r>
              <a:rPr lang="en-US" sz="2400" dirty="0"/>
              <a:t>Decisions are also needed if there are changes in technology, law, general economic situation etc.</a:t>
            </a:r>
          </a:p>
          <a:p>
            <a:r>
              <a:rPr lang="en-US" sz="2400" dirty="0"/>
              <a:t>Strategy is executed through operations where any decision dilemmas arise almost on a daily basis – for example whether to pursue differentiation leadership or cost leadership</a:t>
            </a:r>
          </a:p>
          <a:p>
            <a:r>
              <a:rPr lang="en-US" sz="2400" dirty="0"/>
              <a:t>For a firm with an innovative product, there is dilemma whether to continue with the low pricing strategy or go for a premium price to make huge profit when sales are high and competition is low.</a:t>
            </a:r>
          </a:p>
        </p:txBody>
      </p:sp>
    </p:spTree>
    <p:extLst>
      <p:ext uri="{BB962C8B-B14F-4D97-AF65-F5344CB8AC3E}">
        <p14:creationId xmlns:p14="http://schemas.microsoft.com/office/powerpoint/2010/main" xmlns="" val="361465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9.4.1. Decision Dilemmas (continued)</a:t>
            </a:r>
          </a:p>
        </p:txBody>
      </p:sp>
      <p:sp>
        <p:nvSpPr>
          <p:cNvPr id="3" name="Content Placeholder 2"/>
          <p:cNvSpPr>
            <a:spLocks noGrp="1"/>
          </p:cNvSpPr>
          <p:nvPr>
            <p:ph idx="1"/>
          </p:nvPr>
        </p:nvSpPr>
        <p:spPr/>
        <p:txBody>
          <a:bodyPr>
            <a:noAutofit/>
          </a:bodyPr>
          <a:lstStyle/>
          <a:p>
            <a:r>
              <a:rPr lang="en-US" sz="2400" dirty="0"/>
              <a:t>If the firm increases the price then competitors may appear faster and in higher numbers seeing the high profit margin, thus making the competitive advantage short lived.</a:t>
            </a:r>
          </a:p>
          <a:p>
            <a:r>
              <a:rPr lang="en-US" sz="2400" dirty="0"/>
              <a:t>However, on continuing with the low price strategy, the volume need not increase as consumers may perceive that the product is ordinary</a:t>
            </a:r>
          </a:p>
          <a:p>
            <a:r>
              <a:rPr lang="en-US" sz="2400" dirty="0"/>
              <a:t>To address the decision dilemmas during the execution stage, organizational mission is often the guide.</a:t>
            </a:r>
          </a:p>
        </p:txBody>
      </p:sp>
    </p:spTree>
    <p:extLst>
      <p:ext uri="{BB962C8B-B14F-4D97-AF65-F5344CB8AC3E}">
        <p14:creationId xmlns:p14="http://schemas.microsoft.com/office/powerpoint/2010/main" xmlns="" val="3191760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9.4.2. Decision Support Systems</a:t>
            </a:r>
          </a:p>
        </p:txBody>
      </p:sp>
      <p:sp>
        <p:nvSpPr>
          <p:cNvPr id="3" name="Content Placeholder 2"/>
          <p:cNvSpPr>
            <a:spLocks noGrp="1"/>
          </p:cNvSpPr>
          <p:nvPr>
            <p:ph idx="1"/>
          </p:nvPr>
        </p:nvSpPr>
        <p:spPr/>
        <p:txBody>
          <a:bodyPr>
            <a:noAutofit/>
          </a:bodyPr>
          <a:lstStyle/>
          <a:p>
            <a:r>
              <a:rPr lang="en-US" sz="2400" dirty="0"/>
              <a:t>DSS are information systems built on large databases or models or both. DSS support operational, tactical, or strategic decision making, providing the following benefits during implementation:</a:t>
            </a:r>
          </a:p>
          <a:p>
            <a:pPr lvl="1"/>
            <a:r>
              <a:rPr lang="en-US" dirty="0"/>
              <a:t>Organize and communicate data to differently skilled groups of decision makers to build a shared understanding</a:t>
            </a:r>
          </a:p>
          <a:p>
            <a:pPr lvl="1"/>
            <a:r>
              <a:rPr lang="en-US" dirty="0"/>
              <a:t>Provide summaries of data</a:t>
            </a:r>
          </a:p>
          <a:p>
            <a:pPr lvl="1"/>
            <a:r>
              <a:rPr lang="en-US" dirty="0"/>
              <a:t>Forecast future developments in the context of present circumstances</a:t>
            </a:r>
          </a:p>
          <a:p>
            <a:pPr lvl="1"/>
            <a:r>
              <a:rPr lang="en-US" dirty="0"/>
              <a:t>Simulate the future after some action is taken</a:t>
            </a:r>
          </a:p>
          <a:p>
            <a:pPr lvl="1"/>
            <a:r>
              <a:rPr lang="en-US" dirty="0"/>
              <a:t>Take account of uncertainties</a:t>
            </a:r>
          </a:p>
        </p:txBody>
      </p:sp>
    </p:spTree>
    <p:extLst>
      <p:ext uri="{BB962C8B-B14F-4D97-AF65-F5344CB8AC3E}">
        <p14:creationId xmlns:p14="http://schemas.microsoft.com/office/powerpoint/2010/main" xmlns="" val="3776441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9.4.2. Decision Support Systems (continued)</a:t>
            </a:r>
          </a:p>
        </p:txBody>
      </p:sp>
      <p:sp>
        <p:nvSpPr>
          <p:cNvPr id="3" name="Content Placeholder 2"/>
          <p:cNvSpPr>
            <a:spLocks noGrp="1"/>
          </p:cNvSpPr>
          <p:nvPr>
            <p:ph idx="1"/>
          </p:nvPr>
        </p:nvSpPr>
        <p:spPr/>
        <p:txBody>
          <a:bodyPr>
            <a:normAutofit lnSpcReduction="10000"/>
          </a:bodyPr>
          <a:lstStyle/>
          <a:p>
            <a:r>
              <a:rPr lang="en-US" dirty="0"/>
              <a:t>DSS are information systems built on large databases or models or both. DSS support operational, tactical, or strategic decision making, providing the following benefits during implementation:</a:t>
            </a:r>
          </a:p>
          <a:p>
            <a:pPr lvl="1"/>
            <a:r>
              <a:rPr lang="en-US" dirty="0"/>
              <a:t>Identify conflicting data and alert managers</a:t>
            </a:r>
          </a:p>
          <a:p>
            <a:pPr lvl="1"/>
            <a:r>
              <a:rPr lang="en-US" dirty="0"/>
              <a:t>Help the decision maker explore their own perceptions and values </a:t>
            </a:r>
          </a:p>
          <a:p>
            <a:pPr lvl="1"/>
            <a:r>
              <a:rPr lang="en-US" dirty="0"/>
              <a:t>Enable working in different locations but have same information</a:t>
            </a:r>
          </a:p>
          <a:p>
            <a:pPr lvl="1"/>
            <a:r>
              <a:rPr lang="en-US" dirty="0"/>
              <a:t>Monitor and record the execution of decision process promptly and continuously</a:t>
            </a:r>
          </a:p>
          <a:p>
            <a:pPr lvl="1"/>
            <a:endParaRPr lang="en-US" dirty="0"/>
          </a:p>
          <a:p>
            <a:pPr lvl="1"/>
            <a:endParaRPr lang="en-US" dirty="0"/>
          </a:p>
        </p:txBody>
      </p:sp>
    </p:spTree>
    <p:extLst>
      <p:ext uri="{BB962C8B-B14F-4D97-AF65-F5344CB8AC3E}">
        <p14:creationId xmlns:p14="http://schemas.microsoft.com/office/powerpoint/2010/main" xmlns="" val="23674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9.4.3. McKinsey’s 7S Framework</a:t>
            </a:r>
          </a:p>
        </p:txBody>
      </p:sp>
      <p:sp>
        <p:nvSpPr>
          <p:cNvPr id="3" name="Content Placeholder 2"/>
          <p:cNvSpPr>
            <a:spLocks noGrp="1"/>
          </p:cNvSpPr>
          <p:nvPr>
            <p:ph idx="1"/>
          </p:nvPr>
        </p:nvSpPr>
        <p:spPr/>
        <p:txBody>
          <a:bodyPr>
            <a:normAutofit lnSpcReduction="10000"/>
          </a:bodyPr>
          <a:lstStyle/>
          <a:p>
            <a:endParaRPr lang="en-US" dirty="0"/>
          </a:p>
          <a:p>
            <a:r>
              <a:rPr lang="en-US" dirty="0"/>
              <a:t>It is framework to channelize decisions in strategy implementation</a:t>
            </a:r>
          </a:p>
          <a:p>
            <a:r>
              <a:rPr lang="en-US" dirty="0"/>
              <a:t>Seven factors within an organization should be aligned in their interactions and fit. The 7S are divided into two groups:</a:t>
            </a:r>
          </a:p>
          <a:p>
            <a:pPr lvl="1"/>
            <a:r>
              <a:rPr lang="en-US" dirty="0"/>
              <a:t>Hard S (Strategy; Structure; Systems)</a:t>
            </a:r>
          </a:p>
          <a:p>
            <a:pPr lvl="1"/>
            <a:r>
              <a:rPr lang="en-US" dirty="0"/>
              <a:t>Soft S (Style; Staff; Skills; Shared Values)</a:t>
            </a:r>
          </a:p>
          <a:p>
            <a:r>
              <a:rPr lang="en-US" dirty="0"/>
              <a:t>All these factors are united by shared values, that are equated with corporate culture, and that sustain an organization.</a:t>
            </a:r>
          </a:p>
        </p:txBody>
      </p:sp>
    </p:spTree>
    <p:extLst>
      <p:ext uri="{BB962C8B-B14F-4D97-AF65-F5344CB8AC3E}">
        <p14:creationId xmlns:p14="http://schemas.microsoft.com/office/powerpoint/2010/main" xmlns="" val="6719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9.5. Structural Implementation</a:t>
            </a:r>
          </a:p>
        </p:txBody>
      </p:sp>
      <p:sp>
        <p:nvSpPr>
          <p:cNvPr id="3" name="Content Placeholder 2"/>
          <p:cNvSpPr>
            <a:spLocks noGrp="1"/>
          </p:cNvSpPr>
          <p:nvPr>
            <p:ph idx="1"/>
          </p:nvPr>
        </p:nvSpPr>
        <p:spPr/>
        <p:txBody>
          <a:bodyPr>
            <a:normAutofit fontScale="92500" lnSpcReduction="20000"/>
          </a:bodyPr>
          <a:lstStyle/>
          <a:p>
            <a:r>
              <a:rPr lang="en-US" dirty="0"/>
              <a:t>Structural implementation considers the vertical and horizontal differentiation, integration of roles and functions, and balancing centralization and decentralization of decisions in organizations with a view to achieve superior performance.</a:t>
            </a:r>
          </a:p>
          <a:p>
            <a:r>
              <a:rPr lang="en-US" dirty="0"/>
              <a:t>Vertical differentiation refers to the distribution of decision-making authority resulting in flat or tall structures depending on the span of control and chain of command.</a:t>
            </a:r>
          </a:p>
          <a:p>
            <a:r>
              <a:rPr lang="en-US" dirty="0"/>
              <a:t>Horizontal differentiation considers dividing of people and grouping of tasks into functions, divisions, and teams to meet the strategic objectives of the organization.</a:t>
            </a:r>
          </a:p>
        </p:txBody>
      </p:sp>
    </p:spTree>
    <p:extLst>
      <p:ext uri="{BB962C8B-B14F-4D97-AF65-F5344CB8AC3E}">
        <p14:creationId xmlns:p14="http://schemas.microsoft.com/office/powerpoint/2010/main" xmlns="" val="268840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9.5.1. Organizational Design for a Strategy</a:t>
            </a:r>
          </a:p>
        </p:txBody>
      </p:sp>
      <p:sp>
        <p:nvSpPr>
          <p:cNvPr id="3" name="Content Placeholder 2"/>
          <p:cNvSpPr>
            <a:spLocks noGrp="1"/>
          </p:cNvSpPr>
          <p:nvPr>
            <p:ph idx="1"/>
          </p:nvPr>
        </p:nvSpPr>
        <p:spPr/>
        <p:txBody>
          <a:bodyPr>
            <a:normAutofit fontScale="85000" lnSpcReduction="20000"/>
          </a:bodyPr>
          <a:lstStyle/>
          <a:p>
            <a:r>
              <a:rPr lang="en-US" dirty="0"/>
              <a:t>Organizational design refers to the selection of the structure and control systems that are most effective for superior performance </a:t>
            </a:r>
          </a:p>
          <a:p>
            <a:r>
              <a:rPr lang="en-US" dirty="0"/>
              <a:t>Organizational structure must be aligned with the organizational strategy </a:t>
            </a:r>
          </a:p>
          <a:p>
            <a:r>
              <a:rPr lang="en-US" dirty="0"/>
              <a:t>Structure is a network of roles to perform the jobs involved in formulating, executing, monitoring and evaluation the strategy of the organization, using all the six Is of strategy (investigation, insight, imagination, implementation, inspection, and the feed forward function of interposition) </a:t>
            </a:r>
          </a:p>
          <a:p>
            <a:r>
              <a:rPr lang="en-US" dirty="0"/>
              <a:t>Some companies outsource some or part of these functions – such arrangements then form an integral part of the structure as partnership, consultancy, JVs, alliances, licensing etc.</a:t>
            </a:r>
          </a:p>
        </p:txBody>
      </p:sp>
    </p:spTree>
    <p:extLst>
      <p:ext uri="{BB962C8B-B14F-4D97-AF65-F5344CB8AC3E}">
        <p14:creationId xmlns:p14="http://schemas.microsoft.com/office/powerpoint/2010/main" xmlns="" val="293694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9.5.2. Ideal Organizational Structure</a:t>
            </a:r>
          </a:p>
        </p:txBody>
      </p:sp>
      <p:sp>
        <p:nvSpPr>
          <p:cNvPr id="3" name="Content Placeholder 2"/>
          <p:cNvSpPr>
            <a:spLocks noGrp="1"/>
          </p:cNvSpPr>
          <p:nvPr>
            <p:ph idx="1"/>
          </p:nvPr>
        </p:nvSpPr>
        <p:spPr/>
        <p:txBody>
          <a:bodyPr>
            <a:normAutofit/>
          </a:bodyPr>
          <a:lstStyle/>
          <a:p>
            <a:r>
              <a:rPr lang="en-US" dirty="0"/>
              <a:t>Desirability and workability are two primary factors </a:t>
            </a:r>
            <a:r>
              <a:rPr lang="en-US" dirty="0" smtClean="0"/>
              <a:t>that </a:t>
            </a:r>
            <a:r>
              <a:rPr lang="en-US" dirty="0"/>
              <a:t>decide the ideal structure for a firm.</a:t>
            </a:r>
          </a:p>
          <a:p>
            <a:pPr lvl="1"/>
            <a:r>
              <a:rPr lang="en-US" u="sng" dirty="0"/>
              <a:t>Desirability</a:t>
            </a:r>
            <a:r>
              <a:rPr lang="en-US" dirty="0"/>
              <a:t> from the perspective of differentiation requirements and integration needs are sub-factors to be considered to decide the right structure.</a:t>
            </a:r>
          </a:p>
          <a:p>
            <a:pPr lvl="1"/>
            <a:r>
              <a:rPr lang="en-US" dirty="0"/>
              <a:t>Organizations have a need for specialization on functional, product, geographies, but as differentiation increases, the need for integration also increases. </a:t>
            </a:r>
          </a:p>
          <a:p>
            <a:pPr lvl="1"/>
            <a:r>
              <a:rPr lang="en-US" dirty="0"/>
              <a:t>Integrating structural elements are needed for conflict resolution between specialized units or teams and to manage the different types of interdependencies. </a:t>
            </a:r>
          </a:p>
        </p:txBody>
      </p:sp>
    </p:spTree>
    <p:extLst>
      <p:ext uri="{BB962C8B-B14F-4D97-AF65-F5344CB8AC3E}">
        <p14:creationId xmlns:p14="http://schemas.microsoft.com/office/powerpoint/2010/main" xmlns="" val="38642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9.5.2. Ideal Organizational Structure (continued)</a:t>
            </a:r>
          </a:p>
        </p:txBody>
      </p:sp>
      <p:sp>
        <p:nvSpPr>
          <p:cNvPr id="3" name="Content Placeholder 2"/>
          <p:cNvSpPr>
            <a:spLocks noGrp="1"/>
          </p:cNvSpPr>
          <p:nvPr>
            <p:ph idx="1"/>
          </p:nvPr>
        </p:nvSpPr>
        <p:spPr/>
        <p:txBody>
          <a:bodyPr>
            <a:normAutofit/>
          </a:bodyPr>
          <a:lstStyle/>
          <a:p>
            <a:r>
              <a:rPr lang="en-US" dirty="0"/>
              <a:t>Desirability and workability are two primary factors the decide the ideal structure for a firm.</a:t>
            </a:r>
          </a:p>
          <a:p>
            <a:pPr lvl="1"/>
            <a:r>
              <a:rPr lang="en-US" dirty="0"/>
              <a:t>The </a:t>
            </a:r>
            <a:r>
              <a:rPr lang="en-US" u="sng" dirty="0"/>
              <a:t>Workability</a:t>
            </a:r>
            <a:r>
              <a:rPr lang="en-US" dirty="0"/>
              <a:t> factor of an ideal structure is determined by several sub-factors such as cost, span of control, communication system, managerial skills and styles, organizational culture, flexibility etc.</a:t>
            </a:r>
          </a:p>
          <a:p>
            <a:pPr lvl="1"/>
            <a:r>
              <a:rPr lang="en-US" dirty="0"/>
              <a:t>In cases of structures where there are alliances, partnerships, JVs, mergers etc., workability of the structure may be more complex. </a:t>
            </a:r>
          </a:p>
          <a:p>
            <a:endParaRPr lang="en-US" dirty="0"/>
          </a:p>
          <a:p>
            <a:endParaRPr lang="en-US" dirty="0"/>
          </a:p>
        </p:txBody>
      </p:sp>
    </p:spTree>
    <p:extLst>
      <p:ext uri="{BB962C8B-B14F-4D97-AF65-F5344CB8AC3E}">
        <p14:creationId xmlns:p14="http://schemas.microsoft.com/office/powerpoint/2010/main" xmlns="" val="2580284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349361"/>
            <a:ext cx="7886700" cy="1325563"/>
          </a:xfrm>
        </p:spPr>
        <p:txBody>
          <a:bodyPr>
            <a:normAutofit fontScale="90000"/>
          </a:bodyPr>
          <a:lstStyle/>
          <a:p>
            <a:r>
              <a:rPr lang="en-US" dirty="0"/>
              <a:t>9.5.3. Matching Organizational Structure with Strategy and Classification of Organizational Structures</a:t>
            </a:r>
          </a:p>
        </p:txBody>
      </p:sp>
      <p:sp>
        <p:nvSpPr>
          <p:cNvPr id="3" name="Content Placeholder 2"/>
          <p:cNvSpPr>
            <a:spLocks noGrp="1"/>
          </p:cNvSpPr>
          <p:nvPr>
            <p:ph idx="1"/>
          </p:nvPr>
        </p:nvSpPr>
        <p:spPr/>
        <p:txBody>
          <a:bodyPr>
            <a:normAutofit fontScale="92500"/>
          </a:bodyPr>
          <a:lstStyle/>
          <a:p>
            <a:endParaRPr lang="en-US" dirty="0"/>
          </a:p>
          <a:p>
            <a:r>
              <a:rPr lang="en-US" dirty="0"/>
              <a:t>Understanding the different forms of structures is helpful in choosing the most appropriate structure of the organization</a:t>
            </a:r>
          </a:p>
          <a:p>
            <a:r>
              <a:rPr lang="en-US" dirty="0"/>
              <a:t>One method of classification </a:t>
            </a:r>
            <a:r>
              <a:rPr lang="en-US" dirty="0" smtClean="0"/>
              <a:t>is </a:t>
            </a:r>
            <a:r>
              <a:rPr lang="en-US" dirty="0"/>
              <a:t>based on the factors of complexity, formalization, and centralization, as organic, mechanistic, and bureaucratic organizations.</a:t>
            </a:r>
          </a:p>
          <a:p>
            <a:r>
              <a:rPr lang="en-US" dirty="0"/>
              <a:t>Another method based on lifecycle of a firm is entrepreneurial organization, growing organization, transforming organization, and mature organization. </a:t>
            </a:r>
          </a:p>
        </p:txBody>
      </p:sp>
    </p:spTree>
    <p:extLst>
      <p:ext uri="{BB962C8B-B14F-4D97-AF65-F5344CB8AC3E}">
        <p14:creationId xmlns:p14="http://schemas.microsoft.com/office/powerpoint/2010/main" xmlns="" val="2243895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415" y="0"/>
            <a:ext cx="7886700" cy="1325563"/>
          </a:xfrm>
        </p:spPr>
        <p:txBody>
          <a:bodyPr>
            <a:noAutofit/>
          </a:bodyPr>
          <a:lstStyle/>
          <a:p>
            <a:r>
              <a:rPr lang="en-US" sz="3200" dirty="0"/>
              <a:t>9.5.3. Matching Organizational Structure with Strategy and Classification of Organizational Structures (continued)</a:t>
            </a:r>
          </a:p>
        </p:txBody>
      </p:sp>
      <p:sp>
        <p:nvSpPr>
          <p:cNvPr id="3" name="Content Placeholder 2"/>
          <p:cNvSpPr>
            <a:spLocks noGrp="1"/>
          </p:cNvSpPr>
          <p:nvPr>
            <p:ph idx="1"/>
          </p:nvPr>
        </p:nvSpPr>
        <p:spPr>
          <a:xfrm>
            <a:off x="597119" y="1415720"/>
            <a:ext cx="7886700" cy="5111203"/>
          </a:xfrm>
        </p:spPr>
        <p:txBody>
          <a:bodyPr>
            <a:normAutofit lnSpcReduction="10000"/>
          </a:bodyPr>
          <a:lstStyle/>
          <a:p>
            <a:r>
              <a:rPr lang="en-US" dirty="0"/>
              <a:t>Most common method of classifying the structure is based on the internal design giving rise to the following structures:</a:t>
            </a:r>
          </a:p>
          <a:p>
            <a:pPr lvl="1"/>
            <a:r>
              <a:rPr lang="en-US" dirty="0"/>
              <a:t>Simple Structure – employees not grouped into functions or departments</a:t>
            </a:r>
          </a:p>
          <a:p>
            <a:pPr lvl="1"/>
            <a:r>
              <a:rPr lang="en-US" dirty="0"/>
              <a:t>Functional Structure (U-Form) – comprises of a central management unit and several functionally organized departments</a:t>
            </a:r>
          </a:p>
          <a:p>
            <a:pPr lvl="1"/>
            <a:r>
              <a:rPr lang="en-US" dirty="0"/>
              <a:t>Multi-Divisional Structure (M-Form) – A parent company (typically a large firm that wishes to expand their diversification and appeal to a wider consumer base) that owns smaller companies that use its brand and name and that have their own unitary structures. Example: Virgin Group - the parent company of Virgin Trains, Virgin Mobile, Virgin Records, Virgin Blue Holdings, etc. </a:t>
            </a:r>
          </a:p>
        </p:txBody>
      </p:sp>
    </p:spTree>
    <p:extLst>
      <p:ext uri="{BB962C8B-B14F-4D97-AF65-F5344CB8AC3E}">
        <p14:creationId xmlns:p14="http://schemas.microsoft.com/office/powerpoint/2010/main" xmlns="" val="2686568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19" y="207471"/>
            <a:ext cx="7886700" cy="1325563"/>
          </a:xfrm>
        </p:spPr>
        <p:txBody>
          <a:bodyPr>
            <a:noAutofit/>
          </a:bodyPr>
          <a:lstStyle/>
          <a:p>
            <a:r>
              <a:rPr lang="en-US" sz="3200" dirty="0"/>
              <a:t>9.5.3. Matching Organizational Structure with Strategy and Classification of Organizational Structures (continued)</a:t>
            </a:r>
          </a:p>
        </p:txBody>
      </p:sp>
      <p:sp>
        <p:nvSpPr>
          <p:cNvPr id="3" name="Content Placeholder 2"/>
          <p:cNvSpPr>
            <a:spLocks noGrp="1"/>
          </p:cNvSpPr>
          <p:nvPr>
            <p:ph idx="1"/>
          </p:nvPr>
        </p:nvSpPr>
        <p:spPr>
          <a:xfrm>
            <a:off x="204953" y="1557611"/>
            <a:ext cx="8702564" cy="4351338"/>
          </a:xfrm>
        </p:spPr>
        <p:txBody>
          <a:bodyPr>
            <a:noAutofit/>
          </a:bodyPr>
          <a:lstStyle/>
          <a:p>
            <a:r>
              <a:rPr lang="en-US" sz="2400" dirty="0"/>
              <a:t>Most common method of classifying the structure is based on the internal design giving rise to the following structures:</a:t>
            </a:r>
          </a:p>
          <a:p>
            <a:pPr lvl="1"/>
            <a:r>
              <a:rPr lang="en-US" dirty="0"/>
              <a:t>Matrix Structure - Employees at the working level report to one manager for task-related matters and to another manager for discipline, pay and promotion. The structure delivers responsiveness to markets, but you lose the tight control of the hierarchy. </a:t>
            </a:r>
          </a:p>
          <a:p>
            <a:pPr lvl="2"/>
            <a:r>
              <a:rPr lang="en-US" sz="2400" dirty="0"/>
              <a:t>In a Multinational environment a subsidiary may report marketing related issues to a marketing division somewhere else (Japan), and manufacturing related issues to a manufacturing division some place else (Australia).</a:t>
            </a:r>
          </a:p>
          <a:p>
            <a:pPr lvl="2"/>
            <a:r>
              <a:rPr lang="en-US" sz="2400" dirty="0"/>
              <a:t>In a project environment, the organization will have both the functions and a project department (consisting of dedicated project managers picking team members from the different functions e.g. marketing, manufacturing </a:t>
            </a:r>
            <a:r>
              <a:rPr lang="en-US" sz="2400" dirty="0" err="1"/>
              <a:t>etc</a:t>
            </a:r>
            <a:r>
              <a:rPr lang="en-US" sz="2400" dirty="0"/>
              <a:t>)</a:t>
            </a:r>
          </a:p>
        </p:txBody>
      </p:sp>
    </p:spTree>
    <p:extLst>
      <p:ext uri="{BB962C8B-B14F-4D97-AF65-F5344CB8AC3E}">
        <p14:creationId xmlns:p14="http://schemas.microsoft.com/office/powerpoint/2010/main" xmlns="" val="220010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718"/>
            <a:ext cx="9144000" cy="1308537"/>
          </a:xfrm>
        </p:spPr>
        <p:txBody>
          <a:bodyPr>
            <a:noAutofit/>
          </a:bodyPr>
          <a:lstStyle/>
          <a:p>
            <a:r>
              <a:rPr lang="en-US" sz="2800" dirty="0"/>
              <a:t>9.5.3. Matching Organizational Structure with Strategy and Classification of Organizational Structures (continued)</a:t>
            </a:r>
          </a:p>
        </p:txBody>
      </p:sp>
      <p:sp>
        <p:nvSpPr>
          <p:cNvPr id="3" name="Content Placeholder 2"/>
          <p:cNvSpPr>
            <a:spLocks noGrp="1"/>
          </p:cNvSpPr>
          <p:nvPr>
            <p:ph idx="1"/>
          </p:nvPr>
        </p:nvSpPr>
        <p:spPr>
          <a:xfrm>
            <a:off x="299546" y="1888687"/>
            <a:ext cx="8639502" cy="4351338"/>
          </a:xfrm>
        </p:spPr>
        <p:txBody>
          <a:bodyPr>
            <a:noAutofit/>
          </a:bodyPr>
          <a:lstStyle/>
          <a:p>
            <a:r>
              <a:rPr lang="en-US" sz="2400" dirty="0"/>
              <a:t>Most common method of classifying the structure is based on the internal design giving rise to the following structures:</a:t>
            </a:r>
          </a:p>
          <a:p>
            <a:pPr lvl="1"/>
            <a:r>
              <a:rPr lang="en-US" dirty="0"/>
              <a:t>Project Structure – organization is project based, and the division is based on project management such as project manager 1, project manager 2 etc., rather than functions (e.g. marketing, manufacturing etc.).</a:t>
            </a:r>
          </a:p>
          <a:p>
            <a:pPr lvl="1"/>
            <a:r>
              <a:rPr lang="en-US" sz="2400" dirty="0"/>
              <a:t>Geographical divisions – such as regional headquarters, regional offices etc.</a:t>
            </a:r>
          </a:p>
          <a:p>
            <a:pPr lvl="1"/>
            <a:r>
              <a:rPr lang="en-US" dirty="0"/>
              <a:t>Network Organizational Structures – informal, lateral, heterarchical, and decentralized organizational structures. While the parent company owns the business unit they are managed rather independently and less hierarchically. </a:t>
            </a:r>
          </a:p>
        </p:txBody>
      </p:sp>
    </p:spTree>
    <p:extLst>
      <p:ext uri="{BB962C8B-B14F-4D97-AF65-F5344CB8AC3E}">
        <p14:creationId xmlns:p14="http://schemas.microsoft.com/office/powerpoint/2010/main" xmlns="" val="1071732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308537"/>
          </a:xfrm>
        </p:spPr>
        <p:txBody>
          <a:bodyPr>
            <a:noAutofit/>
          </a:bodyPr>
          <a:lstStyle/>
          <a:p>
            <a:r>
              <a:rPr lang="en-US" sz="2800" dirty="0"/>
              <a:t>9.5.3. Matching Organizational Structure with Strategy and Classification of Organizational Structures (continued)</a:t>
            </a:r>
          </a:p>
        </p:txBody>
      </p:sp>
      <p:sp>
        <p:nvSpPr>
          <p:cNvPr id="3" name="Content Placeholder 2"/>
          <p:cNvSpPr>
            <a:spLocks noGrp="1"/>
          </p:cNvSpPr>
          <p:nvPr>
            <p:ph idx="1"/>
          </p:nvPr>
        </p:nvSpPr>
        <p:spPr>
          <a:xfrm>
            <a:off x="504496" y="2219762"/>
            <a:ext cx="8119240" cy="3093217"/>
          </a:xfrm>
        </p:spPr>
        <p:txBody>
          <a:bodyPr>
            <a:noAutofit/>
          </a:bodyPr>
          <a:lstStyle/>
          <a:p>
            <a:pPr lvl="1"/>
            <a:r>
              <a:rPr lang="en-US" sz="2400" dirty="0" smtClean="0"/>
              <a:t>Hybrid </a:t>
            </a:r>
            <a:r>
              <a:rPr lang="en-US" sz="2400" dirty="0"/>
              <a:t>Structures - </a:t>
            </a:r>
            <a:r>
              <a:rPr lang="en-US" dirty="0"/>
              <a:t>Examples include franchising, joint ventures, business groups, strategic alliances, R&amp;D partnerships, and licensing. It could also be public sector organizations, which due to social pressures and competition having a more business-like behavior way and/or having a social agenda.</a:t>
            </a:r>
            <a:endParaRPr lang="en-US" sz="2400" dirty="0"/>
          </a:p>
        </p:txBody>
      </p:sp>
    </p:spTree>
    <p:extLst>
      <p:ext uri="{BB962C8B-B14F-4D97-AF65-F5344CB8AC3E}">
        <p14:creationId xmlns:p14="http://schemas.microsoft.com/office/powerpoint/2010/main" xmlns="" val="1071732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9.6. Functional Implementation</a:t>
            </a:r>
          </a:p>
        </p:txBody>
      </p:sp>
      <p:sp>
        <p:nvSpPr>
          <p:cNvPr id="3" name="Content Placeholder 2"/>
          <p:cNvSpPr>
            <a:spLocks noGrp="1"/>
          </p:cNvSpPr>
          <p:nvPr>
            <p:ph idx="1"/>
          </p:nvPr>
        </p:nvSpPr>
        <p:spPr/>
        <p:txBody>
          <a:bodyPr>
            <a:normAutofit fontScale="85000" lnSpcReduction="20000"/>
          </a:bodyPr>
          <a:lstStyle/>
          <a:p>
            <a:r>
              <a:rPr lang="en-US" dirty="0"/>
              <a:t>Functional strategies such as strategic marketing management, financial management, HRM, operations management, information management, environmental management, supply chain management etc. are converted to functional plans and policies so that strategic decisions are implemented by all parts of the organization in a consistent manner. </a:t>
            </a:r>
          </a:p>
          <a:p>
            <a:r>
              <a:rPr lang="en-US" dirty="0"/>
              <a:t>Strategies are grouped with broader strategies, for example R&amp;D, procurement, or purchasing strategy are grouped with operations strategy. Similarly advertising, CRM, brand, market research, and pricing strategies are grouped with marketing strategy. </a:t>
            </a:r>
          </a:p>
          <a:p>
            <a:r>
              <a:rPr lang="en-US" dirty="0"/>
              <a:t>Thus each function will have a strategy based on which activities are performed, even if they are grouped and named under some generic </a:t>
            </a:r>
            <a:r>
              <a:rPr lang="en-US" dirty="0" smtClean="0"/>
              <a:t>functions.</a:t>
            </a:r>
            <a:endParaRPr lang="en-US" dirty="0"/>
          </a:p>
        </p:txBody>
      </p:sp>
    </p:spTree>
    <p:extLst>
      <p:ext uri="{BB962C8B-B14F-4D97-AF65-F5344CB8AC3E}">
        <p14:creationId xmlns:p14="http://schemas.microsoft.com/office/powerpoint/2010/main" xmlns="" val="3001031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9.6.1. Systems</a:t>
            </a:r>
          </a:p>
        </p:txBody>
      </p:sp>
      <p:sp>
        <p:nvSpPr>
          <p:cNvPr id="3" name="Content Placeholder 2"/>
          <p:cNvSpPr>
            <a:spLocks noGrp="1"/>
          </p:cNvSpPr>
          <p:nvPr>
            <p:ph idx="1"/>
          </p:nvPr>
        </p:nvSpPr>
        <p:spPr>
          <a:xfrm>
            <a:off x="675947" y="1368425"/>
            <a:ext cx="7886700" cy="4351338"/>
          </a:xfrm>
        </p:spPr>
        <p:txBody>
          <a:bodyPr>
            <a:noAutofit/>
          </a:bodyPr>
          <a:lstStyle/>
          <a:p>
            <a:r>
              <a:rPr lang="en-US" sz="2400" dirty="0"/>
              <a:t>An organizational system is a harmonious arrangement of items or units forming a unified whole serving a common purpose</a:t>
            </a:r>
          </a:p>
          <a:p>
            <a:r>
              <a:rPr lang="en-US" sz="2400" dirty="0"/>
              <a:t>Systems thinking involves, seeing the parts of this whole, the connections between the parts, and the connections between several such wholes (systems) embedded in an organization. </a:t>
            </a:r>
          </a:p>
          <a:p>
            <a:r>
              <a:rPr lang="en-US" sz="2400" dirty="0"/>
              <a:t>An integrated, interconnected framework of processes and procedures make a system. Systems in an organization are:</a:t>
            </a:r>
          </a:p>
          <a:p>
            <a:pPr lvl="1"/>
            <a:r>
              <a:rPr lang="en-US" dirty="0"/>
              <a:t>Management information system, customer relationship management, HRD systems, performance management system, knowledge management system, DBMS, monitoring system, financial management system, quality assurance system etc.</a:t>
            </a:r>
          </a:p>
        </p:txBody>
      </p:sp>
    </p:spTree>
    <p:extLst>
      <p:ext uri="{BB962C8B-B14F-4D97-AF65-F5344CB8AC3E}">
        <p14:creationId xmlns:p14="http://schemas.microsoft.com/office/powerpoint/2010/main" xmlns="" val="53254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Decision Making During Strategy Execution</a:t>
            </a:r>
          </a:p>
          <a:p>
            <a:r>
              <a:rPr lang="en-US" dirty="0"/>
              <a:t>Structural Implementation</a:t>
            </a:r>
          </a:p>
          <a:p>
            <a:r>
              <a:rPr lang="en-US" dirty="0"/>
              <a:t>Functional Implementation</a:t>
            </a:r>
          </a:p>
          <a:p>
            <a:endParaRPr lang="en-GB" dirty="0"/>
          </a:p>
        </p:txBody>
      </p:sp>
    </p:spTree>
    <p:extLst>
      <p:ext uri="{BB962C8B-B14F-4D97-AF65-F5344CB8AC3E}">
        <p14:creationId xmlns:p14="http://schemas.microsoft.com/office/powerpoint/2010/main" xmlns="" val="2909864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normAutofit/>
          </a:bodyPr>
          <a:lstStyle/>
          <a:p>
            <a:endParaRPr lang="en-US"/>
          </a:p>
          <a:p>
            <a:r>
              <a:rPr lang="en-US"/>
              <a:t>Procedural </a:t>
            </a:r>
            <a:r>
              <a:rPr lang="en-US" dirty="0"/>
              <a:t>implementation</a:t>
            </a:r>
          </a:p>
          <a:p>
            <a:r>
              <a:rPr lang="en-US" dirty="0"/>
              <a:t>Resource allocation</a:t>
            </a:r>
          </a:p>
          <a:p>
            <a:r>
              <a:rPr lang="en-US" dirty="0"/>
              <a:t>Strategic initiatives</a:t>
            </a:r>
          </a:p>
          <a:p>
            <a:r>
              <a:rPr lang="en-US" dirty="0"/>
              <a:t>Strategic repositioning</a:t>
            </a:r>
          </a:p>
          <a:p>
            <a:r>
              <a:rPr lang="en-US" dirty="0"/>
              <a:t>Innovation and entrepreneurship</a:t>
            </a:r>
          </a:p>
          <a:p>
            <a:r>
              <a:rPr lang="en-US" dirty="0"/>
              <a:t>Business process re-engineering</a:t>
            </a:r>
          </a:p>
          <a:p>
            <a:endParaRPr lang="en-US" dirty="0"/>
          </a:p>
          <a:p>
            <a:endParaRPr lang="en-US" dirty="0"/>
          </a:p>
        </p:txBody>
      </p:sp>
    </p:spTree>
    <p:extLst>
      <p:ext uri="{BB962C8B-B14F-4D97-AF65-F5344CB8AC3E}">
        <p14:creationId xmlns:p14="http://schemas.microsoft.com/office/powerpoint/2010/main" xmlns="" val="1231531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7683</TotalTime>
  <Words>1728</Words>
  <Application>Microsoft Office PowerPoint</Application>
  <PresentationFormat>On-screen Show (4:3)</PresentationFormat>
  <Paragraphs>113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Topic Covered in the Previous Lecture</vt:lpstr>
      <vt:lpstr>Topics to be covered in this lecture</vt:lpstr>
      <vt:lpstr>9.4. Decision Making During Strategy Execution</vt:lpstr>
      <vt:lpstr>9.4.1. Decision Dilemmas</vt:lpstr>
      <vt:lpstr>9.4.1. Decision Dilemmas (continued)</vt:lpstr>
      <vt:lpstr>9.4.2. Decision Support Systems</vt:lpstr>
      <vt:lpstr>9.4.2. Decision Support Systems (continued)</vt:lpstr>
      <vt:lpstr>9.4.3. McKinsey’s 7S Framework</vt:lpstr>
      <vt:lpstr>9.5. Structural Implementation</vt:lpstr>
      <vt:lpstr>9.5.1. Organizational Design for a Strategy</vt:lpstr>
      <vt:lpstr>9.5.2. Ideal Organizational Structure</vt:lpstr>
      <vt:lpstr>9.5.2. Ideal Organizational Structure (continued)</vt:lpstr>
      <vt:lpstr>9.5.3. Matching Organizational Structure with Strategy and Classification of Organizational Structures</vt:lpstr>
      <vt:lpstr>9.5.3. Matching Organizational Structure with Strategy and Classification of Organizational Structures (continued)</vt:lpstr>
      <vt:lpstr>9.5.3. Matching Organizational Structure with Strategy and Classification of Organizational Structures (continued)</vt:lpstr>
      <vt:lpstr>9.5.3. Matching Organizational Structure with Strategy and Classification of Organizational Structures (continued)</vt:lpstr>
      <vt:lpstr>9.5.3. Matching Organizational Structure with Strategy and Classification of Organizational Structures (continued)</vt:lpstr>
      <vt:lpstr>9.6. Functional Implementation</vt:lpstr>
      <vt:lpstr>9.6.1. Systems</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2048</cp:revision>
  <dcterms:created xsi:type="dcterms:W3CDTF">2016-04-16T04:48:58Z</dcterms:created>
  <dcterms:modified xsi:type="dcterms:W3CDTF">2016-07-13T05:49:08Z</dcterms:modified>
</cp:coreProperties>
</file>