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95" r:id="rId3"/>
    <p:sldId id="296" r:id="rId4"/>
    <p:sldId id="288" r:id="rId5"/>
    <p:sldId id="289" r:id="rId6"/>
    <p:sldId id="290" r:id="rId7"/>
    <p:sldId id="291" r:id="rId8"/>
    <p:sldId id="292" r:id="rId9"/>
    <p:sldId id="293" r:id="rId10"/>
    <p:sldId id="294" r:id="rId11"/>
    <p:sldId id="298" r:id="rId12"/>
    <p:sldId id="299" r:id="rId13"/>
    <p:sldId id="306" r:id="rId14"/>
    <p:sldId id="304" r:id="rId15"/>
    <p:sldId id="307" r:id="rId16"/>
    <p:sldId id="308" r:id="rId17"/>
    <p:sldId id="301" r:id="rId18"/>
    <p:sldId id="303" r:id="rId19"/>
    <p:sldId id="309" r:id="rId20"/>
    <p:sldId id="310" r:id="rId21"/>
    <p:sldId id="278" r:id="rId22"/>
    <p:sldId id="297"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6176" autoAdjust="0"/>
    <p:restoredTop sz="94660"/>
  </p:normalViewPr>
  <p:slideViewPr>
    <p:cSldViewPr snapToGrid="0">
      <p:cViewPr varScale="1">
        <p:scale>
          <a:sx n="64" d="100"/>
          <a:sy n="64" d="100"/>
        </p:scale>
        <p:origin x="-1446"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191701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865478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5811642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6286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29150" y="1825625"/>
            <a:ext cx="38862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04093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697761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1691087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34163974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513375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3887391" y="987426"/>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3689722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22073443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BB061E78-A988-4B16-B7F8-16CB2E3698E8}" type="datetimeFigureOut">
              <a:rPr lang="en-GB" smtClean="0"/>
              <a:pPr/>
              <a:t>15/07/2016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1781853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061E78-A988-4B16-B7F8-16CB2E3698E8}" type="datetimeFigureOut">
              <a:rPr lang="en-GB" smtClean="0"/>
              <a:pPr/>
              <a:t>15/07/2016</a:t>
            </a:fld>
            <a:endParaRPr lang="en-GB"/>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716C98-A8AF-453F-9441-8B9272E2E08A}" type="slidenum">
              <a:rPr lang="en-GB" smtClean="0"/>
              <a:pPr/>
              <a:t>‹#›</a:t>
            </a:fld>
            <a:endParaRPr lang="en-GB"/>
          </a:p>
        </p:txBody>
      </p:sp>
    </p:spTree>
    <p:extLst>
      <p:ext uri="{BB962C8B-B14F-4D97-AF65-F5344CB8AC3E}">
        <p14:creationId xmlns:p14="http://schemas.microsoft.com/office/powerpoint/2010/main" xmlns="" val="4023903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Strategic Management (MGT501)</a:t>
            </a:r>
            <a:endParaRPr lang="en-GB" dirty="0"/>
          </a:p>
        </p:txBody>
      </p:sp>
      <p:sp>
        <p:nvSpPr>
          <p:cNvPr id="3" name="Subtitle 2"/>
          <p:cNvSpPr>
            <a:spLocks noGrp="1"/>
          </p:cNvSpPr>
          <p:nvPr>
            <p:ph type="subTitle" idx="1"/>
          </p:nvPr>
        </p:nvSpPr>
        <p:spPr/>
        <p:txBody>
          <a:bodyPr>
            <a:normAutofit lnSpcReduction="10000"/>
          </a:bodyPr>
          <a:lstStyle/>
          <a:p>
            <a:endParaRPr lang="en-US" dirty="0" smtClean="0"/>
          </a:p>
          <a:p>
            <a:r>
              <a:rPr lang="en-US" dirty="0" smtClean="0"/>
              <a:t>Lecture 3</a:t>
            </a:r>
          </a:p>
          <a:p>
            <a:endParaRPr lang="en-US" dirty="0" smtClean="0"/>
          </a:p>
          <a:p>
            <a:r>
              <a:rPr lang="en-US" dirty="0" smtClean="0"/>
              <a:t>Dr Muhammad Mustafa Raziq</a:t>
            </a:r>
            <a:endParaRPr lang="en-US" dirty="0"/>
          </a:p>
        </p:txBody>
      </p:sp>
    </p:spTree>
    <p:extLst>
      <p:ext uri="{BB962C8B-B14F-4D97-AF65-F5344CB8AC3E}">
        <p14:creationId xmlns:p14="http://schemas.microsoft.com/office/powerpoint/2010/main" xmlns="" val="878955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 in the previous lecture</a:t>
            </a:r>
            <a:endParaRPr lang="en-GB" dirty="0"/>
          </a:p>
        </p:txBody>
      </p:sp>
      <p:sp>
        <p:nvSpPr>
          <p:cNvPr id="3" name="Content Placeholder 2"/>
          <p:cNvSpPr>
            <a:spLocks noGrp="1"/>
          </p:cNvSpPr>
          <p:nvPr>
            <p:ph idx="1"/>
          </p:nvPr>
        </p:nvSpPr>
        <p:spPr/>
        <p:txBody>
          <a:bodyPr/>
          <a:lstStyle/>
          <a:p>
            <a:endParaRPr lang="en-US" dirty="0" smtClean="0"/>
          </a:p>
          <a:p>
            <a:r>
              <a:rPr lang="en-US" dirty="0"/>
              <a:t>Characteristics of strategic management and strategic absence</a:t>
            </a:r>
          </a:p>
          <a:p>
            <a:r>
              <a:rPr lang="en-US" dirty="0"/>
              <a:t>Role of the strategic management professionals (e.g. CEO, line manager, etc.)</a:t>
            </a:r>
          </a:p>
          <a:p>
            <a:r>
              <a:rPr lang="en-US" dirty="0"/>
              <a:t>Strategic management conceptual framework (e.g. what it involves, performance, rivals, competitive advantage)</a:t>
            </a:r>
          </a:p>
          <a:p>
            <a:pPr lvl="1"/>
            <a:r>
              <a:rPr lang="en-US" dirty="0"/>
              <a:t>Strategic management process, formulation and </a:t>
            </a:r>
            <a:r>
              <a:rPr lang="en-US" dirty="0" smtClean="0"/>
              <a:t>implementation</a:t>
            </a:r>
          </a:p>
          <a:p>
            <a:endParaRPr lang="en-US" dirty="0" smtClean="0"/>
          </a:p>
          <a:p>
            <a:endParaRPr lang="en-GB" dirty="0"/>
          </a:p>
        </p:txBody>
      </p:sp>
    </p:spTree>
    <p:extLst>
      <p:ext uri="{BB962C8B-B14F-4D97-AF65-F5344CB8AC3E}">
        <p14:creationId xmlns:p14="http://schemas.microsoft.com/office/powerpoint/2010/main" xmlns="" val="19339901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Topics to be covered in this lecture</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Strategic management conceptual framework and process </a:t>
            </a:r>
          </a:p>
          <a:p>
            <a:r>
              <a:rPr lang="en-US" dirty="0" smtClean="0"/>
              <a:t>Overarching theories used in strategic management</a:t>
            </a:r>
          </a:p>
          <a:p>
            <a:r>
              <a:rPr lang="en-US" dirty="0" smtClean="0"/>
              <a:t>Tools and techniques in Strategic Management</a:t>
            </a:r>
          </a:p>
          <a:p>
            <a:r>
              <a:rPr lang="en-US" dirty="0" smtClean="0"/>
              <a:t>Analyzing external business environment</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30973347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 Conceptual Framework of Strategic Management</a:t>
            </a:r>
            <a:endParaRPr lang="en-GB" dirty="0"/>
          </a:p>
        </p:txBody>
      </p:sp>
      <p:sp>
        <p:nvSpPr>
          <p:cNvPr id="3" name="Content Placeholder 2"/>
          <p:cNvSpPr>
            <a:spLocks noGrp="1"/>
          </p:cNvSpPr>
          <p:nvPr>
            <p:ph idx="1"/>
          </p:nvPr>
        </p:nvSpPr>
        <p:spPr/>
        <p:txBody>
          <a:bodyPr>
            <a:normAutofit fontScale="92500" lnSpcReduction="20000"/>
          </a:bodyPr>
          <a:lstStyle/>
          <a:p>
            <a:r>
              <a:rPr lang="en-US" sz="2600" dirty="0" smtClean="0"/>
              <a:t>Strategic management looks at the following three questions:</a:t>
            </a:r>
          </a:p>
          <a:p>
            <a:pPr lvl="1"/>
            <a:r>
              <a:rPr lang="en-US" sz="2600" dirty="0" smtClean="0"/>
              <a:t>Why some firms outperform their rivals consistently?</a:t>
            </a:r>
          </a:p>
          <a:p>
            <a:pPr lvl="1"/>
            <a:r>
              <a:rPr lang="en-US" sz="2600" dirty="0" smtClean="0"/>
              <a:t>How do firms generate and sustain superior performance?</a:t>
            </a:r>
          </a:p>
          <a:p>
            <a:pPr lvl="1"/>
            <a:r>
              <a:rPr lang="en-US" sz="2600" dirty="0" smtClean="0"/>
              <a:t>What drives strategic action in firms?</a:t>
            </a:r>
          </a:p>
          <a:p>
            <a:r>
              <a:rPr lang="en-US" sz="2600" dirty="0" smtClean="0"/>
              <a:t>The answers to these questions have to be looked at considering the nature of the firm, the industry, and its environment – the answers could be:</a:t>
            </a:r>
          </a:p>
          <a:p>
            <a:pPr lvl="1"/>
            <a:r>
              <a:rPr lang="en-US" sz="2600" dirty="0" smtClean="0"/>
              <a:t>The customers trust the firm’s products and services</a:t>
            </a:r>
          </a:p>
          <a:p>
            <a:pPr lvl="1"/>
            <a:r>
              <a:rPr lang="en-US" sz="2600" dirty="0" smtClean="0"/>
              <a:t>The customers value the products and services of the firm more than other firms</a:t>
            </a:r>
          </a:p>
          <a:p>
            <a:pPr lvl="1"/>
            <a:r>
              <a:rPr lang="en-US" sz="2600" dirty="0" smtClean="0"/>
              <a:t>The firm has a better identity and image</a:t>
            </a:r>
          </a:p>
          <a:p>
            <a:pPr lvl="1"/>
            <a:r>
              <a:rPr lang="en-US" sz="2600" dirty="0" smtClean="0"/>
              <a:t>The firm has a better resource base</a:t>
            </a:r>
            <a:endParaRPr lang="en-GB" sz="2600" dirty="0"/>
          </a:p>
        </p:txBody>
      </p:sp>
    </p:spTree>
    <p:extLst>
      <p:ext uri="{BB962C8B-B14F-4D97-AF65-F5344CB8AC3E}">
        <p14:creationId xmlns:p14="http://schemas.microsoft.com/office/powerpoint/2010/main" xmlns="" val="1226757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1.6 Conceptual Framework of Strategic Management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The answers to these questions have to be looked at considering the nature of the firm, the industry, and its environment – the answers could be (continued):</a:t>
            </a:r>
          </a:p>
          <a:p>
            <a:pPr lvl="1"/>
            <a:r>
              <a:rPr lang="en-US" dirty="0" smtClean="0"/>
              <a:t>The firm utilizes resources more effectively</a:t>
            </a:r>
          </a:p>
          <a:p>
            <a:pPr lvl="1"/>
            <a:r>
              <a:rPr lang="en-US" dirty="0" smtClean="0"/>
              <a:t>The firm has a better structure</a:t>
            </a:r>
          </a:p>
          <a:p>
            <a:pPr lvl="1"/>
            <a:r>
              <a:rPr lang="en-US" dirty="0" smtClean="0"/>
              <a:t>The firm has a robust strategy</a:t>
            </a:r>
          </a:p>
          <a:p>
            <a:pPr lvl="1"/>
            <a:r>
              <a:rPr lang="en-US" dirty="0" smtClean="0"/>
              <a:t>The firm has better community support</a:t>
            </a:r>
          </a:p>
          <a:p>
            <a:pPr lvl="1"/>
            <a:r>
              <a:rPr lang="en-US" dirty="0" smtClean="0"/>
              <a:t>The firm has better systems and processes</a:t>
            </a:r>
          </a:p>
          <a:p>
            <a:pPr lvl="1"/>
            <a:r>
              <a:rPr lang="en-US" dirty="0" smtClean="0"/>
              <a:t>The firm has better technology</a:t>
            </a:r>
          </a:p>
          <a:p>
            <a:pPr lvl="1"/>
            <a:r>
              <a:rPr lang="en-US" dirty="0" smtClean="0"/>
              <a:t>The firm has better leadership and employees</a:t>
            </a:r>
          </a:p>
          <a:p>
            <a:pPr lvl="1"/>
            <a:r>
              <a:rPr lang="en-US" dirty="0" smtClean="0"/>
              <a:t>The firm has better imagination and innovation</a:t>
            </a:r>
          </a:p>
          <a:p>
            <a:pPr lvl="1"/>
            <a:r>
              <a:rPr lang="en-US" dirty="0" smtClean="0"/>
              <a:t>The firm has better capability</a:t>
            </a:r>
          </a:p>
        </p:txBody>
      </p:sp>
    </p:spTree>
    <p:extLst>
      <p:ext uri="{BB962C8B-B14F-4D97-AF65-F5344CB8AC3E}">
        <p14:creationId xmlns:p14="http://schemas.microsoft.com/office/powerpoint/2010/main" xmlns="" val="196562327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1.6 Conceptual Framework of Strategic Management (continued)</a:t>
            </a:r>
            <a:endParaRPr lang="en-GB" dirty="0"/>
          </a:p>
        </p:txBody>
      </p:sp>
      <p:sp>
        <p:nvSpPr>
          <p:cNvPr id="3" name="Content Placeholder 2"/>
          <p:cNvSpPr>
            <a:spLocks noGrp="1"/>
          </p:cNvSpPr>
          <p:nvPr>
            <p:ph idx="1"/>
          </p:nvPr>
        </p:nvSpPr>
        <p:spPr/>
        <p:txBody>
          <a:bodyPr>
            <a:normAutofit fontScale="77500" lnSpcReduction="20000"/>
          </a:bodyPr>
          <a:lstStyle/>
          <a:p>
            <a:r>
              <a:rPr lang="en-US" dirty="0" smtClean="0"/>
              <a:t>The insights gained from the answers should be put into a process of imagination to generate creative, innovative idea sets. </a:t>
            </a:r>
          </a:p>
          <a:p>
            <a:r>
              <a:rPr lang="en-US" dirty="0" smtClean="0"/>
              <a:t>This imaginative process is likely to generate ideas about different options, maps, plans, processes, directions, business models, visions, profit formulas, objectives, initiatives and so on. </a:t>
            </a:r>
          </a:p>
          <a:p>
            <a:r>
              <a:rPr lang="en-US" dirty="0" smtClean="0"/>
              <a:t>A holistic picture of this imaginative process may illuminate many potential paths and some paths may appear more attractive than others.</a:t>
            </a:r>
          </a:p>
          <a:p>
            <a:r>
              <a:rPr lang="en-US" dirty="0" smtClean="0"/>
              <a:t>The path with least financial and marketing risks or more benefits or capitalizing on the strengths may be chosen for implementation. </a:t>
            </a:r>
          </a:p>
          <a:p>
            <a:r>
              <a:rPr lang="en-US" dirty="0" smtClean="0"/>
              <a:t>The output of this is a strategy roadmap which is a framework in a firm that creates value, brings out something that the customers want that is different from or better than what others are providing or brings out something new to the market. </a:t>
            </a:r>
          </a:p>
        </p:txBody>
      </p:sp>
    </p:spTree>
    <p:extLst>
      <p:ext uri="{BB962C8B-B14F-4D97-AF65-F5344CB8AC3E}">
        <p14:creationId xmlns:p14="http://schemas.microsoft.com/office/powerpoint/2010/main" xmlns="" val="131241051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1.6.1 Strategic Management Process</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Strategic management has all the elements of the traditional management functions such as planning, organizing, coordinating, and controlling, it differs with respect to the manner in which these functions are carried out and the objective for which the activities are performed. </a:t>
            </a:r>
          </a:p>
          <a:p>
            <a:pPr lvl="1"/>
            <a:r>
              <a:rPr lang="en-US" dirty="0" smtClean="0"/>
              <a:t>The objective is superior performance </a:t>
            </a:r>
          </a:p>
          <a:p>
            <a:pPr lvl="1"/>
            <a:r>
              <a:rPr lang="en-US" dirty="0" smtClean="0"/>
              <a:t>The functions are carried out in a means-ends (ways to achieve results) relationship provided by the strategy of the organization. </a:t>
            </a:r>
          </a:p>
          <a:p>
            <a:pPr lvl="1"/>
            <a:r>
              <a:rPr lang="en-US" dirty="0" smtClean="0"/>
              <a:t>There is a constant endeavor to analyse the organization's setting to identify threats, opportunities, trends, and patterns in the environment so as to get insights to fine tune or redesign the strategy. </a:t>
            </a:r>
            <a:endParaRPr lang="en-GB" dirty="0"/>
          </a:p>
        </p:txBody>
      </p:sp>
    </p:spTree>
    <p:extLst>
      <p:ext uri="{BB962C8B-B14F-4D97-AF65-F5344CB8AC3E}">
        <p14:creationId xmlns:p14="http://schemas.microsoft.com/office/powerpoint/2010/main" xmlns="" val="372752817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1.7 Some Theories used in Strategic Management</a:t>
            </a:r>
            <a:endParaRPr lang="en-GB" dirty="0"/>
          </a:p>
        </p:txBody>
      </p:sp>
      <p:sp>
        <p:nvSpPr>
          <p:cNvPr id="3" name="Content Placeholder 2"/>
          <p:cNvSpPr>
            <a:spLocks noGrp="1"/>
          </p:cNvSpPr>
          <p:nvPr>
            <p:ph idx="1"/>
          </p:nvPr>
        </p:nvSpPr>
        <p:spPr/>
        <p:txBody>
          <a:bodyPr>
            <a:normAutofit fontScale="85000" lnSpcReduction="20000"/>
          </a:bodyPr>
          <a:lstStyle/>
          <a:p>
            <a:r>
              <a:rPr lang="en-US" sz="2600" dirty="0" smtClean="0"/>
              <a:t>Resource-based view of the firm</a:t>
            </a:r>
          </a:p>
          <a:p>
            <a:pPr lvl="1"/>
            <a:r>
              <a:rPr lang="en-US" sz="2600" dirty="0" smtClean="0"/>
              <a:t>Origin: Edith Penrose (Theory of the growth of the firm) – later works of </a:t>
            </a:r>
            <a:r>
              <a:rPr lang="en-US" sz="2600" dirty="0" err="1" smtClean="0"/>
              <a:t>Warnerfelt</a:t>
            </a:r>
            <a:r>
              <a:rPr lang="en-US" sz="2600" dirty="0" smtClean="0"/>
              <a:t> and Barney</a:t>
            </a:r>
          </a:p>
          <a:p>
            <a:pPr lvl="1"/>
            <a:r>
              <a:rPr lang="en-US" sz="2600" dirty="0" smtClean="0"/>
              <a:t>To achieve sustainable competitive advantage the firm’s resources and capabilities must be scarce and imperfectly mobile. </a:t>
            </a:r>
          </a:p>
          <a:p>
            <a:pPr lvl="1"/>
            <a:r>
              <a:rPr lang="en-US" sz="2600" dirty="0" smtClean="0"/>
              <a:t>The firm’s resource base must be valuable, rare, inimitable, and non-substitutable. </a:t>
            </a:r>
          </a:p>
          <a:p>
            <a:r>
              <a:rPr lang="en-US" sz="2600" dirty="0" smtClean="0"/>
              <a:t>Agency Theory</a:t>
            </a:r>
          </a:p>
          <a:p>
            <a:pPr lvl="1"/>
            <a:r>
              <a:rPr lang="en-US" sz="2600" dirty="0" smtClean="0"/>
              <a:t>With the separation of firm’s ownership and control the interests of the shareholders and the managers may diverge </a:t>
            </a:r>
          </a:p>
          <a:p>
            <a:pPr lvl="1"/>
            <a:r>
              <a:rPr lang="en-US" sz="2600" dirty="0" smtClean="0"/>
              <a:t>The owners (principal) delegate work to the managers (agent)</a:t>
            </a:r>
          </a:p>
          <a:p>
            <a:pPr lvl="1"/>
            <a:r>
              <a:rPr lang="en-US" sz="2600" dirty="0" smtClean="0"/>
              <a:t>The owners need to continuously monitor the managers as their goals may not be aligned with each other and the managers may work for their own interests instead. </a:t>
            </a:r>
            <a:endParaRPr lang="en-GB" sz="2600" dirty="0"/>
          </a:p>
        </p:txBody>
      </p:sp>
    </p:spTree>
    <p:extLst>
      <p:ext uri="{BB962C8B-B14F-4D97-AF65-F5344CB8AC3E}">
        <p14:creationId xmlns:p14="http://schemas.microsoft.com/office/powerpoint/2010/main" xmlns="" val="13931591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Transaction Cost Theory</a:t>
            </a:r>
          </a:p>
          <a:p>
            <a:pPr lvl="1"/>
            <a:r>
              <a:rPr lang="en-US" dirty="0" smtClean="0"/>
              <a:t>This theory explains why firms exist</a:t>
            </a:r>
          </a:p>
          <a:p>
            <a:pPr lvl="1"/>
            <a:r>
              <a:rPr lang="en-US" dirty="0" smtClean="0"/>
              <a:t>A </a:t>
            </a:r>
            <a:r>
              <a:rPr lang="en-US" dirty="0"/>
              <a:t>transaction cost is a cost incurred in making an economic exchange (cost of participating in a market)</a:t>
            </a:r>
            <a:endParaRPr lang="en-US" dirty="0" smtClean="0"/>
          </a:p>
          <a:p>
            <a:pPr lvl="1"/>
            <a:r>
              <a:rPr lang="en-US" dirty="0" smtClean="0"/>
              <a:t>The theory looks at eliminating the costs of using the market (such as costs of organizing and transacting exchanges, trades etc.) through using the firm – there is an advantage with a firm if production is internalized. </a:t>
            </a:r>
          </a:p>
          <a:p>
            <a:pPr lvl="1"/>
            <a:r>
              <a:rPr lang="en-US" dirty="0" smtClean="0"/>
              <a:t>The appropriate governance structure for a given transaction is the one that minimizes the total transaction and production costs</a:t>
            </a:r>
          </a:p>
        </p:txBody>
      </p:sp>
    </p:spTree>
    <p:extLst>
      <p:ext uri="{BB962C8B-B14F-4D97-AF65-F5344CB8AC3E}">
        <p14:creationId xmlns:p14="http://schemas.microsoft.com/office/powerpoint/2010/main" xmlns="" val="30056903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Resource Dependence Theory</a:t>
            </a:r>
          </a:p>
          <a:p>
            <a:pPr lvl="1"/>
            <a:r>
              <a:rPr lang="en-US" dirty="0" smtClean="0"/>
              <a:t>Theory suggests that firms depend upon each other for resources</a:t>
            </a:r>
          </a:p>
          <a:p>
            <a:pPr lvl="1"/>
            <a:r>
              <a:rPr lang="en-US" dirty="0" smtClean="0"/>
              <a:t>Where a firm depends upon resources of another firm there will be a power relationship between the firms such that the firm possessing resources will exercise power over the firm needing resources. </a:t>
            </a:r>
          </a:p>
          <a:p>
            <a:pPr lvl="1"/>
            <a:r>
              <a:rPr lang="en-US" dirty="0" smtClean="0"/>
              <a:t>RDT assumes that the ultimate aim of any organization is:</a:t>
            </a:r>
          </a:p>
          <a:p>
            <a:pPr lvl="2"/>
            <a:r>
              <a:rPr lang="en-US" sz="2400" dirty="0" smtClean="0"/>
              <a:t>Maximum control over resources and minimal external dependence; and, </a:t>
            </a:r>
          </a:p>
          <a:p>
            <a:pPr lvl="2"/>
            <a:r>
              <a:rPr lang="en-US" sz="2400" dirty="0" smtClean="0"/>
              <a:t>Enhance resource control through making other organizations dependent upon own resources (Ulrich &amp; Barney, 1984). </a:t>
            </a:r>
          </a:p>
        </p:txBody>
      </p:sp>
    </p:spTree>
    <p:extLst>
      <p:ext uri="{BB962C8B-B14F-4D97-AF65-F5344CB8AC3E}">
        <p14:creationId xmlns:p14="http://schemas.microsoft.com/office/powerpoint/2010/main" xmlns="" val="2180970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a:bodyPr>
          <a:lstStyle/>
          <a:p>
            <a:r>
              <a:rPr lang="en-US" dirty="0" smtClean="0"/>
              <a:t>Resource Dependence Theory (continued)</a:t>
            </a:r>
          </a:p>
          <a:p>
            <a:pPr lvl="2"/>
            <a:r>
              <a:rPr lang="en-US" sz="2400" dirty="0" smtClean="0"/>
              <a:t>Organizations </a:t>
            </a:r>
            <a:r>
              <a:rPr lang="en-US" sz="2400" dirty="0"/>
              <a:t>seek to avoid resource </a:t>
            </a:r>
            <a:r>
              <a:rPr lang="en-US" sz="2400" dirty="0" smtClean="0"/>
              <a:t>uncertainty; to have </a:t>
            </a:r>
            <a:r>
              <a:rPr lang="en-US" sz="2400" dirty="0"/>
              <a:t>resources </a:t>
            </a:r>
            <a:r>
              <a:rPr lang="en-US" sz="2400" dirty="0" smtClean="0"/>
              <a:t>readily available </a:t>
            </a:r>
            <a:r>
              <a:rPr lang="en-US" sz="2400" dirty="0"/>
              <a:t>to </a:t>
            </a:r>
            <a:r>
              <a:rPr lang="en-US" sz="2400" dirty="0" smtClean="0"/>
              <a:t>them </a:t>
            </a:r>
            <a:r>
              <a:rPr lang="en-US" sz="2400" dirty="0"/>
              <a:t>as well as avoid resource dependency on others (Fink, </a:t>
            </a:r>
            <a:r>
              <a:rPr lang="en-US" sz="2400" dirty="0" smtClean="0"/>
              <a:t>Edelman, Hatten</a:t>
            </a:r>
            <a:r>
              <a:rPr lang="en-US" sz="2400" dirty="0"/>
              <a:t>, &amp; James, 2006; Hillman et al., 2009; </a:t>
            </a:r>
            <a:r>
              <a:rPr lang="en-US" sz="2400" dirty="0" err="1"/>
              <a:t>Nienhueser</a:t>
            </a:r>
            <a:r>
              <a:rPr lang="en-US" sz="2400" dirty="0"/>
              <a:t>, 2008). </a:t>
            </a:r>
            <a:endParaRPr lang="en-US" sz="2400" dirty="0" smtClean="0"/>
          </a:p>
          <a:p>
            <a:pPr lvl="2"/>
            <a:r>
              <a:rPr lang="en-US" sz="2400" dirty="0" smtClean="0"/>
              <a:t>Due </a:t>
            </a:r>
            <a:r>
              <a:rPr lang="en-US" sz="2400" dirty="0"/>
              <a:t>to the power </a:t>
            </a:r>
            <a:r>
              <a:rPr lang="en-US" sz="2400" dirty="0" smtClean="0"/>
              <a:t>and control </a:t>
            </a:r>
            <a:r>
              <a:rPr lang="en-US" sz="2400" dirty="0"/>
              <a:t>factors, where possible, dependent </a:t>
            </a:r>
            <a:r>
              <a:rPr lang="en-US" sz="2400" dirty="0" smtClean="0"/>
              <a:t>organizations </a:t>
            </a:r>
            <a:r>
              <a:rPr lang="en-US" sz="2400" dirty="0"/>
              <a:t>adopt defensive </a:t>
            </a:r>
            <a:r>
              <a:rPr lang="en-US" sz="2400" dirty="0" smtClean="0"/>
              <a:t>mechanisms (</a:t>
            </a:r>
            <a:r>
              <a:rPr lang="en-US" sz="2400" dirty="0" err="1" smtClean="0"/>
              <a:t>Pfeffer</a:t>
            </a:r>
            <a:r>
              <a:rPr lang="en-US" sz="2400" dirty="0" smtClean="0"/>
              <a:t> </a:t>
            </a:r>
            <a:r>
              <a:rPr lang="en-US" sz="2400" dirty="0"/>
              <a:t>&amp; </a:t>
            </a:r>
            <a:r>
              <a:rPr lang="en-US" sz="2400" dirty="0" err="1"/>
              <a:t>Salancik</a:t>
            </a:r>
            <a:r>
              <a:rPr lang="en-US" sz="2400" dirty="0"/>
              <a:t>, 1978).</a:t>
            </a:r>
            <a:endParaRPr lang="en-US" sz="2400" dirty="0" smtClean="0"/>
          </a:p>
        </p:txBody>
      </p:sp>
    </p:spTree>
    <p:extLst>
      <p:ext uri="{BB962C8B-B14F-4D97-AF65-F5344CB8AC3E}">
        <p14:creationId xmlns:p14="http://schemas.microsoft.com/office/powerpoint/2010/main" xmlns="" val="122595300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fontScale="85000" lnSpcReduction="20000"/>
          </a:bodyPr>
          <a:lstStyle/>
          <a:p>
            <a:endParaRPr lang="en-US" dirty="0" smtClean="0"/>
          </a:p>
          <a:p>
            <a:r>
              <a:rPr lang="en-US" sz="3300" dirty="0" smtClean="0"/>
              <a:t>Behavioral Theory of Strategy</a:t>
            </a:r>
          </a:p>
          <a:p>
            <a:pPr lvl="1"/>
            <a:r>
              <a:rPr lang="en-US" sz="3300" dirty="0" smtClean="0"/>
              <a:t>Mental processes are the central </a:t>
            </a:r>
            <a:r>
              <a:rPr lang="en-US" sz="3300" dirty="0" err="1" smtClean="0"/>
              <a:t>behavioural</a:t>
            </a:r>
            <a:r>
              <a:rPr lang="en-US" sz="3300" dirty="0" smtClean="0"/>
              <a:t> drivers of superior performance</a:t>
            </a:r>
          </a:p>
          <a:p>
            <a:pPr lvl="1"/>
            <a:r>
              <a:rPr lang="en-US" sz="3300" dirty="0" smtClean="0"/>
              <a:t>The root of superior performance is in the superior management of select cognitive processes</a:t>
            </a:r>
          </a:p>
          <a:p>
            <a:pPr lvl="1"/>
            <a:r>
              <a:rPr lang="en-US" sz="3300" dirty="0" smtClean="0"/>
              <a:t>A cognitive change is needed among strategic leaders to identify distant alternatives</a:t>
            </a:r>
          </a:p>
          <a:p>
            <a:pPr lvl="1"/>
            <a:r>
              <a:rPr lang="en-US" sz="3300" dirty="0" smtClean="0"/>
              <a:t>Distant foresight involves mental processes through which invisible opportunities are identified</a:t>
            </a:r>
          </a:p>
        </p:txBody>
      </p:sp>
    </p:spTree>
    <p:extLst>
      <p:ext uri="{BB962C8B-B14F-4D97-AF65-F5344CB8AC3E}">
        <p14:creationId xmlns:p14="http://schemas.microsoft.com/office/powerpoint/2010/main" xmlns="" val="22602002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fontScale="55000" lnSpcReduction="20000"/>
          </a:bodyPr>
          <a:lstStyle/>
          <a:p>
            <a:endParaRPr lang="en-US" dirty="0" smtClean="0"/>
          </a:p>
          <a:p>
            <a:r>
              <a:rPr lang="en-US" sz="4400" dirty="0" smtClean="0"/>
              <a:t>Institutional Theory</a:t>
            </a:r>
          </a:p>
          <a:p>
            <a:pPr lvl="1"/>
            <a:r>
              <a:rPr lang="en-US" sz="4400" dirty="0"/>
              <a:t>This theory considers the processes by which structures, including schemes, rules, norms, and routines, become established as authoritative guidelines for social </a:t>
            </a:r>
            <a:r>
              <a:rPr lang="en-US" sz="4400" dirty="0" smtClean="0"/>
              <a:t>behavior</a:t>
            </a:r>
          </a:p>
          <a:p>
            <a:pPr lvl="1"/>
            <a:r>
              <a:rPr lang="en-US" sz="4400" dirty="0" smtClean="0"/>
              <a:t>Institutional theory provides explanation to why firms in an industry develop similarities that provide stability in a population of organizations </a:t>
            </a:r>
          </a:p>
          <a:p>
            <a:pPr lvl="1"/>
            <a:r>
              <a:rPr lang="en-US" sz="4400" dirty="0" smtClean="0"/>
              <a:t>Social processes, obligations that come to take on a rule like status in social thought or action</a:t>
            </a:r>
          </a:p>
          <a:p>
            <a:pPr lvl="1"/>
            <a:r>
              <a:rPr lang="en-US" sz="4400" dirty="0" smtClean="0"/>
              <a:t>Example: Schools have to maintain the same environment: Regulative (Safe Environment), Normative (Accreditation and Certifications), Cognitive (Teachers and classrooms) </a:t>
            </a:r>
          </a:p>
          <a:p>
            <a:pPr marL="0" indent="0">
              <a:buNone/>
            </a:pPr>
            <a:endParaRPr lang="en-US" dirty="0" smtClean="0"/>
          </a:p>
        </p:txBody>
      </p:sp>
    </p:spTree>
    <p:extLst>
      <p:ext uri="{BB962C8B-B14F-4D97-AF65-F5344CB8AC3E}">
        <p14:creationId xmlns:p14="http://schemas.microsoft.com/office/powerpoint/2010/main" xmlns="" val="230695164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fontScale="92500" lnSpcReduction="10000"/>
          </a:bodyPr>
          <a:lstStyle/>
          <a:p>
            <a:endParaRPr lang="en-US" dirty="0" smtClean="0"/>
          </a:p>
          <a:p>
            <a:r>
              <a:rPr lang="en-US" dirty="0" smtClean="0"/>
              <a:t>Theory of Moral Sentiments</a:t>
            </a:r>
          </a:p>
          <a:p>
            <a:pPr lvl="1"/>
            <a:r>
              <a:rPr lang="en-US" dirty="0" smtClean="0"/>
              <a:t>A capitalist system (private ownership) must be based on honesty and integrity; otherwise it will be destroyed.</a:t>
            </a:r>
          </a:p>
          <a:p>
            <a:pPr lvl="1"/>
            <a:r>
              <a:rPr lang="en-US" dirty="0" smtClean="0"/>
              <a:t>Self-interest should be moderated by ethics so that purely selfish or exploitative behavior would be the exception and not the rule in society.</a:t>
            </a:r>
          </a:p>
          <a:p>
            <a:pPr lvl="1"/>
            <a:r>
              <a:rPr lang="en-US" dirty="0" smtClean="0"/>
              <a:t>Public trust in business and financial markets</a:t>
            </a:r>
          </a:p>
          <a:p>
            <a:r>
              <a:rPr lang="en-US" dirty="0" smtClean="0"/>
              <a:t>Behavioral Theory of the Firm</a:t>
            </a:r>
          </a:p>
          <a:p>
            <a:pPr lvl="1"/>
            <a:r>
              <a:rPr lang="en-US" dirty="0" smtClean="0"/>
              <a:t>This theory observes firm behavior as goal seeking and satisfying in a number of utility dimensions</a:t>
            </a:r>
          </a:p>
          <a:p>
            <a:pPr lvl="1"/>
            <a:r>
              <a:rPr lang="en-US" dirty="0" smtClean="0"/>
              <a:t>Views learning as the modification of routines in response to feedback from past experiences and the environment. </a:t>
            </a:r>
          </a:p>
          <a:p>
            <a:pPr marL="0" indent="0">
              <a:buNone/>
            </a:pPr>
            <a:endParaRPr lang="en-US" dirty="0" smtClean="0"/>
          </a:p>
        </p:txBody>
      </p:sp>
    </p:spTree>
    <p:extLst>
      <p:ext uri="{BB962C8B-B14F-4D97-AF65-F5344CB8AC3E}">
        <p14:creationId xmlns:p14="http://schemas.microsoft.com/office/powerpoint/2010/main" xmlns="" val="17408889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p:txBody>
          <a:bodyPr>
            <a:normAutofit/>
          </a:bodyPr>
          <a:lstStyle/>
          <a:p>
            <a:endParaRPr lang="en-US" dirty="0" smtClean="0"/>
          </a:p>
          <a:p>
            <a:r>
              <a:rPr lang="en-US" dirty="0" smtClean="0"/>
              <a:t>Social Movement Theory</a:t>
            </a:r>
          </a:p>
          <a:p>
            <a:pPr lvl="1"/>
            <a:r>
              <a:rPr lang="en-US" dirty="0" smtClean="0"/>
              <a:t>This theory explains the emergent, bottom up processes that occur within organizations</a:t>
            </a:r>
          </a:p>
          <a:p>
            <a:pPr lvl="1"/>
            <a:r>
              <a:rPr lang="en-US" dirty="0" smtClean="0"/>
              <a:t>Many organizational changes are instigated by actors who do not normally occupy positions of power or authoritative decision-making capability.</a:t>
            </a:r>
          </a:p>
          <a:p>
            <a:pPr lvl="1"/>
            <a:r>
              <a:rPr lang="en-US" dirty="0" smtClean="0"/>
              <a:t>It analyses collective action as a force for change by organizational agents such as shareholders, managers, and employees.  </a:t>
            </a:r>
          </a:p>
          <a:p>
            <a:pPr marL="0" indent="0">
              <a:buNone/>
            </a:pPr>
            <a:endParaRPr lang="en-US" dirty="0" smtClean="0"/>
          </a:p>
        </p:txBody>
      </p:sp>
    </p:spTree>
    <p:extLst>
      <p:ext uri="{BB962C8B-B14F-4D97-AF65-F5344CB8AC3E}">
        <p14:creationId xmlns:p14="http://schemas.microsoft.com/office/powerpoint/2010/main" xmlns="" val="23547332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1.7 Some Theories used in Strategic Management (continued)</a:t>
            </a:r>
            <a:endParaRPr lang="en-GB" dirty="0"/>
          </a:p>
        </p:txBody>
      </p:sp>
      <p:sp>
        <p:nvSpPr>
          <p:cNvPr id="3" name="Content Placeholder 2"/>
          <p:cNvSpPr>
            <a:spLocks noGrp="1"/>
          </p:cNvSpPr>
          <p:nvPr>
            <p:ph idx="1"/>
          </p:nvPr>
        </p:nvSpPr>
        <p:spPr>
          <a:xfrm>
            <a:off x="628650" y="1825624"/>
            <a:ext cx="7886700" cy="4634169"/>
          </a:xfrm>
        </p:spPr>
        <p:txBody>
          <a:bodyPr>
            <a:normAutofit fontScale="85000" lnSpcReduction="10000"/>
          </a:bodyPr>
          <a:lstStyle/>
          <a:p>
            <a:endParaRPr lang="en-US" dirty="0" smtClean="0"/>
          </a:p>
          <a:p>
            <a:r>
              <a:rPr lang="en-US" sz="2600" dirty="0" smtClean="0"/>
              <a:t>Contingency Theory</a:t>
            </a:r>
          </a:p>
          <a:p>
            <a:pPr lvl="1"/>
            <a:r>
              <a:rPr lang="en-US" sz="2600" dirty="0" smtClean="0"/>
              <a:t>There is no uniformly best organizational structure for all firms in all circumstances. </a:t>
            </a:r>
          </a:p>
          <a:p>
            <a:pPr lvl="1"/>
            <a:r>
              <a:rPr lang="en-US" sz="2600" dirty="0"/>
              <a:t>The </a:t>
            </a:r>
            <a:r>
              <a:rPr lang="en-US" sz="2600" dirty="0" smtClean="0"/>
              <a:t>theory suggests </a:t>
            </a:r>
            <a:r>
              <a:rPr lang="en-US" sz="2600" dirty="0"/>
              <a:t>that there is no ideal </a:t>
            </a:r>
            <a:r>
              <a:rPr lang="en-US" sz="2600" dirty="0" smtClean="0"/>
              <a:t>organizational </a:t>
            </a:r>
            <a:r>
              <a:rPr lang="en-US" sz="2600" dirty="0"/>
              <a:t>structure. It is rather,</a:t>
            </a:r>
          </a:p>
          <a:p>
            <a:pPr lvl="1"/>
            <a:r>
              <a:rPr lang="en-US" sz="2600" dirty="0"/>
              <a:t>what is appropriate, that is contingent upon the appropriate </a:t>
            </a:r>
            <a:r>
              <a:rPr lang="en-US" sz="2600" dirty="0" smtClean="0"/>
              <a:t>organizational </a:t>
            </a:r>
            <a:r>
              <a:rPr lang="en-US" sz="2600" dirty="0"/>
              <a:t>strategy (</a:t>
            </a:r>
            <a:r>
              <a:rPr lang="en-US" sz="2600" dirty="0" smtClean="0"/>
              <a:t>Clegg et </a:t>
            </a:r>
            <a:r>
              <a:rPr lang="en-US" sz="2600" dirty="0"/>
              <a:t>al., 1996; Donaldson, 2001). </a:t>
            </a:r>
            <a:endParaRPr lang="en-US" sz="2600" dirty="0" smtClean="0"/>
          </a:p>
          <a:p>
            <a:pPr lvl="1"/>
            <a:r>
              <a:rPr lang="en-US" sz="2600" dirty="0" smtClean="0"/>
              <a:t>The </a:t>
            </a:r>
            <a:r>
              <a:rPr lang="en-US" sz="2600" dirty="0"/>
              <a:t>way a firm </a:t>
            </a:r>
            <a:r>
              <a:rPr lang="en-US" sz="2600" dirty="0" smtClean="0"/>
              <a:t>can be organized </a:t>
            </a:r>
            <a:r>
              <a:rPr lang="en-US" sz="2600" dirty="0"/>
              <a:t>varies because there are external and internal environmental </a:t>
            </a:r>
            <a:r>
              <a:rPr lang="en-US" sz="2600" dirty="0" smtClean="0"/>
              <a:t>contingencies (see </a:t>
            </a:r>
            <a:r>
              <a:rPr lang="en-US" sz="2600" dirty="0"/>
              <a:t>Hofer, 1975; Morgan, 2006). </a:t>
            </a:r>
            <a:endParaRPr lang="en-US" sz="2600" dirty="0" smtClean="0"/>
          </a:p>
          <a:p>
            <a:pPr lvl="1"/>
            <a:r>
              <a:rPr lang="en-US" sz="2600" dirty="0" smtClean="0"/>
              <a:t>The </a:t>
            </a:r>
            <a:r>
              <a:rPr lang="en-US" sz="2600" dirty="0"/>
              <a:t>contingency approach, therefore, focuses on </a:t>
            </a:r>
            <a:r>
              <a:rPr lang="en-US" sz="2600" dirty="0" smtClean="0"/>
              <a:t>a causal </a:t>
            </a:r>
            <a:r>
              <a:rPr lang="en-US" sz="2600" dirty="0"/>
              <a:t>relationship, which means the occurrence of one characteristic causes </a:t>
            </a:r>
            <a:r>
              <a:rPr lang="en-US" sz="2600" dirty="0" smtClean="0"/>
              <a:t>the occurrence </a:t>
            </a:r>
            <a:r>
              <a:rPr lang="en-US" sz="2600" dirty="0"/>
              <a:t>of another (Reeves et al., 2003).</a:t>
            </a:r>
            <a:endParaRPr lang="en-US" sz="2600" dirty="0" smtClean="0"/>
          </a:p>
          <a:p>
            <a:pPr marL="0" indent="0">
              <a:buNone/>
            </a:pPr>
            <a:endParaRPr lang="en-US" dirty="0" smtClean="0"/>
          </a:p>
        </p:txBody>
      </p:sp>
    </p:spTree>
    <p:extLst>
      <p:ext uri="{BB962C8B-B14F-4D97-AF65-F5344CB8AC3E}">
        <p14:creationId xmlns:p14="http://schemas.microsoft.com/office/powerpoint/2010/main" xmlns="" val="1458443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Tools and Techniques in Strategic Management</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Managers and policy makers use a variety of tools as they undertake collection of strategic intelligence (investigation), strategic thinking (insight), strategic decision making (imagination), strategy implementation, and strategy monitoring (inspecting).</a:t>
            </a:r>
          </a:p>
          <a:p>
            <a:r>
              <a:rPr lang="en-US" dirty="0" smtClean="0"/>
              <a:t>These include many, for example:</a:t>
            </a:r>
          </a:p>
          <a:p>
            <a:pPr lvl="1"/>
            <a:r>
              <a:rPr lang="en-US" dirty="0" smtClean="0"/>
              <a:t>SWOT analysis</a:t>
            </a:r>
          </a:p>
          <a:p>
            <a:pPr lvl="1"/>
            <a:r>
              <a:rPr lang="en-US" dirty="0" smtClean="0"/>
              <a:t>PESTELD</a:t>
            </a:r>
          </a:p>
          <a:p>
            <a:pPr lvl="1"/>
            <a:r>
              <a:rPr lang="en-US" dirty="0" smtClean="0"/>
              <a:t>Risk Analysis</a:t>
            </a:r>
          </a:p>
          <a:p>
            <a:pPr lvl="1"/>
            <a:r>
              <a:rPr lang="en-US" dirty="0" smtClean="0"/>
              <a:t>Five Forces Framework</a:t>
            </a:r>
          </a:p>
          <a:p>
            <a:pPr lvl="1"/>
            <a:r>
              <a:rPr lang="en-US" dirty="0" smtClean="0"/>
              <a:t>ETOP Study</a:t>
            </a:r>
          </a:p>
          <a:p>
            <a:pPr lvl="1"/>
            <a:r>
              <a:rPr lang="en-US" dirty="0" smtClean="0"/>
              <a:t>Critical Success Factors etc.</a:t>
            </a:r>
          </a:p>
          <a:p>
            <a:pPr lvl="1"/>
            <a:endParaRPr lang="en-GB" dirty="0"/>
          </a:p>
        </p:txBody>
      </p:sp>
    </p:spTree>
    <p:extLst>
      <p:ext uri="{BB962C8B-B14F-4D97-AF65-F5344CB8AC3E}">
        <p14:creationId xmlns:p14="http://schemas.microsoft.com/office/powerpoint/2010/main" xmlns="" val="3249622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Chapter 2: ANALYSIS OF BUSINESS ENVIRONMENT</a:t>
            </a:r>
            <a:endParaRPr lang="en-GB" dirty="0"/>
          </a:p>
        </p:txBody>
      </p:sp>
      <p:sp>
        <p:nvSpPr>
          <p:cNvPr id="3" name="Content Placeholder 2"/>
          <p:cNvSpPr>
            <a:spLocks noGrp="1"/>
          </p:cNvSpPr>
          <p:nvPr>
            <p:ph idx="1"/>
          </p:nvPr>
        </p:nvSpPr>
        <p:spPr>
          <a:xfrm>
            <a:off x="628650" y="1825624"/>
            <a:ext cx="7886700" cy="4796401"/>
          </a:xfrm>
        </p:spPr>
        <p:txBody>
          <a:bodyPr>
            <a:normAutofit fontScale="77500" lnSpcReduction="20000"/>
          </a:bodyPr>
          <a:lstStyle/>
          <a:p>
            <a:r>
              <a:rPr lang="en-US" dirty="0" smtClean="0"/>
              <a:t>2.1 Analyzing External Business Environment</a:t>
            </a:r>
            <a:endParaRPr lang="en-GB" dirty="0"/>
          </a:p>
          <a:p>
            <a:pPr lvl="1"/>
            <a:r>
              <a:rPr lang="en-US" sz="2800" dirty="0" smtClean="0"/>
              <a:t>It is not the firms that compete but their products and services that compete</a:t>
            </a:r>
          </a:p>
          <a:p>
            <a:pPr lvl="1"/>
            <a:r>
              <a:rPr lang="en-US" sz="2800" dirty="0" smtClean="0"/>
              <a:t>Whether a firm has high external focus or a high internal focus, their products compete in the market place for buyers’ attention and appreciation.</a:t>
            </a:r>
          </a:p>
          <a:p>
            <a:pPr lvl="1"/>
            <a:r>
              <a:rPr lang="en-US" sz="2800" dirty="0" smtClean="0"/>
              <a:t>Market is a place giving opportunities to firms to try out, survive and grow.</a:t>
            </a:r>
          </a:p>
          <a:p>
            <a:r>
              <a:rPr lang="en-US" dirty="0" smtClean="0"/>
              <a:t>2.1.1 Dimensions of Business Environment</a:t>
            </a:r>
          </a:p>
          <a:p>
            <a:pPr lvl="1"/>
            <a:r>
              <a:rPr lang="en-US" sz="2800" dirty="0" smtClean="0"/>
              <a:t>Firms develop divisions and departments corresponding to the divisions in the external environment</a:t>
            </a:r>
          </a:p>
          <a:p>
            <a:pPr lvl="1"/>
            <a:r>
              <a:rPr lang="en-US" sz="2800" dirty="0" smtClean="0"/>
              <a:t>Finance division works with the financial institutions, money market, and everything to deal with the financial sphere</a:t>
            </a:r>
          </a:p>
          <a:p>
            <a:pPr lvl="1"/>
            <a:r>
              <a:rPr lang="en-US" sz="2800" dirty="0" smtClean="0"/>
              <a:t>Production department interacts with the raw material suppliers, customers who purchase the product, research institutions etc.</a:t>
            </a:r>
          </a:p>
          <a:p>
            <a:pPr marL="914400" lvl="2" indent="0">
              <a:buNone/>
            </a:pPr>
            <a:endParaRPr lang="en-US" dirty="0" smtClean="0"/>
          </a:p>
        </p:txBody>
      </p:sp>
    </p:spTree>
    <p:extLst>
      <p:ext uri="{BB962C8B-B14F-4D97-AF65-F5344CB8AC3E}">
        <p14:creationId xmlns:p14="http://schemas.microsoft.com/office/powerpoint/2010/main" xmlns="" val="22630227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2: ANALYSIS OF BUSINESS ENVIRONMENT (continued)</a:t>
            </a:r>
            <a:endParaRPr lang="en-GB" dirty="0"/>
          </a:p>
        </p:txBody>
      </p:sp>
      <p:sp>
        <p:nvSpPr>
          <p:cNvPr id="3" name="Content Placeholder 2"/>
          <p:cNvSpPr>
            <a:spLocks noGrp="1"/>
          </p:cNvSpPr>
          <p:nvPr>
            <p:ph idx="1"/>
          </p:nvPr>
        </p:nvSpPr>
        <p:spPr/>
        <p:txBody>
          <a:bodyPr>
            <a:normAutofit fontScale="92500" lnSpcReduction="10000"/>
          </a:bodyPr>
          <a:lstStyle/>
          <a:p>
            <a:r>
              <a:rPr lang="en-US" dirty="0" smtClean="0"/>
              <a:t>2.1.1 Dimensions of Business Environment</a:t>
            </a:r>
          </a:p>
          <a:p>
            <a:pPr lvl="1"/>
            <a:r>
              <a:rPr lang="en-US" dirty="0" smtClean="0"/>
              <a:t>Similarly firms can interface various external environments for example firms serve local, global and/or internal markets. </a:t>
            </a:r>
          </a:p>
          <a:p>
            <a:pPr lvl="1"/>
            <a:r>
              <a:rPr lang="en-US" dirty="0" smtClean="0"/>
              <a:t>There is macro environment (political, economic, social, technological, ecological, legal, demographic) as well as micro environment e.g. industry dynamism.</a:t>
            </a:r>
          </a:p>
          <a:p>
            <a:pPr lvl="1"/>
            <a:r>
              <a:rPr lang="en-US" dirty="0" smtClean="0"/>
              <a:t>External environment keeps on changing. Sometimes there are disruptive changes e.g. change in technology, natural calamities, war or political turmoil, natural calamities, new law etc.</a:t>
            </a:r>
          </a:p>
          <a:p>
            <a:pPr lvl="1"/>
            <a:r>
              <a:rPr lang="en-US" dirty="0" smtClean="0"/>
              <a:t>External environment includes industries and sectors meeting various needs in society – there are different types of industry sectors e.g. primary, manufacturing and services including various sub categories. </a:t>
            </a:r>
          </a:p>
          <a:p>
            <a:pPr marL="914400" lvl="2" indent="0">
              <a:buNone/>
            </a:pPr>
            <a:endParaRPr lang="en-US" dirty="0" smtClean="0"/>
          </a:p>
        </p:txBody>
      </p:sp>
    </p:spTree>
    <p:extLst>
      <p:ext uri="{BB962C8B-B14F-4D97-AF65-F5344CB8AC3E}">
        <p14:creationId xmlns:p14="http://schemas.microsoft.com/office/powerpoint/2010/main" xmlns="" val="35968592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Chapter 2: ANALYSIS OF BUSINESS ENVIRONMENT (continued)</a:t>
            </a:r>
            <a:endParaRPr lang="en-GB" dirty="0"/>
          </a:p>
        </p:txBody>
      </p:sp>
      <p:sp>
        <p:nvSpPr>
          <p:cNvPr id="3" name="Content Placeholder 2"/>
          <p:cNvSpPr>
            <a:spLocks noGrp="1"/>
          </p:cNvSpPr>
          <p:nvPr>
            <p:ph idx="1"/>
          </p:nvPr>
        </p:nvSpPr>
        <p:spPr/>
        <p:txBody>
          <a:bodyPr>
            <a:normAutofit/>
          </a:bodyPr>
          <a:lstStyle/>
          <a:p>
            <a:r>
              <a:rPr lang="en-US" dirty="0" smtClean="0"/>
              <a:t>2.1.2 Impact of External Environment on Businesses</a:t>
            </a:r>
          </a:p>
          <a:p>
            <a:pPr lvl="1"/>
            <a:r>
              <a:rPr lang="en-US" dirty="0" smtClean="0"/>
              <a:t>External environment impacts firms in multiple ways.</a:t>
            </a:r>
          </a:p>
          <a:p>
            <a:pPr lvl="1"/>
            <a:r>
              <a:rPr lang="en-US" dirty="0" smtClean="0"/>
              <a:t>For example, change of a government policy to ban or restrict a product due to its misuse</a:t>
            </a:r>
          </a:p>
          <a:p>
            <a:pPr lvl="1"/>
            <a:r>
              <a:rPr lang="en-US" dirty="0" smtClean="0"/>
              <a:t>A new research study concluding that the material used in such and such product is harmful, leading the firm to either withdraw or use alternatives.</a:t>
            </a:r>
          </a:p>
          <a:p>
            <a:pPr lvl="1"/>
            <a:r>
              <a:rPr lang="en-US" dirty="0" smtClean="0"/>
              <a:t>Firms would need to continually make internal adjustments with respect to the changes in the external environment. </a:t>
            </a:r>
          </a:p>
          <a:p>
            <a:pPr marL="914400" lvl="2" indent="0">
              <a:buNone/>
            </a:pPr>
            <a:endParaRPr lang="en-US" dirty="0" smtClean="0"/>
          </a:p>
        </p:txBody>
      </p:sp>
    </p:spTree>
    <p:extLst>
      <p:ext uri="{BB962C8B-B14F-4D97-AF65-F5344CB8AC3E}">
        <p14:creationId xmlns:p14="http://schemas.microsoft.com/office/powerpoint/2010/main" xmlns="" val="19205652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the topics covered</a:t>
            </a:r>
            <a:endParaRPr lang="en-GB" dirty="0"/>
          </a:p>
        </p:txBody>
      </p:sp>
      <p:sp>
        <p:nvSpPr>
          <p:cNvPr id="3" name="Content Placeholder 2"/>
          <p:cNvSpPr>
            <a:spLocks noGrp="1"/>
          </p:cNvSpPr>
          <p:nvPr>
            <p:ph idx="1"/>
          </p:nvPr>
        </p:nvSpPr>
        <p:spPr/>
        <p:txBody>
          <a:bodyPr/>
          <a:lstStyle/>
          <a:p>
            <a:endParaRPr lang="en-US" dirty="0" smtClean="0"/>
          </a:p>
          <a:p>
            <a:r>
              <a:rPr lang="en-US" dirty="0"/>
              <a:t>Strategic management conceptual framework and process </a:t>
            </a:r>
          </a:p>
          <a:p>
            <a:r>
              <a:rPr lang="en-US" dirty="0" smtClean="0"/>
              <a:t>Overarching theories used in strategic management</a:t>
            </a:r>
          </a:p>
          <a:p>
            <a:r>
              <a:rPr lang="en-US" dirty="0" smtClean="0"/>
              <a:t>Tools and techniques in Strategic Management</a:t>
            </a:r>
          </a:p>
          <a:p>
            <a:r>
              <a:rPr lang="en-US" dirty="0" smtClean="0"/>
              <a:t>Analyzing external business environment</a:t>
            </a:r>
          </a:p>
          <a:p>
            <a:pPr marL="0" indent="0">
              <a:buNone/>
            </a:pPr>
            <a:endParaRPr lang="en-US" dirty="0" smtClean="0"/>
          </a:p>
          <a:p>
            <a:endParaRPr lang="en-US" dirty="0" smtClean="0"/>
          </a:p>
          <a:p>
            <a:endParaRPr lang="en-GB" dirty="0"/>
          </a:p>
        </p:txBody>
      </p:sp>
    </p:spTree>
    <p:extLst>
      <p:ext uri="{BB962C8B-B14F-4D97-AF65-F5344CB8AC3E}">
        <p14:creationId xmlns:p14="http://schemas.microsoft.com/office/powerpoint/2010/main" xmlns="" val="5865058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for the next lecture</a:t>
            </a:r>
            <a:endParaRPr lang="en-GB" dirty="0"/>
          </a:p>
        </p:txBody>
      </p:sp>
      <p:sp>
        <p:nvSpPr>
          <p:cNvPr id="3" name="Content Placeholder 2"/>
          <p:cNvSpPr>
            <a:spLocks noGrp="1"/>
          </p:cNvSpPr>
          <p:nvPr>
            <p:ph idx="1"/>
          </p:nvPr>
        </p:nvSpPr>
        <p:spPr/>
        <p:txBody>
          <a:bodyPr/>
          <a:lstStyle/>
          <a:p>
            <a:endParaRPr lang="en-US" dirty="0" smtClean="0"/>
          </a:p>
          <a:p>
            <a:r>
              <a:rPr lang="en-US" dirty="0" smtClean="0"/>
              <a:t>Levels </a:t>
            </a:r>
            <a:r>
              <a:rPr lang="en-US" dirty="0"/>
              <a:t>of analysis: PESTELD framework and ETOP analysis</a:t>
            </a:r>
          </a:p>
          <a:p>
            <a:r>
              <a:rPr lang="en-US" dirty="0"/>
              <a:t>Environmental scanning and appraisal – strategic intelligence</a:t>
            </a:r>
          </a:p>
          <a:p>
            <a:r>
              <a:rPr lang="en-US" dirty="0"/>
              <a:t>Competitive environmental analysis: industry and </a:t>
            </a:r>
            <a:r>
              <a:rPr lang="en-US" dirty="0" smtClean="0"/>
              <a:t>competition</a:t>
            </a:r>
          </a:p>
          <a:p>
            <a:r>
              <a:rPr lang="en-US" dirty="0" smtClean="0"/>
              <a:t>Porter’s Five Forces Model</a:t>
            </a:r>
          </a:p>
          <a:p>
            <a:pPr marL="0" indent="0">
              <a:buNone/>
            </a:pPr>
            <a:endParaRPr lang="en-GB" dirty="0"/>
          </a:p>
        </p:txBody>
      </p:sp>
    </p:spTree>
    <p:extLst>
      <p:ext uri="{BB962C8B-B14F-4D97-AF65-F5344CB8AC3E}">
        <p14:creationId xmlns:p14="http://schemas.microsoft.com/office/powerpoint/2010/main" xmlns="" val="123153154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957</TotalTime>
  <Words>1893</Words>
  <Application>Microsoft Office PowerPoint</Application>
  <PresentationFormat>On-screen Show (4:3)</PresentationFormat>
  <Paragraphs>156</Paragraphs>
  <Slides>22</Slides>
  <Notes>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Strategic Management (MGT501)</vt:lpstr>
      <vt:lpstr>Summary of the topics covered in the previous lecture</vt:lpstr>
      <vt:lpstr>Topics to be covered in this lecture</vt:lpstr>
      <vt:lpstr>1.6 Conceptual Framework of Strategic Management</vt:lpstr>
      <vt:lpstr>1.6 Conceptual Framework of Strategic Management (continued)</vt:lpstr>
      <vt:lpstr>1.6 Conceptual Framework of Strategic Management (continued)</vt:lpstr>
      <vt:lpstr>1.6.1 Strategic Management Process</vt:lpstr>
      <vt:lpstr>1.7 Some Theories used in Strategic Management</vt:lpstr>
      <vt:lpstr>1.7 Some Theories used in Strategic Management (continued)</vt:lpstr>
      <vt:lpstr>1.7 Some Theories used in Strategic Management (continued)</vt:lpstr>
      <vt:lpstr>1.7 Some Theories used in Strategic Management (continued)</vt:lpstr>
      <vt:lpstr>1.7 Some Theories used in Strategic Management (continued)</vt:lpstr>
      <vt:lpstr>1.7 Some Theories used in Strategic Management (continued)</vt:lpstr>
      <vt:lpstr>1.7 Some Theories used in Strategic Management (continued)</vt:lpstr>
      <vt:lpstr>1.7 Some Theories used in Strategic Management (continued)</vt:lpstr>
      <vt:lpstr>1.7 Some Theories used in Strategic Management (continued)</vt:lpstr>
      <vt:lpstr>Tools and Techniques in Strategic Management</vt:lpstr>
      <vt:lpstr>Chapter 2: ANALYSIS OF BUSINESS ENVIRONMENT</vt:lpstr>
      <vt:lpstr>Chapter 2: ANALYSIS OF BUSINESS ENVIRONMENT (continued)</vt:lpstr>
      <vt:lpstr>Chapter 2: ANALYSIS OF BUSINESS ENVIRONMENT (continued)</vt:lpstr>
      <vt:lpstr>Summary of the topics covered</vt:lpstr>
      <vt:lpstr>Topics for the next lecture</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Strategic Management (MGT501)</dc:title>
  <dc:creator>Dr Muhammad Mustafa Raziq</dc:creator>
  <cp:lastModifiedBy>NTS</cp:lastModifiedBy>
  <cp:revision>278</cp:revision>
  <dcterms:created xsi:type="dcterms:W3CDTF">2016-04-16T04:48:58Z</dcterms:created>
  <dcterms:modified xsi:type="dcterms:W3CDTF">2016-07-15T08:21:09Z</dcterms:modified>
</cp:coreProperties>
</file>