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83" r:id="rId3"/>
    <p:sldId id="296" r:id="rId4"/>
    <p:sldId id="384" r:id="rId5"/>
    <p:sldId id="385" r:id="rId6"/>
    <p:sldId id="386" r:id="rId7"/>
    <p:sldId id="387" r:id="rId8"/>
    <p:sldId id="388" r:id="rId9"/>
    <p:sldId id="390" r:id="rId10"/>
    <p:sldId id="389" r:id="rId11"/>
    <p:sldId id="391" r:id="rId12"/>
    <p:sldId id="392" r:id="rId13"/>
    <p:sldId id="394" r:id="rId14"/>
    <p:sldId id="395" r:id="rId15"/>
    <p:sldId id="396" r:id="rId16"/>
    <p:sldId id="397" r:id="rId17"/>
    <p:sldId id="398" r:id="rId18"/>
    <p:sldId id="399" r:id="rId19"/>
    <p:sldId id="367" r:id="rId20"/>
    <p:sldId id="29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13/07/2016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13/07/2016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13/07/2016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dirty="0"/>
              <a:t>Lecture 29</a:t>
            </a:r>
          </a:p>
          <a:p>
            <a:endParaRPr lang="en-US" dirty="0"/>
          </a:p>
          <a:p>
            <a:r>
              <a:rPr lang="en-US" dirty="0"/>
              <a:t>Dr Muhammad Mustafa Raziq</a:t>
            </a:r>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Covered in the Previous Lecture</a:t>
            </a:r>
            <a:endParaRPr lang="en-GB" dirty="0"/>
          </a:p>
        </p:txBody>
      </p:sp>
      <p:sp>
        <p:nvSpPr>
          <p:cNvPr id="3" name="Content Placeholder 2"/>
          <p:cNvSpPr>
            <a:spLocks noGrp="1"/>
          </p:cNvSpPr>
          <p:nvPr>
            <p:ph idx="1"/>
          </p:nvPr>
        </p:nvSpPr>
        <p:spPr/>
        <p:txBody>
          <a:bodyPr/>
          <a:lstStyle/>
          <a:p>
            <a:endParaRPr lang="en-US" dirty="0"/>
          </a:p>
          <a:p>
            <a:r>
              <a:rPr lang="en-US" dirty="0"/>
              <a:t>R&amp;D strategy or Innovation Strategy Creating Value Changing Processes</a:t>
            </a:r>
          </a:p>
          <a:p>
            <a:r>
              <a:rPr lang="en-US" dirty="0"/>
              <a:t>Learning Organization</a:t>
            </a:r>
          </a:p>
          <a:p>
            <a:r>
              <a:rPr lang="en-US" dirty="0"/>
              <a:t>Strategy Implementation Phase of the Strategic Management Process</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a:p>
          <a:p>
            <a:endParaRPr lang="en-US" dirty="0"/>
          </a:p>
          <a:p>
            <a:r>
              <a:rPr lang="en-US" dirty="0"/>
              <a:t>Strategy Implementation Phase of the Strategic Management Process</a:t>
            </a:r>
          </a:p>
          <a:p>
            <a:r>
              <a:rPr lang="en-US" dirty="0"/>
              <a:t>Operationalizing Strategy: Translating Intention to Action</a:t>
            </a:r>
          </a:p>
          <a:p>
            <a:r>
              <a:rPr lang="en-US" dirty="0"/>
              <a:t>Implementing Strategic Change</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81" y="0"/>
            <a:ext cx="7886700" cy="819807"/>
          </a:xfrm>
        </p:spPr>
        <p:txBody>
          <a:bodyPr>
            <a:normAutofit/>
          </a:bodyPr>
          <a:lstStyle/>
          <a:p>
            <a:r>
              <a:rPr lang="en-US" sz="3200" dirty="0"/>
              <a:t>9.1.1. Implementation Models (continued)</a:t>
            </a:r>
            <a:endParaRPr lang="en-GB" sz="3200" dirty="0"/>
          </a:p>
        </p:txBody>
      </p:sp>
      <p:sp>
        <p:nvSpPr>
          <p:cNvPr id="3" name="Content Placeholder 2"/>
          <p:cNvSpPr>
            <a:spLocks noGrp="1"/>
          </p:cNvSpPr>
          <p:nvPr>
            <p:ph idx="1"/>
          </p:nvPr>
        </p:nvSpPr>
        <p:spPr>
          <a:xfrm>
            <a:off x="299544" y="699017"/>
            <a:ext cx="8639503" cy="4351338"/>
          </a:xfrm>
        </p:spPr>
        <p:txBody>
          <a:bodyPr>
            <a:noAutofit/>
          </a:bodyPr>
          <a:lstStyle/>
          <a:p>
            <a:r>
              <a:rPr lang="en-US" sz="2400" dirty="0"/>
              <a:t>Strategy </a:t>
            </a:r>
            <a:r>
              <a:rPr lang="en-US" sz="2400" dirty="0" smtClean="0"/>
              <a:t>implementation has </a:t>
            </a:r>
            <a:r>
              <a:rPr lang="en-US" sz="2400" dirty="0"/>
              <a:t>the following elements:</a:t>
            </a:r>
          </a:p>
          <a:p>
            <a:pPr lvl="1"/>
            <a:r>
              <a:rPr lang="en-US" dirty="0"/>
              <a:t>Aligning the organizational structure to fit the strategy</a:t>
            </a:r>
          </a:p>
          <a:p>
            <a:pPr lvl="1"/>
            <a:r>
              <a:rPr lang="en-US" dirty="0"/>
              <a:t>Identifying the enablers among stakeholders to implement the strategy</a:t>
            </a:r>
          </a:p>
          <a:p>
            <a:pPr lvl="1"/>
            <a:r>
              <a:rPr lang="en-US" dirty="0"/>
              <a:t>Communicating the strategy to all stakeholders</a:t>
            </a:r>
          </a:p>
          <a:p>
            <a:pPr lvl="1"/>
            <a:r>
              <a:rPr lang="en-US" dirty="0"/>
              <a:t>Creating a culture of corporate entrepreneurship</a:t>
            </a:r>
          </a:p>
          <a:p>
            <a:pPr lvl="1"/>
            <a:r>
              <a:rPr lang="en-US" dirty="0"/>
              <a:t>Strategic leadership</a:t>
            </a:r>
          </a:p>
          <a:p>
            <a:pPr lvl="1"/>
            <a:r>
              <a:rPr lang="en-US" dirty="0"/>
              <a:t>Decision making on resource allocation and governance</a:t>
            </a:r>
          </a:p>
          <a:p>
            <a:pPr lvl="1"/>
            <a:r>
              <a:rPr lang="en-US" dirty="0"/>
              <a:t>Increasing operational efficiency and reducing waste</a:t>
            </a:r>
          </a:p>
          <a:p>
            <a:pPr lvl="1"/>
            <a:r>
              <a:rPr lang="en-US" dirty="0"/>
              <a:t>Converting the strategy into programs or projects and budgets</a:t>
            </a:r>
          </a:p>
          <a:p>
            <a:pPr lvl="1"/>
            <a:r>
              <a:rPr lang="en-US" dirty="0"/>
              <a:t>Designing projects or programs and project management</a:t>
            </a:r>
          </a:p>
          <a:p>
            <a:pPr lvl="1"/>
            <a:r>
              <a:rPr lang="en-US" dirty="0"/>
              <a:t>Metrics and measurement aligned to strategy</a:t>
            </a:r>
          </a:p>
          <a:p>
            <a:pPr lvl="1"/>
            <a:r>
              <a:rPr lang="en-US" dirty="0"/>
              <a:t>Identifying future opportunities and threats</a:t>
            </a:r>
          </a:p>
          <a:p>
            <a:pPr lvl="1"/>
            <a:r>
              <a:rPr lang="en-US" dirty="0"/>
              <a:t>Managing adverse impacts and risks</a:t>
            </a:r>
            <a:endParaRPr lang="en-GB" dirty="0"/>
          </a:p>
        </p:txBody>
      </p:sp>
    </p:spTree>
    <p:extLst>
      <p:ext uri="{BB962C8B-B14F-4D97-AF65-F5344CB8AC3E}">
        <p14:creationId xmlns:p14="http://schemas.microsoft.com/office/powerpoint/2010/main" xmlns="" val="635161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9.1.1. Implementation Models (continued</a:t>
            </a:r>
            <a:r>
              <a:rPr lang="en-US" dirty="0" smtClean="0"/>
              <a:t>) </a:t>
            </a:r>
            <a:endParaRPr lang="en-GB" dirty="0"/>
          </a:p>
        </p:txBody>
      </p:sp>
      <p:sp>
        <p:nvSpPr>
          <p:cNvPr id="3" name="Content Placeholder 2"/>
          <p:cNvSpPr>
            <a:spLocks noGrp="1"/>
          </p:cNvSpPr>
          <p:nvPr>
            <p:ph idx="1"/>
          </p:nvPr>
        </p:nvSpPr>
        <p:spPr>
          <a:xfrm>
            <a:off x="628650" y="1564368"/>
            <a:ext cx="7886700" cy="4351338"/>
          </a:xfrm>
        </p:spPr>
        <p:txBody>
          <a:bodyPr>
            <a:noAutofit/>
          </a:bodyPr>
          <a:lstStyle/>
          <a:p>
            <a:r>
              <a:rPr lang="en-US" dirty="0"/>
              <a:t>Strategy formulation </a:t>
            </a:r>
            <a:r>
              <a:rPr lang="en-US" dirty="0" err="1"/>
              <a:t>vs</a:t>
            </a:r>
            <a:r>
              <a:rPr lang="en-US" dirty="0"/>
              <a:t> </a:t>
            </a:r>
            <a:r>
              <a:rPr lang="en-US" dirty="0" smtClean="0"/>
              <a:t>implementation</a:t>
            </a:r>
            <a:endParaRPr lang="en-US" dirty="0"/>
          </a:p>
          <a:p>
            <a:endParaRPr lang="en-US" dirty="0"/>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xmlns="" val="2293549581"/>
              </p:ext>
            </p:extLst>
          </p:nvPr>
        </p:nvGraphicFramePr>
        <p:xfrm>
          <a:off x="1524000" y="2113037"/>
          <a:ext cx="6096000" cy="43891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96850265"/>
                    </a:ext>
                  </a:extLst>
                </a:gridCol>
                <a:gridCol w="3048000">
                  <a:extLst>
                    <a:ext uri="{9D8B030D-6E8A-4147-A177-3AD203B41FA5}">
                      <a16:colId xmlns:a16="http://schemas.microsoft.com/office/drawing/2014/main" xmlns="" val="1797715396"/>
                    </a:ext>
                  </a:extLst>
                </a:gridCol>
              </a:tblGrid>
              <a:tr h="370840">
                <a:tc>
                  <a:txBody>
                    <a:bodyPr/>
                    <a:lstStyle/>
                    <a:p>
                      <a:r>
                        <a:rPr lang="en-US" sz="2400" dirty="0"/>
                        <a:t>Formulation</a:t>
                      </a:r>
                      <a:endParaRPr lang="en-GB" sz="2400" dirty="0"/>
                    </a:p>
                  </a:txBody>
                  <a:tcPr marL="68580" marR="68580"/>
                </a:tc>
                <a:tc>
                  <a:txBody>
                    <a:bodyPr/>
                    <a:lstStyle/>
                    <a:p>
                      <a:r>
                        <a:rPr lang="en-US" sz="2400" dirty="0"/>
                        <a:t>Implementation</a:t>
                      </a:r>
                      <a:endParaRPr lang="en-GB" sz="2400" dirty="0"/>
                    </a:p>
                  </a:txBody>
                  <a:tcPr marL="68580" marR="68580"/>
                </a:tc>
                <a:extLst>
                  <a:ext uri="{0D108BD9-81ED-4DB2-BD59-A6C34878D82A}">
                    <a16:rowId xmlns:a16="http://schemas.microsoft.com/office/drawing/2014/main" xmlns="" val="3226622507"/>
                  </a:ext>
                </a:extLst>
              </a:tr>
              <a:tr h="370840">
                <a:tc>
                  <a:txBody>
                    <a:bodyPr/>
                    <a:lstStyle/>
                    <a:p>
                      <a:r>
                        <a:rPr lang="en-US" sz="2400" dirty="0"/>
                        <a:t>Focus on effectiveness</a:t>
                      </a:r>
                      <a:endParaRPr lang="en-GB" sz="2400" dirty="0"/>
                    </a:p>
                  </a:txBody>
                  <a:tcPr marL="68580" marR="68580"/>
                </a:tc>
                <a:tc>
                  <a:txBody>
                    <a:bodyPr/>
                    <a:lstStyle/>
                    <a:p>
                      <a:r>
                        <a:rPr lang="en-US" sz="2400" dirty="0"/>
                        <a:t>Focus</a:t>
                      </a:r>
                      <a:r>
                        <a:rPr lang="en-US" sz="2400" baseline="0" dirty="0"/>
                        <a:t> on efficiency</a:t>
                      </a:r>
                      <a:endParaRPr lang="en-GB" sz="2400" dirty="0"/>
                    </a:p>
                  </a:txBody>
                  <a:tcPr marL="68580" marR="68580"/>
                </a:tc>
                <a:extLst>
                  <a:ext uri="{0D108BD9-81ED-4DB2-BD59-A6C34878D82A}">
                    <a16:rowId xmlns:a16="http://schemas.microsoft.com/office/drawing/2014/main" xmlns="" val="3883245432"/>
                  </a:ext>
                </a:extLst>
              </a:tr>
              <a:tr h="370840">
                <a:tc>
                  <a:txBody>
                    <a:bodyPr/>
                    <a:lstStyle/>
                    <a:p>
                      <a:r>
                        <a:rPr lang="en-US" sz="2400" dirty="0"/>
                        <a:t>An intellectual process</a:t>
                      </a:r>
                      <a:endParaRPr lang="en-GB" sz="2400" dirty="0"/>
                    </a:p>
                  </a:txBody>
                  <a:tcPr marL="68580" marR="68580"/>
                </a:tc>
                <a:tc>
                  <a:txBody>
                    <a:bodyPr/>
                    <a:lstStyle/>
                    <a:p>
                      <a:r>
                        <a:rPr lang="en-US" sz="2400" dirty="0"/>
                        <a:t>An operational process</a:t>
                      </a:r>
                      <a:endParaRPr lang="en-GB" sz="2400" dirty="0"/>
                    </a:p>
                  </a:txBody>
                  <a:tcPr marL="68580" marR="68580"/>
                </a:tc>
                <a:extLst>
                  <a:ext uri="{0D108BD9-81ED-4DB2-BD59-A6C34878D82A}">
                    <a16:rowId xmlns:a16="http://schemas.microsoft.com/office/drawing/2014/main" xmlns="" val="286849310"/>
                  </a:ext>
                </a:extLst>
              </a:tr>
              <a:tr h="370840">
                <a:tc>
                  <a:txBody>
                    <a:bodyPr/>
                    <a:lstStyle/>
                    <a:p>
                      <a:r>
                        <a:rPr lang="en-US" sz="2400" dirty="0"/>
                        <a:t>Intuitive and analytical</a:t>
                      </a:r>
                      <a:endParaRPr lang="en-GB" sz="2400" dirty="0"/>
                    </a:p>
                  </a:txBody>
                  <a:tcPr marL="68580" marR="68580"/>
                </a:tc>
                <a:tc>
                  <a:txBody>
                    <a:bodyPr/>
                    <a:lstStyle/>
                    <a:p>
                      <a:r>
                        <a:rPr lang="en-US" sz="2400" dirty="0"/>
                        <a:t>Motivation and leadership</a:t>
                      </a:r>
                      <a:endParaRPr lang="en-GB" sz="2400" dirty="0"/>
                    </a:p>
                  </a:txBody>
                  <a:tcPr marL="68580" marR="68580"/>
                </a:tc>
                <a:extLst>
                  <a:ext uri="{0D108BD9-81ED-4DB2-BD59-A6C34878D82A}">
                    <a16:rowId xmlns:a16="http://schemas.microsoft.com/office/drawing/2014/main" xmlns="" val="1917878866"/>
                  </a:ext>
                </a:extLst>
              </a:tr>
              <a:tr h="370840">
                <a:tc>
                  <a:txBody>
                    <a:bodyPr/>
                    <a:lstStyle/>
                    <a:p>
                      <a:r>
                        <a:rPr lang="en-US" sz="2400" dirty="0"/>
                        <a:t>Coordination among few</a:t>
                      </a:r>
                      <a:endParaRPr lang="en-GB" sz="2400" dirty="0"/>
                    </a:p>
                  </a:txBody>
                  <a:tcPr marL="68580" marR="68580"/>
                </a:tc>
                <a:tc>
                  <a:txBody>
                    <a:bodyPr/>
                    <a:lstStyle/>
                    <a:p>
                      <a:r>
                        <a:rPr lang="en-US" sz="2400" dirty="0"/>
                        <a:t>Coordination among many </a:t>
                      </a:r>
                      <a:endParaRPr lang="en-GB" sz="2400" dirty="0"/>
                    </a:p>
                  </a:txBody>
                  <a:tcPr marL="68580" marR="68580"/>
                </a:tc>
                <a:extLst>
                  <a:ext uri="{0D108BD9-81ED-4DB2-BD59-A6C34878D82A}">
                    <a16:rowId xmlns:a16="http://schemas.microsoft.com/office/drawing/2014/main" xmlns="" val="3089976831"/>
                  </a:ext>
                </a:extLst>
              </a:tr>
              <a:tr h="370840">
                <a:tc>
                  <a:txBody>
                    <a:bodyPr/>
                    <a:lstStyle/>
                    <a:p>
                      <a:r>
                        <a:rPr lang="en-US" sz="2400" dirty="0"/>
                        <a:t>Positioning forces</a:t>
                      </a:r>
                      <a:endParaRPr lang="en-GB" sz="2400" dirty="0"/>
                    </a:p>
                  </a:txBody>
                  <a:tcPr marL="68580" marR="68580"/>
                </a:tc>
                <a:tc>
                  <a:txBody>
                    <a:bodyPr/>
                    <a:lstStyle/>
                    <a:p>
                      <a:r>
                        <a:rPr lang="en-US" sz="2400" dirty="0"/>
                        <a:t>Managing forces</a:t>
                      </a:r>
                      <a:endParaRPr lang="en-GB" sz="2400" dirty="0"/>
                    </a:p>
                  </a:txBody>
                  <a:tcPr marL="68580" marR="68580"/>
                </a:tc>
                <a:extLst>
                  <a:ext uri="{0D108BD9-81ED-4DB2-BD59-A6C34878D82A}">
                    <a16:rowId xmlns:a16="http://schemas.microsoft.com/office/drawing/2014/main" xmlns="" val="2446541877"/>
                  </a:ext>
                </a:extLst>
              </a:tr>
              <a:tr h="370840">
                <a:tc>
                  <a:txBody>
                    <a:bodyPr/>
                    <a:lstStyle/>
                    <a:p>
                      <a:r>
                        <a:rPr lang="en-US" sz="2400" dirty="0"/>
                        <a:t>Defining objectives</a:t>
                      </a:r>
                      <a:endParaRPr lang="en-GB" sz="2400" dirty="0"/>
                    </a:p>
                  </a:txBody>
                  <a:tcPr marL="68580" marR="68580"/>
                </a:tc>
                <a:tc>
                  <a:txBody>
                    <a:bodyPr/>
                    <a:lstStyle/>
                    <a:p>
                      <a:r>
                        <a:rPr lang="en-US" sz="2400" dirty="0"/>
                        <a:t>Achieving results</a:t>
                      </a:r>
                      <a:endParaRPr lang="en-GB" sz="2400" dirty="0"/>
                    </a:p>
                  </a:txBody>
                  <a:tcPr marL="68580" marR="68580"/>
                </a:tc>
                <a:extLst>
                  <a:ext uri="{0D108BD9-81ED-4DB2-BD59-A6C34878D82A}">
                    <a16:rowId xmlns:a16="http://schemas.microsoft.com/office/drawing/2014/main" xmlns="" val="4242575665"/>
                  </a:ext>
                </a:extLst>
              </a:tr>
              <a:tr h="370840">
                <a:tc>
                  <a:txBody>
                    <a:bodyPr/>
                    <a:lstStyle/>
                    <a:p>
                      <a:r>
                        <a:rPr lang="en-US" sz="2400" dirty="0"/>
                        <a:t>Planning change</a:t>
                      </a:r>
                      <a:endParaRPr lang="en-GB" sz="2400" dirty="0"/>
                    </a:p>
                  </a:txBody>
                  <a:tcPr marL="68580" marR="68580"/>
                </a:tc>
                <a:tc>
                  <a:txBody>
                    <a:bodyPr/>
                    <a:lstStyle/>
                    <a:p>
                      <a:r>
                        <a:rPr lang="en-US" sz="2400" dirty="0" smtClean="0"/>
                        <a:t>Implementing </a:t>
                      </a:r>
                      <a:r>
                        <a:rPr lang="en-US" sz="2400" dirty="0"/>
                        <a:t>change</a:t>
                      </a:r>
                      <a:endParaRPr lang="en-GB" sz="2400" dirty="0"/>
                    </a:p>
                  </a:txBody>
                  <a:tcPr marL="68580" marR="68580"/>
                </a:tc>
                <a:extLst>
                  <a:ext uri="{0D108BD9-81ED-4DB2-BD59-A6C34878D82A}">
                    <a16:rowId xmlns:a16="http://schemas.microsoft.com/office/drawing/2014/main" xmlns="" val="3345570009"/>
                  </a:ext>
                </a:extLst>
              </a:tr>
            </a:tbl>
          </a:graphicData>
        </a:graphic>
      </p:graphicFrame>
    </p:spTree>
    <p:extLst>
      <p:ext uri="{BB962C8B-B14F-4D97-AF65-F5344CB8AC3E}">
        <p14:creationId xmlns:p14="http://schemas.microsoft.com/office/powerpoint/2010/main" xmlns="" val="1813000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9.1.2. Various Approaches to Implementation of Strategy</a:t>
            </a:r>
            <a:endParaRPr lang="en-GB" dirty="0"/>
          </a:p>
        </p:txBody>
      </p:sp>
      <p:sp>
        <p:nvSpPr>
          <p:cNvPr id="3" name="Content Placeholder 2"/>
          <p:cNvSpPr>
            <a:spLocks noGrp="1"/>
          </p:cNvSpPr>
          <p:nvPr>
            <p:ph idx="1"/>
          </p:nvPr>
        </p:nvSpPr>
        <p:spPr/>
        <p:txBody>
          <a:bodyPr>
            <a:normAutofit fontScale="92500" lnSpcReduction="10000"/>
          </a:bodyPr>
          <a:lstStyle/>
          <a:p>
            <a:r>
              <a:rPr lang="en-US" dirty="0"/>
              <a:t>There are different perspectives and approaches to strategy implementation depending upon how, when and who formulated the strategy:</a:t>
            </a:r>
          </a:p>
          <a:p>
            <a:pPr lvl="1"/>
            <a:r>
              <a:rPr lang="en-US" b="1" dirty="0"/>
              <a:t>Commander Approach: </a:t>
            </a:r>
            <a:r>
              <a:rPr lang="en-US" dirty="0"/>
              <a:t>here, the CEO concentrates on formulating the best strategy and then passes it on to the executives to implement it in a top down commandeering manner</a:t>
            </a:r>
          </a:p>
          <a:p>
            <a:pPr lvl="1"/>
            <a:r>
              <a:rPr lang="en-US" b="1" dirty="0"/>
              <a:t>Organizational Change Approach: </a:t>
            </a:r>
            <a:r>
              <a:rPr lang="en-US" dirty="0"/>
              <a:t>here the executives implement the strategy by reorganizing the organization’s structure and some HR or incentive systems. </a:t>
            </a:r>
          </a:p>
          <a:p>
            <a:pPr lvl="1"/>
            <a:r>
              <a:rPr lang="en-US" b="1" dirty="0"/>
              <a:t>Collaborative Approach: </a:t>
            </a:r>
            <a:r>
              <a:rPr lang="en-US" dirty="0"/>
              <a:t>the CEO follows a participatory style in getting the support of his or her senior managers in formulating the strategy so that the colleagues will implement it as their own</a:t>
            </a:r>
          </a:p>
          <a:p>
            <a:pPr lvl="1"/>
            <a:endParaRPr lang="en-GB" dirty="0"/>
          </a:p>
        </p:txBody>
      </p:sp>
    </p:spTree>
    <p:extLst>
      <p:ext uri="{BB962C8B-B14F-4D97-AF65-F5344CB8AC3E}">
        <p14:creationId xmlns:p14="http://schemas.microsoft.com/office/powerpoint/2010/main" xmlns="" val="380582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9.1.2. Various Approaches to Implementation of Strategy (continued)</a:t>
            </a:r>
            <a:endParaRPr lang="en-GB" dirty="0"/>
          </a:p>
        </p:txBody>
      </p:sp>
      <p:sp>
        <p:nvSpPr>
          <p:cNvPr id="3" name="Content Placeholder 2"/>
          <p:cNvSpPr>
            <a:spLocks noGrp="1"/>
          </p:cNvSpPr>
          <p:nvPr>
            <p:ph idx="1"/>
          </p:nvPr>
        </p:nvSpPr>
        <p:spPr/>
        <p:txBody>
          <a:bodyPr>
            <a:normAutofit lnSpcReduction="10000"/>
          </a:bodyPr>
          <a:lstStyle/>
          <a:p>
            <a:r>
              <a:rPr lang="en-US" dirty="0"/>
              <a:t>There are different perspectives and approaches to strategy implementation depending upon how, when and who formulated the strategy:</a:t>
            </a:r>
          </a:p>
          <a:p>
            <a:pPr lvl="1"/>
            <a:r>
              <a:rPr lang="en-US" b="1" dirty="0"/>
              <a:t>Cultural Approach: </a:t>
            </a:r>
            <a:r>
              <a:rPr lang="en-US" dirty="0"/>
              <a:t>the people </a:t>
            </a:r>
            <a:r>
              <a:rPr lang="en-US" dirty="0" smtClean="0"/>
              <a:t>at </a:t>
            </a:r>
            <a:r>
              <a:rPr lang="en-US" dirty="0"/>
              <a:t>lower levels </a:t>
            </a:r>
            <a:r>
              <a:rPr lang="en-US" dirty="0" smtClean="0"/>
              <a:t>are </a:t>
            </a:r>
            <a:r>
              <a:rPr lang="en-US" dirty="0"/>
              <a:t>involved in both strategy formulation and implementation through development of an organization-wide culture</a:t>
            </a:r>
          </a:p>
          <a:p>
            <a:pPr lvl="1"/>
            <a:r>
              <a:rPr lang="en-US" b="1" dirty="0" err="1"/>
              <a:t>Crescive</a:t>
            </a:r>
            <a:r>
              <a:rPr lang="en-US" b="1" dirty="0"/>
              <a:t> Approach: </a:t>
            </a:r>
            <a:r>
              <a:rPr lang="en-US" dirty="0"/>
              <a:t>it involves growing strategies from within the firm, where the CEO guides his or her employees to come forward as champions of sound strategies. Strategy planning and implementation occurs simultaneously, and there may not be any prolonged planning process</a:t>
            </a:r>
          </a:p>
          <a:p>
            <a:pPr lvl="1"/>
            <a:endParaRPr lang="en-GB" dirty="0"/>
          </a:p>
        </p:txBody>
      </p:sp>
    </p:spTree>
    <p:extLst>
      <p:ext uri="{BB962C8B-B14F-4D97-AF65-F5344CB8AC3E}">
        <p14:creationId xmlns:p14="http://schemas.microsoft.com/office/powerpoint/2010/main" xmlns="" val="4214769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3" y="191706"/>
            <a:ext cx="8686800" cy="754226"/>
          </a:xfrm>
        </p:spPr>
        <p:txBody>
          <a:bodyPr>
            <a:normAutofit/>
          </a:bodyPr>
          <a:lstStyle/>
          <a:p>
            <a:r>
              <a:rPr lang="en-US" sz="4000" dirty="0"/>
              <a:t>9.1.3. Strategy Implementation Steps</a:t>
            </a:r>
            <a:endParaRPr lang="en-GB" sz="4000" dirty="0"/>
          </a:p>
        </p:txBody>
      </p:sp>
      <p:sp>
        <p:nvSpPr>
          <p:cNvPr id="3" name="Content Placeholder 2"/>
          <p:cNvSpPr>
            <a:spLocks noGrp="1"/>
          </p:cNvSpPr>
          <p:nvPr>
            <p:ph idx="1"/>
          </p:nvPr>
        </p:nvSpPr>
        <p:spPr>
          <a:xfrm>
            <a:off x="675946" y="911225"/>
            <a:ext cx="7886700" cy="4351338"/>
          </a:xfrm>
        </p:spPr>
        <p:txBody>
          <a:bodyPr>
            <a:noAutofit/>
          </a:bodyPr>
          <a:lstStyle/>
          <a:p>
            <a:r>
              <a:rPr lang="en-US" sz="2400" dirty="0"/>
              <a:t>Strategy implementation steps involve mission which provides guidance to all decisions and vision provides direction to all activities. Ethics, values, environment friendliness, and stakeholder orientations guide the decisions about goals, strategy, objectives, and projects taken by the governing board, leadership, and project management.</a:t>
            </a:r>
          </a:p>
          <a:p>
            <a:r>
              <a:rPr lang="en-US" sz="2400" dirty="0"/>
              <a:t>In the top-down approach, the steps involve breaking down the vision into goals, and each goal has a strategy. Strategies are further broken down into strategic objectives, and each objective is achieved through projects or programs with specific budgets. </a:t>
            </a:r>
          </a:p>
          <a:p>
            <a:r>
              <a:rPr lang="en-US" sz="2400" dirty="0"/>
              <a:t>In the bottom-up approach, projects are drawn up by functional units and then sent up to top leadership level for approval, who in turn clears those projects which are as per the vision.</a:t>
            </a:r>
            <a:endParaRPr lang="en-GB" sz="2400" dirty="0"/>
          </a:p>
        </p:txBody>
      </p:sp>
    </p:spTree>
    <p:extLst>
      <p:ext uri="{BB962C8B-B14F-4D97-AF65-F5344CB8AC3E}">
        <p14:creationId xmlns:p14="http://schemas.microsoft.com/office/powerpoint/2010/main" xmlns="" val="3944428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17" y="232390"/>
            <a:ext cx="8702565" cy="729307"/>
          </a:xfrm>
        </p:spPr>
        <p:txBody>
          <a:bodyPr>
            <a:normAutofit fontScale="90000"/>
          </a:bodyPr>
          <a:lstStyle/>
          <a:p>
            <a:r>
              <a:rPr lang="en-US" sz="3200" dirty="0"/>
              <a:t>9.2. Operationalizing Strategy: Translating Intention to Action</a:t>
            </a:r>
            <a:endParaRPr lang="en-GB" sz="3200" dirty="0"/>
          </a:p>
        </p:txBody>
      </p:sp>
      <p:sp>
        <p:nvSpPr>
          <p:cNvPr id="3" name="Content Placeholder 2"/>
          <p:cNvSpPr>
            <a:spLocks noGrp="1"/>
          </p:cNvSpPr>
          <p:nvPr>
            <p:ph idx="1"/>
          </p:nvPr>
        </p:nvSpPr>
        <p:spPr>
          <a:xfrm>
            <a:off x="644416" y="1053457"/>
            <a:ext cx="7886700" cy="4351338"/>
          </a:xfrm>
        </p:spPr>
        <p:txBody>
          <a:bodyPr>
            <a:noAutofit/>
          </a:bodyPr>
          <a:lstStyle/>
          <a:p>
            <a:r>
              <a:rPr lang="en-GB" sz="2400" dirty="0"/>
              <a:t>Having a great strategy either in mind or on the paper for a firm is still in the stage of intention or aspiration. </a:t>
            </a:r>
          </a:p>
          <a:p>
            <a:r>
              <a:rPr lang="en-GB" sz="2400" dirty="0"/>
              <a:t>This intention needs to be translated into decisions and actions, which will ultimately be the products and services on offer including up to the point of waste disposal stage of after sale service.</a:t>
            </a:r>
          </a:p>
          <a:p>
            <a:r>
              <a:rPr lang="en-GB" sz="2400" dirty="0"/>
              <a:t>Whether a sound strategy executed poorly or a poor strategy executed well is a better thing is debateable. A poor strategy, even if executed well, is not probably to lead a firm into the future in a robust form. </a:t>
            </a:r>
          </a:p>
          <a:p>
            <a:r>
              <a:rPr lang="en-GB" sz="2400" dirty="0"/>
              <a:t>A sound strategy executed poorly is also not probably to take the firm anywhere.</a:t>
            </a:r>
          </a:p>
          <a:p>
            <a:r>
              <a:rPr lang="en-GB" sz="2400" dirty="0"/>
              <a:t>A third scenario is strategy absence, that is, not having a deliberate, coherent concept of where the firm is moving or not having an intention and an aspiration to grow.</a:t>
            </a:r>
            <a:endParaRPr lang="en-GB" dirty="0"/>
          </a:p>
        </p:txBody>
      </p:sp>
    </p:spTree>
    <p:extLst>
      <p:ext uri="{BB962C8B-B14F-4D97-AF65-F5344CB8AC3E}">
        <p14:creationId xmlns:p14="http://schemas.microsoft.com/office/powerpoint/2010/main" xmlns="" val="595663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952" y="232390"/>
            <a:ext cx="8749862" cy="792369"/>
          </a:xfrm>
        </p:spPr>
        <p:txBody>
          <a:bodyPr>
            <a:normAutofit fontScale="90000"/>
          </a:bodyPr>
          <a:lstStyle/>
          <a:p>
            <a:r>
              <a:rPr lang="en-US" sz="3200" dirty="0"/>
              <a:t>9.2. Operationalizing Strategy: Translating Intention to Action (continued)</a:t>
            </a:r>
            <a:endParaRPr lang="en-GB" sz="3200" dirty="0"/>
          </a:p>
        </p:txBody>
      </p:sp>
      <p:sp>
        <p:nvSpPr>
          <p:cNvPr id="3" name="Content Placeholder 2"/>
          <p:cNvSpPr>
            <a:spLocks noGrp="1"/>
          </p:cNvSpPr>
          <p:nvPr>
            <p:ph idx="1"/>
          </p:nvPr>
        </p:nvSpPr>
        <p:spPr>
          <a:xfrm>
            <a:off x="252248" y="1116519"/>
            <a:ext cx="8686800" cy="4351338"/>
          </a:xfrm>
        </p:spPr>
        <p:txBody>
          <a:bodyPr>
            <a:noAutofit/>
          </a:bodyPr>
          <a:lstStyle/>
          <a:p>
            <a:r>
              <a:rPr lang="en-GB" sz="2400" dirty="0"/>
              <a:t>Strategy execution occurs through the following major components, which are essential steps for operationalizing a strategy:</a:t>
            </a:r>
          </a:p>
          <a:p>
            <a:pPr lvl="1"/>
            <a:r>
              <a:rPr lang="en-GB" dirty="0"/>
              <a:t>Creating a portfolio of programs or change programs aligned to the strategy</a:t>
            </a:r>
          </a:p>
          <a:p>
            <a:pPr lvl="1"/>
            <a:r>
              <a:rPr lang="en-GB" dirty="0"/>
              <a:t>Formulating a budget by attracting, allocating, and managing all the necessary resources</a:t>
            </a:r>
          </a:p>
          <a:p>
            <a:pPr lvl="1"/>
            <a:r>
              <a:rPr lang="en-GB" dirty="0"/>
              <a:t>Designing or redesigning organizational structures, management systems, and processes to achieve the strategic objectives</a:t>
            </a:r>
          </a:p>
          <a:p>
            <a:pPr lvl="1"/>
            <a:r>
              <a:rPr lang="en-GB" dirty="0"/>
              <a:t>Aligning all the resources including human resources towards the goals through strategic leadership</a:t>
            </a:r>
          </a:p>
          <a:p>
            <a:pPr lvl="1"/>
            <a:r>
              <a:rPr lang="en-GB" dirty="0"/>
              <a:t>Creating monitoring and review systems such as balance score card, performance metrics, and performance audits</a:t>
            </a:r>
          </a:p>
          <a:p>
            <a:pPr lvl="1"/>
            <a:r>
              <a:rPr lang="en-GB" dirty="0"/>
              <a:t>Developing a culture of superior performance, innovation, result orientation, and stakeholder engagement</a:t>
            </a:r>
          </a:p>
        </p:txBody>
      </p:sp>
    </p:spTree>
    <p:extLst>
      <p:ext uri="{BB962C8B-B14F-4D97-AF65-F5344CB8AC3E}">
        <p14:creationId xmlns:p14="http://schemas.microsoft.com/office/powerpoint/2010/main" xmlns="" val="2640416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9.2.1. Issues in Strategy Implementation</a:t>
            </a:r>
          </a:p>
        </p:txBody>
      </p:sp>
      <p:sp>
        <p:nvSpPr>
          <p:cNvPr id="3" name="Content Placeholder 2"/>
          <p:cNvSpPr>
            <a:spLocks noGrp="1"/>
          </p:cNvSpPr>
          <p:nvPr>
            <p:ph idx="1"/>
          </p:nvPr>
        </p:nvSpPr>
        <p:spPr/>
        <p:txBody>
          <a:bodyPr>
            <a:normAutofit lnSpcReduction="10000"/>
          </a:bodyPr>
          <a:lstStyle/>
          <a:p>
            <a:r>
              <a:rPr lang="en-US" dirty="0"/>
              <a:t>Research indicates that there are several key reasons why a strategy implementation is difficult:</a:t>
            </a:r>
          </a:p>
          <a:p>
            <a:pPr lvl="1"/>
            <a:r>
              <a:rPr lang="en-US" dirty="0"/>
              <a:t>Some strategies are not worth implementing;</a:t>
            </a:r>
          </a:p>
          <a:p>
            <a:pPr lvl="1"/>
            <a:r>
              <a:rPr lang="en-US" dirty="0"/>
              <a:t>Unanticipated market changes make a well-crafted strategy irrelevant faster</a:t>
            </a:r>
          </a:p>
          <a:p>
            <a:pPr lvl="1"/>
            <a:r>
              <a:rPr lang="en-US" dirty="0"/>
              <a:t>Not looking at potential risks while making strategy</a:t>
            </a:r>
          </a:p>
          <a:p>
            <a:pPr lvl="1"/>
            <a:r>
              <a:rPr lang="en-US" dirty="0"/>
              <a:t>Pressures from shareholders for greater profitability</a:t>
            </a:r>
          </a:p>
          <a:p>
            <a:pPr lvl="1"/>
            <a:r>
              <a:rPr lang="en-US" dirty="0"/>
              <a:t>Increased complexity of organizations along functional, organizational and geographical boundaries</a:t>
            </a:r>
          </a:p>
          <a:p>
            <a:pPr lvl="1"/>
            <a:r>
              <a:rPr lang="en-US" dirty="0"/>
              <a:t>Balancing between strategies for today and tomorrow</a:t>
            </a:r>
          </a:p>
          <a:p>
            <a:pPr lvl="1"/>
            <a:r>
              <a:rPr lang="en-US" dirty="0"/>
              <a:t>Low levels of functional managers’ involvement at an early stage of strategy execution</a:t>
            </a:r>
          </a:p>
          <a:p>
            <a:pPr lvl="1"/>
            <a:endParaRPr lang="en-US" dirty="0"/>
          </a:p>
        </p:txBody>
      </p:sp>
    </p:spTree>
    <p:extLst>
      <p:ext uri="{BB962C8B-B14F-4D97-AF65-F5344CB8AC3E}">
        <p14:creationId xmlns:p14="http://schemas.microsoft.com/office/powerpoint/2010/main" xmlns="" val="37394980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9.2.1. Issues in Strategy Implementation (continued)</a:t>
            </a:r>
          </a:p>
        </p:txBody>
      </p:sp>
      <p:sp>
        <p:nvSpPr>
          <p:cNvPr id="3" name="Content Placeholder 2"/>
          <p:cNvSpPr>
            <a:spLocks noGrp="1"/>
          </p:cNvSpPr>
          <p:nvPr>
            <p:ph idx="1"/>
          </p:nvPr>
        </p:nvSpPr>
        <p:spPr/>
        <p:txBody>
          <a:bodyPr>
            <a:normAutofit lnSpcReduction="10000"/>
          </a:bodyPr>
          <a:lstStyle/>
          <a:p>
            <a:r>
              <a:rPr lang="en-US" dirty="0"/>
              <a:t>Research indicates that there are several key reasons why a strategy implementation is difficult (continued):</a:t>
            </a:r>
          </a:p>
          <a:p>
            <a:pPr lvl="1"/>
            <a:r>
              <a:rPr lang="en-US" dirty="0"/>
              <a:t>Difficulty in securing the required resources and cooperation to execute the strategy</a:t>
            </a:r>
          </a:p>
          <a:p>
            <a:pPr lvl="1"/>
            <a:r>
              <a:rPr lang="en-US" dirty="0"/>
              <a:t>Unanticipated competitor response and failure to respond quickly by redesigning the strategy</a:t>
            </a:r>
          </a:p>
          <a:p>
            <a:pPr lvl="1"/>
            <a:r>
              <a:rPr lang="en-US" dirty="0"/>
              <a:t>Miscommunication of the firm’s strategic objectives, leading to employees filling the void with their own beliefs and rumors, thereby undermining the strategic intention of the firm.</a:t>
            </a:r>
          </a:p>
          <a:p>
            <a:pPr lvl="1"/>
            <a:r>
              <a:rPr lang="en-US" dirty="0"/>
              <a:t>Difficulty in understanding the existing culture and aligning it to a state of change readiness</a:t>
            </a:r>
          </a:p>
          <a:p>
            <a:pPr lvl="1"/>
            <a:endParaRPr lang="en-US" dirty="0"/>
          </a:p>
        </p:txBody>
      </p:sp>
    </p:spTree>
    <p:extLst>
      <p:ext uri="{BB962C8B-B14F-4D97-AF65-F5344CB8AC3E}">
        <p14:creationId xmlns:p14="http://schemas.microsoft.com/office/powerpoint/2010/main" xmlns="" val="8525567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9.2.2. Planning Systems for Strategy Implementation</a:t>
            </a:r>
          </a:p>
        </p:txBody>
      </p:sp>
      <p:sp>
        <p:nvSpPr>
          <p:cNvPr id="3" name="Content Placeholder 2"/>
          <p:cNvSpPr>
            <a:spLocks noGrp="1"/>
          </p:cNvSpPr>
          <p:nvPr>
            <p:ph idx="1"/>
          </p:nvPr>
        </p:nvSpPr>
        <p:spPr>
          <a:xfrm>
            <a:off x="597119" y="1210770"/>
            <a:ext cx="7886700" cy="4351338"/>
          </a:xfrm>
        </p:spPr>
        <p:txBody>
          <a:bodyPr>
            <a:noAutofit/>
          </a:bodyPr>
          <a:lstStyle/>
          <a:p>
            <a:r>
              <a:rPr lang="en-US" sz="2400" dirty="0"/>
              <a:t>Planning systems convert a strategy into a doable format by providing information on most of the following items:</a:t>
            </a:r>
          </a:p>
          <a:p>
            <a:pPr lvl="1"/>
            <a:r>
              <a:rPr lang="en-US" dirty="0"/>
              <a:t>When to do an activity</a:t>
            </a:r>
          </a:p>
          <a:p>
            <a:pPr lvl="1"/>
            <a:r>
              <a:rPr lang="en-US" dirty="0"/>
              <a:t>Where to do an activity</a:t>
            </a:r>
          </a:p>
          <a:p>
            <a:pPr lvl="1"/>
            <a:r>
              <a:rPr lang="en-US" dirty="0"/>
              <a:t>For whom the activity is targeted (customers or clients)</a:t>
            </a:r>
          </a:p>
          <a:p>
            <a:pPr lvl="1"/>
            <a:r>
              <a:rPr lang="en-US" dirty="0"/>
              <a:t>What is the activity (customers need; products </a:t>
            </a:r>
            <a:r>
              <a:rPr lang="en-US" dirty="0" err="1"/>
              <a:t>etc</a:t>
            </a:r>
            <a:r>
              <a:rPr lang="en-US" dirty="0"/>
              <a:t>)</a:t>
            </a:r>
          </a:p>
          <a:p>
            <a:pPr lvl="1"/>
            <a:r>
              <a:rPr lang="en-US" dirty="0"/>
              <a:t>Why the activity needs to be undertaken (objective or mission)</a:t>
            </a:r>
          </a:p>
          <a:p>
            <a:pPr lvl="1"/>
            <a:r>
              <a:rPr lang="en-US" dirty="0"/>
              <a:t>By whom the activities are to be done</a:t>
            </a:r>
          </a:p>
          <a:p>
            <a:pPr lvl="1"/>
            <a:r>
              <a:rPr lang="en-US" dirty="0"/>
              <a:t>How the activities are done (methods), that is, mode of doing the activities, technologies, tools to be used, and methods of sale</a:t>
            </a:r>
          </a:p>
          <a:p>
            <a:pPr lvl="1"/>
            <a:r>
              <a:rPr lang="en-US" dirty="0"/>
              <a:t>What will be the cost for each activity and the people involved (budget)</a:t>
            </a:r>
          </a:p>
          <a:p>
            <a:pPr lvl="1"/>
            <a:r>
              <a:rPr lang="en-US" dirty="0"/>
              <a:t>What is expected (output)</a:t>
            </a:r>
          </a:p>
        </p:txBody>
      </p:sp>
    </p:spTree>
    <p:extLst>
      <p:ext uri="{BB962C8B-B14F-4D97-AF65-F5344CB8AC3E}">
        <p14:creationId xmlns:p14="http://schemas.microsoft.com/office/powerpoint/2010/main" xmlns="" val="2533015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9.2.3. Strategic Risks</a:t>
            </a:r>
          </a:p>
        </p:txBody>
      </p:sp>
      <p:sp>
        <p:nvSpPr>
          <p:cNvPr id="3" name="Content Placeholder 2"/>
          <p:cNvSpPr>
            <a:spLocks noGrp="1"/>
          </p:cNvSpPr>
          <p:nvPr>
            <p:ph idx="1"/>
          </p:nvPr>
        </p:nvSpPr>
        <p:spPr/>
        <p:txBody>
          <a:bodyPr>
            <a:normAutofit fontScale="92500" lnSpcReduction="20000"/>
          </a:bodyPr>
          <a:lstStyle/>
          <a:p>
            <a:r>
              <a:rPr lang="en-US" sz="2600" dirty="0"/>
              <a:t>There are four types of risks that are fatal to a company’s strategy:</a:t>
            </a:r>
          </a:p>
          <a:p>
            <a:pPr lvl="1"/>
            <a:r>
              <a:rPr lang="en-US" sz="2600" b="1" dirty="0"/>
              <a:t>Preventable policy-based internal risks: </a:t>
            </a:r>
            <a:r>
              <a:rPr lang="en-US" sz="2600" dirty="0"/>
              <a:t>monitoring operational processes and guiding people’s decisions and actions toward desirable norms through rule-based compliance approach can control these risks. Policies when implemented effectively would prevent risks such as unethical, illegal, unauthorized, and incorrect actions from managers that diminish the firm’s value in the long run</a:t>
            </a:r>
          </a:p>
          <a:p>
            <a:pPr lvl="1"/>
            <a:r>
              <a:rPr lang="en-US" sz="2600" b="1" dirty="0"/>
              <a:t>Strategy risk: </a:t>
            </a:r>
            <a:r>
              <a:rPr lang="en-US" sz="2600" dirty="0"/>
              <a:t>when a strategy is implemented, the firm is taking a risk that is desirable in order to get superior performance. Any good strategy is a best bet or hypothesis, and hence, a risk for the firm if the strategy itself is proved to be wrong. A risk management system would be required.</a:t>
            </a:r>
          </a:p>
          <a:p>
            <a:pPr lvl="1"/>
            <a:endParaRPr lang="en-US" dirty="0"/>
          </a:p>
        </p:txBody>
      </p:sp>
    </p:spTree>
    <p:extLst>
      <p:ext uri="{BB962C8B-B14F-4D97-AF65-F5344CB8AC3E}">
        <p14:creationId xmlns:p14="http://schemas.microsoft.com/office/powerpoint/2010/main" xmlns="" val="1690725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81" y="0"/>
            <a:ext cx="7886700" cy="1325563"/>
          </a:xfrm>
        </p:spPr>
        <p:txBody>
          <a:bodyPr/>
          <a:lstStyle/>
          <a:p>
            <a:r>
              <a:rPr lang="en-US" dirty="0"/>
              <a:t>9.2.3. Strategic Risks (continued)</a:t>
            </a:r>
          </a:p>
        </p:txBody>
      </p:sp>
      <p:sp>
        <p:nvSpPr>
          <p:cNvPr id="3" name="Content Placeholder 2"/>
          <p:cNvSpPr>
            <a:spLocks noGrp="1"/>
          </p:cNvSpPr>
          <p:nvPr>
            <p:ph idx="1"/>
          </p:nvPr>
        </p:nvSpPr>
        <p:spPr>
          <a:xfrm>
            <a:off x="534057" y="1289598"/>
            <a:ext cx="7886700" cy="4351338"/>
          </a:xfrm>
        </p:spPr>
        <p:txBody>
          <a:bodyPr>
            <a:noAutofit/>
          </a:bodyPr>
          <a:lstStyle/>
          <a:p>
            <a:r>
              <a:rPr lang="en-US" sz="2400" dirty="0"/>
              <a:t>There are four types of risks that are fatal to a company’s strategy:</a:t>
            </a:r>
          </a:p>
          <a:p>
            <a:pPr lvl="1"/>
            <a:r>
              <a:rPr lang="en-US" b="1" dirty="0"/>
              <a:t>External Risk: </a:t>
            </a:r>
            <a:r>
              <a:rPr lang="en-US" dirty="0"/>
              <a:t>these kind of risks arise from events outside firm’s control such as natural and political disasters and economic downturns. Timely risk identification and adapting the strategy to survive the risk event are the responses possible.</a:t>
            </a:r>
          </a:p>
          <a:p>
            <a:pPr lvl="1"/>
            <a:r>
              <a:rPr lang="en-US" b="1" dirty="0"/>
              <a:t>Performance pressure-based risks: </a:t>
            </a:r>
            <a:r>
              <a:rPr lang="en-US" dirty="0"/>
              <a:t>Setting deadlines for everything and time constraints from work overload can eventually affect the overall capability of the firm. In many situations sliding to default mode of the firm’s traditional hierarchical roles, assuming as can’t fail project, team experts ceding authority to team leaders, and pressure for consensus than debate, risk the very purpose of combining the efforts of different people in an organization</a:t>
            </a:r>
          </a:p>
        </p:txBody>
      </p:sp>
    </p:spTree>
    <p:extLst>
      <p:ext uri="{BB962C8B-B14F-4D97-AF65-F5344CB8AC3E}">
        <p14:creationId xmlns:p14="http://schemas.microsoft.com/office/powerpoint/2010/main" xmlns="" val="39381687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9.3. Implementing Strategic Change</a:t>
            </a:r>
          </a:p>
        </p:txBody>
      </p:sp>
      <p:sp>
        <p:nvSpPr>
          <p:cNvPr id="3" name="Content Placeholder 2"/>
          <p:cNvSpPr>
            <a:spLocks noGrp="1"/>
          </p:cNvSpPr>
          <p:nvPr>
            <p:ph idx="1"/>
          </p:nvPr>
        </p:nvSpPr>
        <p:spPr>
          <a:xfrm>
            <a:off x="628650" y="1179239"/>
            <a:ext cx="7886700" cy="4351338"/>
          </a:xfrm>
        </p:spPr>
        <p:txBody>
          <a:bodyPr>
            <a:noAutofit/>
          </a:bodyPr>
          <a:lstStyle/>
          <a:p>
            <a:r>
              <a:rPr lang="en-US" sz="2400" dirty="0"/>
              <a:t>Strategic change is shifting or transforming an organization from the current state to the state envisioned through the process of realizing the strategic objectives. The general perceptions about change as follows:</a:t>
            </a:r>
          </a:p>
          <a:p>
            <a:pPr lvl="1"/>
            <a:r>
              <a:rPr lang="en-US" dirty="0"/>
              <a:t>Changes are beneficial and desirable</a:t>
            </a:r>
          </a:p>
          <a:p>
            <a:pPr lvl="1"/>
            <a:r>
              <a:rPr lang="en-US" dirty="0"/>
              <a:t>There will be resistance to change</a:t>
            </a:r>
          </a:p>
          <a:p>
            <a:pPr lvl="1"/>
            <a:r>
              <a:rPr lang="en-US" dirty="0"/>
              <a:t>Changes are necessary and inevitable</a:t>
            </a:r>
          </a:p>
          <a:p>
            <a:pPr lvl="1"/>
            <a:r>
              <a:rPr lang="en-US" dirty="0"/>
              <a:t>Managing change is a positive management skill</a:t>
            </a:r>
          </a:p>
          <a:p>
            <a:pPr lvl="1"/>
            <a:r>
              <a:rPr lang="en-US" dirty="0"/>
              <a:t>Intentions match outcomes, if change is managed well</a:t>
            </a:r>
          </a:p>
          <a:p>
            <a:r>
              <a:rPr lang="en-US" sz="2400" dirty="0"/>
              <a:t>In reality change is not always beneficial and enviable – changes can distract people – changes are disruptive and costly – some changes may be counterproductive and wrong in scale or timing – thus all changes are neither beneficial nor necessary</a:t>
            </a:r>
          </a:p>
        </p:txBody>
      </p:sp>
    </p:spTree>
    <p:extLst>
      <p:ext uri="{BB962C8B-B14F-4D97-AF65-F5344CB8AC3E}">
        <p14:creationId xmlns:p14="http://schemas.microsoft.com/office/powerpoint/2010/main" xmlns="" val="11168526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9.3.1. Strategic Change Implementation Process</a:t>
            </a:r>
          </a:p>
        </p:txBody>
      </p:sp>
      <p:sp>
        <p:nvSpPr>
          <p:cNvPr id="3" name="Content Placeholder 2"/>
          <p:cNvSpPr>
            <a:spLocks noGrp="1"/>
          </p:cNvSpPr>
          <p:nvPr>
            <p:ph idx="1"/>
          </p:nvPr>
        </p:nvSpPr>
        <p:spPr/>
        <p:txBody>
          <a:bodyPr>
            <a:normAutofit fontScale="92500"/>
          </a:bodyPr>
          <a:lstStyle/>
          <a:p>
            <a:r>
              <a:rPr lang="en-US" dirty="0"/>
              <a:t>In implementing strategic change, there is transition phase before reaching the envisioned state, a stage when all strategic objectives are achieved.</a:t>
            </a:r>
          </a:p>
          <a:p>
            <a:r>
              <a:rPr lang="en-US" dirty="0"/>
              <a:t>There is current state (Date, situation) – this is followed by transition state (change management strategy) – this is followed by future state (date, shape)</a:t>
            </a:r>
          </a:p>
          <a:p>
            <a:r>
              <a:rPr lang="en-US" dirty="0"/>
              <a:t>In order to reach the future state, in the shape and size that was envisioned, capability building to execute the strategy and manage the transition state, which may be chaotic, is essential after the strategy formulation.</a:t>
            </a:r>
          </a:p>
          <a:p>
            <a:endParaRPr lang="en-US" dirty="0"/>
          </a:p>
        </p:txBody>
      </p:sp>
    </p:spTree>
    <p:extLst>
      <p:ext uri="{BB962C8B-B14F-4D97-AF65-F5344CB8AC3E}">
        <p14:creationId xmlns:p14="http://schemas.microsoft.com/office/powerpoint/2010/main" xmlns="" val="3975819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248" y="0"/>
            <a:ext cx="8891752" cy="1325563"/>
          </a:xfrm>
        </p:spPr>
        <p:txBody>
          <a:bodyPr>
            <a:normAutofit fontScale="90000"/>
          </a:bodyPr>
          <a:lstStyle/>
          <a:p>
            <a:r>
              <a:rPr lang="en-US" dirty="0"/>
              <a:t>9.3.1. Strategic Change Implementation Process (continued)</a:t>
            </a:r>
          </a:p>
        </p:txBody>
      </p:sp>
      <p:sp>
        <p:nvSpPr>
          <p:cNvPr id="3" name="Content Placeholder 2"/>
          <p:cNvSpPr>
            <a:spLocks noGrp="1"/>
          </p:cNvSpPr>
          <p:nvPr>
            <p:ph idx="1"/>
          </p:nvPr>
        </p:nvSpPr>
        <p:spPr>
          <a:xfrm>
            <a:off x="628650" y="1179239"/>
            <a:ext cx="7886700" cy="5379216"/>
          </a:xfrm>
        </p:spPr>
        <p:txBody>
          <a:bodyPr>
            <a:normAutofit fontScale="77500" lnSpcReduction="20000"/>
          </a:bodyPr>
          <a:lstStyle/>
          <a:p>
            <a:r>
              <a:rPr lang="en-US" sz="3100" dirty="0"/>
              <a:t>Transition state may involve the following:</a:t>
            </a:r>
          </a:p>
          <a:p>
            <a:pPr lvl="1"/>
            <a:r>
              <a:rPr lang="en-US" sz="3100" dirty="0"/>
              <a:t>Activity planning, revealing the discrepancies between current and desired states</a:t>
            </a:r>
          </a:p>
          <a:p>
            <a:pPr lvl="1"/>
            <a:r>
              <a:rPr lang="en-US" sz="3100" dirty="0"/>
              <a:t>Sequence of strategy formulation-capability building-strategy execution</a:t>
            </a:r>
          </a:p>
          <a:p>
            <a:pPr lvl="1"/>
            <a:r>
              <a:rPr lang="en-US" sz="3100" dirty="0"/>
              <a:t>Establishing project management unit or change management team</a:t>
            </a:r>
          </a:p>
          <a:p>
            <a:pPr lvl="1"/>
            <a:r>
              <a:rPr lang="en-US" sz="3100" dirty="0"/>
              <a:t>Identify change sponsors and get their support</a:t>
            </a:r>
          </a:p>
          <a:p>
            <a:pPr lvl="1"/>
            <a:r>
              <a:rPr lang="en-US" sz="3100" dirty="0"/>
              <a:t>Identify change agents and facilitating their taking charge</a:t>
            </a:r>
          </a:p>
          <a:p>
            <a:pPr lvl="1"/>
            <a:r>
              <a:rPr lang="en-US" sz="3100" dirty="0"/>
              <a:t>Identify change targets and make efforts at capability building stage to change their knowledge, skills, and behaviors</a:t>
            </a:r>
          </a:p>
          <a:p>
            <a:pPr lvl="1"/>
            <a:r>
              <a:rPr lang="en-US" sz="3100" dirty="0"/>
              <a:t>Negotiation with partner organizations and other stakeholders</a:t>
            </a:r>
          </a:p>
          <a:p>
            <a:pPr lvl="1"/>
            <a:r>
              <a:rPr lang="en-US" sz="3100" dirty="0"/>
              <a:t>Participatory approach in decision making</a:t>
            </a:r>
          </a:p>
          <a:p>
            <a:pPr lvl="1"/>
            <a:r>
              <a:rPr lang="en-US" sz="3100" dirty="0"/>
              <a:t>Strengthening or adding the driving forces of change</a:t>
            </a:r>
          </a:p>
          <a:p>
            <a:pPr lvl="1"/>
            <a:r>
              <a:rPr lang="en-US" sz="3100" dirty="0"/>
              <a:t>Changing the direction of the forces of resistance</a:t>
            </a:r>
          </a:p>
          <a:p>
            <a:pPr lvl="1"/>
            <a:endParaRPr lang="en-US" dirty="0"/>
          </a:p>
          <a:p>
            <a:endParaRPr lang="en-US" dirty="0"/>
          </a:p>
        </p:txBody>
      </p:sp>
    </p:spTree>
    <p:extLst>
      <p:ext uri="{BB962C8B-B14F-4D97-AF65-F5344CB8AC3E}">
        <p14:creationId xmlns:p14="http://schemas.microsoft.com/office/powerpoint/2010/main" xmlns="" val="2005412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this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Strategy Implementation Phase of the Strategic Management Process</a:t>
            </a:r>
          </a:p>
          <a:p>
            <a:r>
              <a:rPr lang="en-US" dirty="0"/>
              <a:t>Operationalizing Strategy: Translating Intention to Action</a:t>
            </a:r>
          </a:p>
          <a:p>
            <a:r>
              <a:rPr lang="en-US" dirty="0"/>
              <a:t>Implementing Strategic Change</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for the next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Decision Making During Strategy Execution</a:t>
            </a:r>
          </a:p>
          <a:p>
            <a:r>
              <a:rPr lang="en-US" dirty="0"/>
              <a:t>Structural Implementation</a:t>
            </a:r>
          </a:p>
          <a:p>
            <a:r>
              <a:rPr lang="en-US" dirty="0"/>
              <a:t>Functional Implementation</a:t>
            </a:r>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7604</TotalTime>
  <Words>1756</Words>
  <Application>Microsoft Office PowerPoint</Application>
  <PresentationFormat>On-screen Show (4:3)</PresentationFormat>
  <Paragraphs>145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Strategic Management (MGT501)</vt:lpstr>
      <vt:lpstr>Topic Covered in the Previous Lecture</vt:lpstr>
      <vt:lpstr>Topics to be covered in this lecture</vt:lpstr>
      <vt:lpstr>9.1.1. Implementation Models (continued)</vt:lpstr>
      <vt:lpstr>9.1.1. Implementation Models (continued) </vt:lpstr>
      <vt:lpstr>9.1.2. Various Approaches to Implementation of Strategy</vt:lpstr>
      <vt:lpstr>9.1.2. Various Approaches to Implementation of Strategy (continued)</vt:lpstr>
      <vt:lpstr>9.1.3. Strategy Implementation Steps</vt:lpstr>
      <vt:lpstr>9.2. Operationalizing Strategy: Translating Intention to Action</vt:lpstr>
      <vt:lpstr>9.2. Operationalizing Strategy: Translating Intention to Action (continued)</vt:lpstr>
      <vt:lpstr>9.2.1. Issues in Strategy Implementation</vt:lpstr>
      <vt:lpstr>9.2.1. Issues in Strategy Implementation (continued)</vt:lpstr>
      <vt:lpstr>9.2.2. Planning Systems for Strategy Implementation</vt:lpstr>
      <vt:lpstr>9.2.3. Strategic Risks</vt:lpstr>
      <vt:lpstr>9.2.3. Strategic Risks (continued)</vt:lpstr>
      <vt:lpstr>9.3. Implementing Strategic Change</vt:lpstr>
      <vt:lpstr>9.3.1. Strategic Change Implementation Process</vt:lpstr>
      <vt:lpstr>9.3.1. Strategic Change Implementation Process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1992</cp:revision>
  <dcterms:created xsi:type="dcterms:W3CDTF">2016-04-16T04:48:58Z</dcterms:created>
  <dcterms:modified xsi:type="dcterms:W3CDTF">2016-07-13T07:02:28Z</dcterms:modified>
</cp:coreProperties>
</file>