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67" r:id="rId20"/>
    <p:sldId id="29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6912" autoAdjust="0"/>
    <p:restoredTop sz="89964" autoAdjust="0"/>
  </p:normalViewPr>
  <p:slideViewPr>
    <p:cSldViewPr snapToGrid="0">
      <p:cViewPr varScale="1">
        <p:scale>
          <a:sx n="60" d="100"/>
          <a:sy n="60" d="100"/>
        </p:scale>
        <p:origin x="-151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12/07/2016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C5786F9-5A8E-476D-86EC-F1E2813A7C39}" type="slidenum">
              <a:rPr lang="en-GB" smtClean="0"/>
              <a:pPr/>
              <a:t>1</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12/07/2016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12/07/2016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28</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Marketing </a:t>
            </a:r>
            <a:r>
              <a:rPr lang="en-US" dirty="0"/>
              <a:t>and Distribution Strategies</a:t>
            </a:r>
          </a:p>
          <a:p>
            <a:r>
              <a:rPr lang="en-US" dirty="0"/>
              <a:t>Production and Operations Management Strategies and Tactics</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R&amp;D strategy or Innovation Strategy Creating Value Changing Processes</a:t>
            </a:r>
          </a:p>
          <a:p>
            <a:r>
              <a:rPr lang="en-US" dirty="0"/>
              <a:t>Learning Organization</a:t>
            </a:r>
          </a:p>
          <a:p>
            <a:r>
              <a:rPr lang="en-US" dirty="0"/>
              <a:t>Strategy Implementation Phase of the Strategic Management Process</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7.9. R&amp;D Strategy or </a:t>
            </a:r>
            <a:r>
              <a:rPr lang="en-US" smtClean="0"/>
              <a:t>Innovation Strategy </a:t>
            </a:r>
            <a:r>
              <a:rPr lang="en-US" dirty="0" smtClean="0"/>
              <a:t>Creating Value Changing Processes</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A firm’s performance improvement comes not only from innovation in its offerings but also from innovations in the management process.</a:t>
            </a:r>
          </a:p>
          <a:p>
            <a:r>
              <a:rPr lang="en-US" dirty="0" smtClean="0"/>
              <a:t>Research and development function to conceive, design, develop prototype, test and package a product can be done in-house or can be outsourced to specialized R&amp;D organizations</a:t>
            </a:r>
          </a:p>
          <a:p>
            <a:r>
              <a:rPr lang="en-US" dirty="0" smtClean="0"/>
              <a:t>Product enhancements in existing products and developing new products are thus part of the R&amp;D strategy</a:t>
            </a:r>
          </a:p>
          <a:p>
            <a:r>
              <a:rPr lang="en-US" dirty="0" smtClean="0"/>
              <a:t>Management innovation is the new way of organizing, leading, coordinating, controlling, and motivating</a:t>
            </a:r>
          </a:p>
          <a:p>
            <a:r>
              <a:rPr lang="en-US" dirty="0" smtClean="0"/>
              <a:t>Innovation in management principles and processes can create long lasting advantage and produce dramatic shifts in competitive position (Hamel, 2006)</a:t>
            </a:r>
            <a:endParaRPr lang="en-GB" dirty="0"/>
          </a:p>
        </p:txBody>
      </p:sp>
    </p:spTree>
    <p:extLst>
      <p:ext uri="{BB962C8B-B14F-4D97-AF65-F5344CB8AC3E}">
        <p14:creationId xmlns:p14="http://schemas.microsoft.com/office/powerpoint/2010/main" xmlns="" val="30516339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7.9. R&amp;D Strategy or Innovation Strategy Creating Value Changing Processes (continued)</a:t>
            </a:r>
            <a:endParaRPr lang="en-GB" dirty="0"/>
          </a:p>
        </p:txBody>
      </p:sp>
      <p:sp>
        <p:nvSpPr>
          <p:cNvPr id="3" name="Content Placeholder 2"/>
          <p:cNvSpPr>
            <a:spLocks noGrp="1"/>
          </p:cNvSpPr>
          <p:nvPr>
            <p:ph idx="1"/>
          </p:nvPr>
        </p:nvSpPr>
        <p:spPr>
          <a:xfrm>
            <a:off x="628650" y="1825625"/>
            <a:ext cx="8247336" cy="4351338"/>
          </a:xfrm>
        </p:spPr>
        <p:txBody>
          <a:bodyPr>
            <a:normAutofit/>
          </a:bodyPr>
          <a:lstStyle/>
          <a:p>
            <a:r>
              <a:rPr lang="en-US" sz="2400" dirty="0" smtClean="0"/>
              <a:t>Hamel (2006) defines management innovation as a marked departure from traditional management principles, processes and practices or a departure from customary organizational forms that significantly alters the way the work of management is performed.</a:t>
            </a:r>
          </a:p>
          <a:p>
            <a:r>
              <a:rPr lang="en-US" sz="2400" dirty="0" smtClean="0"/>
              <a:t>Any problem that is pervasive, persistent, or unprecedented is unlikely to be solved with the usual principles or practices of management. Some of notable management innovations are:</a:t>
            </a:r>
          </a:p>
          <a:p>
            <a:pPr lvl="1"/>
            <a:r>
              <a:rPr lang="en-US" dirty="0" smtClean="0"/>
              <a:t>Knowledge management; brand management; cost accounting; strategic analysis; sustainability strategy; decentralization; </a:t>
            </a:r>
            <a:r>
              <a:rPr lang="en-US" dirty="0" err="1" smtClean="0"/>
              <a:t>divisionalization</a:t>
            </a:r>
            <a:r>
              <a:rPr lang="en-US" dirty="0" smtClean="0"/>
              <a:t>; project management; capital budgeting; ROI analysis </a:t>
            </a:r>
            <a:r>
              <a:rPr lang="en-US" dirty="0" err="1" smtClean="0"/>
              <a:t>etc</a:t>
            </a:r>
            <a:endParaRPr lang="en-GB" dirty="0"/>
          </a:p>
        </p:txBody>
      </p:sp>
    </p:spTree>
    <p:extLst>
      <p:ext uri="{BB962C8B-B14F-4D97-AF65-F5344CB8AC3E}">
        <p14:creationId xmlns:p14="http://schemas.microsoft.com/office/powerpoint/2010/main" xmlns="" val="23323044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416" y="191706"/>
            <a:ext cx="7886700" cy="833054"/>
          </a:xfrm>
        </p:spPr>
        <p:txBody>
          <a:bodyPr>
            <a:normAutofit fontScale="90000"/>
          </a:bodyPr>
          <a:lstStyle/>
          <a:p>
            <a:r>
              <a:rPr lang="en-US" dirty="0" smtClean="0"/>
              <a:t>7.9.1. Innovation Strategy Roadmap</a:t>
            </a:r>
            <a:endParaRPr lang="en-GB" dirty="0"/>
          </a:p>
        </p:txBody>
      </p:sp>
      <p:sp>
        <p:nvSpPr>
          <p:cNvPr id="3" name="Content Placeholder 2"/>
          <p:cNvSpPr>
            <a:spLocks noGrp="1"/>
          </p:cNvSpPr>
          <p:nvPr>
            <p:ph idx="1"/>
          </p:nvPr>
        </p:nvSpPr>
        <p:spPr>
          <a:xfrm>
            <a:off x="660181" y="1127860"/>
            <a:ext cx="7886700" cy="4812620"/>
          </a:xfrm>
        </p:spPr>
        <p:txBody>
          <a:bodyPr>
            <a:noAutofit/>
          </a:bodyPr>
          <a:lstStyle/>
          <a:p>
            <a:r>
              <a:rPr lang="en-US" sz="2400" dirty="0" smtClean="0"/>
              <a:t>Anthony et al (2006) propose the following principles for building competitive advantage through innovation:</a:t>
            </a:r>
          </a:p>
          <a:p>
            <a:pPr lvl="1"/>
            <a:r>
              <a:rPr lang="en-US" b="1" dirty="0" smtClean="0"/>
              <a:t>Pitch the playing field: </a:t>
            </a:r>
            <a:r>
              <a:rPr lang="en-US" dirty="0" smtClean="0"/>
              <a:t>before deciding how to play the innovation game, companies have to decide where to play, identify the market space the company wishes to target, and clarify what the company will not do</a:t>
            </a:r>
          </a:p>
          <a:p>
            <a:pPr lvl="1"/>
            <a:r>
              <a:rPr lang="en-US" b="1" dirty="0" smtClean="0"/>
              <a:t>Build the growth playbook: </a:t>
            </a:r>
            <a:r>
              <a:rPr lang="en-US" dirty="0" smtClean="0"/>
              <a:t>by developing a checklist through analyzing 10-15 major innovations in the market segment’s history. This checklist allows the firm to look at any opportunity from multiple perspectives, that is, customers, competitors, channel, and regulators.</a:t>
            </a:r>
          </a:p>
          <a:p>
            <a:pPr lvl="1"/>
            <a:r>
              <a:rPr lang="en-US" b="1" dirty="0" smtClean="0"/>
              <a:t>Build the company’s game plan: </a:t>
            </a:r>
            <a:r>
              <a:rPr lang="en-US" dirty="0" smtClean="0"/>
              <a:t>create a short list of innovation ideas for the identified target market and to assess whether those ideas adhere to the general pattern of success and the checklist. </a:t>
            </a:r>
          </a:p>
        </p:txBody>
      </p:sp>
    </p:spTree>
    <p:extLst>
      <p:ext uri="{BB962C8B-B14F-4D97-AF65-F5344CB8AC3E}">
        <p14:creationId xmlns:p14="http://schemas.microsoft.com/office/powerpoint/2010/main" xmlns="" val="38505696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7.9.1. Innovation Strategy Roadmap (continued)</a:t>
            </a:r>
            <a:endParaRPr lang="en-GB" dirty="0"/>
          </a:p>
        </p:txBody>
      </p:sp>
      <p:sp>
        <p:nvSpPr>
          <p:cNvPr id="3" name="Content Placeholder 2"/>
          <p:cNvSpPr>
            <a:spLocks noGrp="1"/>
          </p:cNvSpPr>
          <p:nvPr>
            <p:ph idx="1"/>
          </p:nvPr>
        </p:nvSpPr>
        <p:spPr>
          <a:xfrm>
            <a:off x="628650" y="1690688"/>
            <a:ext cx="7886700" cy="4812620"/>
          </a:xfrm>
        </p:spPr>
        <p:txBody>
          <a:bodyPr>
            <a:normAutofit lnSpcReduction="10000"/>
          </a:bodyPr>
          <a:lstStyle/>
          <a:p>
            <a:r>
              <a:rPr lang="en-US" dirty="0" smtClean="0"/>
              <a:t>Anthony et al (2006) propose the following principles for building competitive advantage through innovation (continued):</a:t>
            </a:r>
          </a:p>
          <a:p>
            <a:pPr lvl="1"/>
            <a:r>
              <a:rPr lang="en-US" b="1" dirty="0" smtClean="0"/>
              <a:t>Execute with Flexibility: </a:t>
            </a:r>
            <a:r>
              <a:rPr lang="en-US" dirty="0" smtClean="0"/>
              <a:t>with staged or phased investments, the new growth game plan is to be executed assessing the response. If the current strategy or innovation road map is not viable, then change the approach and revaluate or else move on to other projects. </a:t>
            </a:r>
          </a:p>
          <a:p>
            <a:pPr lvl="1"/>
            <a:r>
              <a:rPr lang="en-US" b="1" dirty="0" smtClean="0"/>
              <a:t>Manage the innovation process: </a:t>
            </a:r>
            <a:r>
              <a:rPr lang="en-US" dirty="0" smtClean="0"/>
              <a:t>with novel-innovation based growth initiatives, right strategy is probably to be unknown and unknowable, and hence, the senior managers may adopt a problem solving approach rather than a stage gate approach.  </a:t>
            </a:r>
          </a:p>
        </p:txBody>
      </p:sp>
    </p:spTree>
    <p:extLst>
      <p:ext uri="{BB962C8B-B14F-4D97-AF65-F5344CB8AC3E}">
        <p14:creationId xmlns:p14="http://schemas.microsoft.com/office/powerpoint/2010/main" xmlns="" val="35863764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96115"/>
          </a:xfrm>
        </p:spPr>
        <p:txBody>
          <a:bodyPr>
            <a:noAutofit/>
          </a:bodyPr>
          <a:lstStyle/>
          <a:p>
            <a:r>
              <a:rPr lang="en-US" sz="3200" dirty="0" smtClean="0"/>
              <a:t>7.9.2. Innovation Capability as a Sustainable Competitive Advantage</a:t>
            </a:r>
            <a:endParaRPr lang="en-GB" sz="3200" dirty="0"/>
          </a:p>
        </p:txBody>
      </p:sp>
      <p:sp>
        <p:nvSpPr>
          <p:cNvPr id="3" name="Content Placeholder 2"/>
          <p:cNvSpPr>
            <a:spLocks noGrp="1"/>
          </p:cNvSpPr>
          <p:nvPr>
            <p:ph idx="1"/>
          </p:nvPr>
        </p:nvSpPr>
        <p:spPr>
          <a:xfrm>
            <a:off x="236483" y="1037350"/>
            <a:ext cx="8607971" cy="5347684"/>
          </a:xfrm>
        </p:spPr>
        <p:txBody>
          <a:bodyPr>
            <a:normAutofit fontScale="92500" lnSpcReduction="10000"/>
          </a:bodyPr>
          <a:lstStyle/>
          <a:p>
            <a:r>
              <a:rPr lang="en-US" sz="2600" dirty="0" err="1" smtClean="0"/>
              <a:t>Akman</a:t>
            </a:r>
            <a:r>
              <a:rPr lang="en-US" sz="2600" dirty="0" smtClean="0"/>
              <a:t> and Yilmaz (2008) conceptualize innovation capability in a framework with </a:t>
            </a:r>
            <a:r>
              <a:rPr lang="en-US" sz="2600" dirty="0" err="1" smtClean="0"/>
              <a:t>proactiveness</a:t>
            </a:r>
            <a:r>
              <a:rPr lang="en-US" sz="2600" dirty="0" smtClean="0"/>
              <a:t> as the most important factor of innovation capability followed by analysis and futurity. </a:t>
            </a:r>
          </a:p>
          <a:p>
            <a:r>
              <a:rPr lang="en-US" sz="2600" dirty="0" err="1" smtClean="0"/>
              <a:t>Venkataraman</a:t>
            </a:r>
            <a:r>
              <a:rPr lang="en-US" sz="2600" dirty="0" smtClean="0"/>
              <a:t> (1989) suggest the innovation capability as a set </a:t>
            </a:r>
            <a:r>
              <a:rPr lang="en-US" sz="2600" dirty="0" smtClean="0"/>
              <a:t>o</a:t>
            </a:r>
            <a:r>
              <a:rPr lang="en-US" sz="2600" dirty="0" smtClean="0"/>
              <a:t>f </a:t>
            </a:r>
            <a:r>
              <a:rPr lang="en-US" sz="2600" dirty="0" smtClean="0"/>
              <a:t>competitive strategies, which are:</a:t>
            </a:r>
          </a:p>
          <a:p>
            <a:pPr lvl="1"/>
            <a:r>
              <a:rPr lang="en-US" sz="2600" b="1" dirty="0" smtClean="0"/>
              <a:t>Aggressiveness: </a:t>
            </a:r>
            <a:r>
              <a:rPr lang="en-US" sz="2600" dirty="0" smtClean="0"/>
              <a:t>a combative posture in exploiting market opportunities</a:t>
            </a:r>
          </a:p>
          <a:p>
            <a:pPr lvl="1"/>
            <a:r>
              <a:rPr lang="en-US" sz="2600" b="1" dirty="0" smtClean="0"/>
              <a:t>Analysis: </a:t>
            </a:r>
            <a:r>
              <a:rPr lang="en-US" sz="2600" dirty="0" smtClean="0"/>
              <a:t>ability to monitor and understand events and trends in the environment</a:t>
            </a:r>
          </a:p>
          <a:p>
            <a:pPr lvl="1"/>
            <a:r>
              <a:rPr lang="en-US" sz="2600" b="1" dirty="0" smtClean="0"/>
              <a:t>Defensiveness: </a:t>
            </a:r>
            <a:r>
              <a:rPr lang="en-US" sz="2600" dirty="0" smtClean="0"/>
              <a:t>a firm need to defend its current position</a:t>
            </a:r>
          </a:p>
          <a:p>
            <a:pPr lvl="1"/>
            <a:r>
              <a:rPr lang="en-US" sz="2600" b="1" dirty="0" smtClean="0"/>
              <a:t>Futurity: </a:t>
            </a:r>
            <a:r>
              <a:rPr lang="en-US" sz="2600" dirty="0" smtClean="0"/>
              <a:t>determining future changes with a wide variety of views and plans</a:t>
            </a:r>
          </a:p>
          <a:p>
            <a:pPr lvl="1"/>
            <a:r>
              <a:rPr lang="en-US" sz="2600" b="1" dirty="0" err="1" smtClean="0"/>
              <a:t>Proactiveness</a:t>
            </a:r>
            <a:r>
              <a:rPr lang="en-US" sz="2600" b="1" dirty="0" smtClean="0"/>
              <a:t>: </a:t>
            </a:r>
            <a:r>
              <a:rPr lang="en-US" sz="2600" dirty="0" smtClean="0"/>
              <a:t>ability to recognize, anticipate, and act on opportunities</a:t>
            </a:r>
          </a:p>
          <a:p>
            <a:pPr lvl="1"/>
            <a:r>
              <a:rPr lang="en-US" sz="2600" b="1" dirty="0" smtClean="0"/>
              <a:t>Riskiness: </a:t>
            </a:r>
            <a:r>
              <a:rPr lang="en-US" sz="2600" dirty="0" smtClean="0"/>
              <a:t>seeking and transforming market opportunities</a:t>
            </a:r>
          </a:p>
          <a:p>
            <a:endParaRPr lang="en-GB" dirty="0"/>
          </a:p>
        </p:txBody>
      </p:sp>
    </p:spTree>
    <p:extLst>
      <p:ext uri="{BB962C8B-B14F-4D97-AF65-F5344CB8AC3E}">
        <p14:creationId xmlns:p14="http://schemas.microsoft.com/office/powerpoint/2010/main" xmlns="" val="419816103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7.10. Learning Organization</a:t>
            </a:r>
            <a:endParaRPr lang="en-GB" dirty="0"/>
          </a:p>
        </p:txBody>
      </p:sp>
      <p:sp>
        <p:nvSpPr>
          <p:cNvPr id="3" name="Content Placeholder 2"/>
          <p:cNvSpPr>
            <a:spLocks noGrp="1"/>
          </p:cNvSpPr>
          <p:nvPr>
            <p:ph idx="1"/>
          </p:nvPr>
        </p:nvSpPr>
        <p:spPr/>
        <p:txBody>
          <a:bodyPr/>
          <a:lstStyle/>
          <a:p>
            <a:r>
              <a:rPr lang="en-US" dirty="0" smtClean="0"/>
              <a:t>With the changing environment the organization members need to learn continuously to update themselves about the technological advancements, demographic shifts, new legal structure, political trends, etc.</a:t>
            </a:r>
          </a:p>
          <a:p>
            <a:r>
              <a:rPr lang="en-US" dirty="0" smtClean="0"/>
              <a:t>An organization where the members learn continuously and thereby transform the organization is called a learning organization. </a:t>
            </a:r>
            <a:endParaRPr lang="en-US" dirty="0"/>
          </a:p>
          <a:p>
            <a:r>
              <a:rPr lang="en-US" dirty="0" smtClean="0"/>
              <a:t>A learning organization will be more innovative, competitive, and adaptive. </a:t>
            </a:r>
            <a:endParaRPr lang="en-GB" dirty="0"/>
          </a:p>
        </p:txBody>
      </p:sp>
    </p:spTree>
    <p:extLst>
      <p:ext uri="{BB962C8B-B14F-4D97-AF65-F5344CB8AC3E}">
        <p14:creationId xmlns:p14="http://schemas.microsoft.com/office/powerpoint/2010/main" xmlns="" val="15415729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191707"/>
            <a:ext cx="7886700" cy="801522"/>
          </a:xfrm>
        </p:spPr>
        <p:txBody>
          <a:bodyPr>
            <a:normAutofit fontScale="90000"/>
          </a:bodyPr>
          <a:lstStyle/>
          <a:p>
            <a:r>
              <a:rPr lang="en-US" dirty="0" smtClean="0"/>
              <a:t>7.10.1. Knowledge Management</a:t>
            </a:r>
            <a:endParaRPr lang="en-GB" dirty="0"/>
          </a:p>
        </p:txBody>
      </p:sp>
      <p:sp>
        <p:nvSpPr>
          <p:cNvPr id="3" name="Content Placeholder 2"/>
          <p:cNvSpPr>
            <a:spLocks noGrp="1"/>
          </p:cNvSpPr>
          <p:nvPr>
            <p:ph idx="1"/>
          </p:nvPr>
        </p:nvSpPr>
        <p:spPr>
          <a:xfrm>
            <a:off x="252248" y="974287"/>
            <a:ext cx="8655269" cy="4351338"/>
          </a:xfrm>
        </p:spPr>
        <p:txBody>
          <a:bodyPr>
            <a:noAutofit/>
          </a:bodyPr>
          <a:lstStyle/>
          <a:p>
            <a:r>
              <a:rPr lang="en-US" sz="2400" dirty="0" smtClean="0"/>
              <a:t>In an organizational life, its members gain experiences and insights while carrying out activities. These insights and experiences unique to situation are called knowledge that is embodied in individuals or embedded in processes or practices. </a:t>
            </a:r>
          </a:p>
          <a:p>
            <a:r>
              <a:rPr lang="en-US" sz="2400" dirty="0" smtClean="0"/>
              <a:t>There are different types of knowledge in a organization such as tacit knowledge and explicit knowledge, content and relational knowledge, embedded knowledge and embodied knowledge, new knowledge (innovation), and established knowledge. </a:t>
            </a:r>
          </a:p>
          <a:p>
            <a:r>
              <a:rPr lang="en-US" sz="2400" dirty="0" smtClean="0"/>
              <a:t>Knowledge helps in NPD, solving problems, and adaptive management. </a:t>
            </a:r>
          </a:p>
          <a:p>
            <a:r>
              <a:rPr lang="en-US" sz="2400" dirty="0" smtClean="0"/>
              <a:t>Earlier, knowledge was managed through discussions, professional training, mentoring, and apprenticeship. Now the knowledge bases, expert systems, knowledge repositories, decision support systems, intranets, </a:t>
            </a:r>
            <a:r>
              <a:rPr lang="en-US" sz="2400" dirty="0" err="1" smtClean="0"/>
              <a:t>etc</a:t>
            </a:r>
            <a:r>
              <a:rPr lang="en-US" sz="2400" dirty="0" smtClean="0"/>
              <a:t> are used in knowledge management. </a:t>
            </a:r>
            <a:endParaRPr lang="en-GB" sz="2400" dirty="0"/>
          </a:p>
        </p:txBody>
      </p:sp>
    </p:spTree>
    <p:extLst>
      <p:ext uri="{BB962C8B-B14F-4D97-AF65-F5344CB8AC3E}">
        <p14:creationId xmlns:p14="http://schemas.microsoft.com/office/powerpoint/2010/main" xmlns="" val="23759435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7.10.1. Knowledge Management (continued) </a:t>
            </a:r>
            <a:endParaRPr lang="en-GB" dirty="0"/>
          </a:p>
        </p:txBody>
      </p:sp>
      <p:sp>
        <p:nvSpPr>
          <p:cNvPr id="3" name="Content Placeholder 2"/>
          <p:cNvSpPr>
            <a:spLocks noGrp="1"/>
          </p:cNvSpPr>
          <p:nvPr>
            <p:ph idx="1"/>
          </p:nvPr>
        </p:nvSpPr>
        <p:spPr>
          <a:xfrm>
            <a:off x="628650" y="1451429"/>
            <a:ext cx="7886700" cy="4725534"/>
          </a:xfrm>
        </p:spPr>
        <p:txBody>
          <a:bodyPr>
            <a:noAutofit/>
          </a:bodyPr>
          <a:lstStyle/>
          <a:p>
            <a:r>
              <a:rPr lang="en-US" sz="2400" dirty="0" smtClean="0"/>
              <a:t>Knowledge management strategies for organizations include the following: </a:t>
            </a:r>
          </a:p>
          <a:p>
            <a:pPr lvl="1"/>
            <a:r>
              <a:rPr lang="en-US" dirty="0" smtClean="0"/>
              <a:t>Push Strategy</a:t>
            </a:r>
          </a:p>
          <a:p>
            <a:pPr lvl="1"/>
            <a:r>
              <a:rPr lang="en-US" dirty="0" smtClean="0"/>
              <a:t>Pull Strategy</a:t>
            </a:r>
          </a:p>
          <a:p>
            <a:pPr lvl="1"/>
            <a:r>
              <a:rPr lang="en-US" dirty="0" smtClean="0"/>
              <a:t>Cross-project or inter-project learning</a:t>
            </a:r>
          </a:p>
          <a:p>
            <a:pPr lvl="1"/>
            <a:r>
              <a:rPr lang="en-US" dirty="0" smtClean="0"/>
              <a:t>After action reviews</a:t>
            </a:r>
          </a:p>
          <a:p>
            <a:pPr lvl="1"/>
            <a:r>
              <a:rPr lang="en-US" dirty="0" smtClean="0"/>
              <a:t>Knowledge mapping</a:t>
            </a:r>
          </a:p>
          <a:p>
            <a:pPr lvl="1"/>
            <a:r>
              <a:rPr lang="en-US" dirty="0" smtClean="0"/>
              <a:t>Communities of practice</a:t>
            </a:r>
          </a:p>
          <a:p>
            <a:pPr lvl="1"/>
            <a:r>
              <a:rPr lang="en-US" dirty="0" smtClean="0"/>
              <a:t>Best practice transfer</a:t>
            </a:r>
          </a:p>
          <a:p>
            <a:pPr lvl="1"/>
            <a:r>
              <a:rPr lang="en-US" dirty="0" smtClean="0"/>
              <a:t>Knowledge fairs</a:t>
            </a:r>
          </a:p>
          <a:p>
            <a:pPr lvl="1"/>
            <a:r>
              <a:rPr lang="en-US" dirty="0" smtClean="0"/>
              <a:t>Expert directories</a:t>
            </a:r>
          </a:p>
          <a:p>
            <a:pPr lvl="1"/>
            <a:r>
              <a:rPr lang="en-US" dirty="0" smtClean="0"/>
              <a:t>Mentoring and apprenticeship</a:t>
            </a:r>
          </a:p>
          <a:p>
            <a:pPr lvl="1"/>
            <a:r>
              <a:rPr lang="en-US" dirty="0" smtClean="0"/>
              <a:t>Social networking.</a:t>
            </a:r>
            <a:endParaRPr lang="en-GB" dirty="0"/>
          </a:p>
        </p:txBody>
      </p:sp>
    </p:spTree>
    <p:extLst>
      <p:ext uri="{BB962C8B-B14F-4D97-AF65-F5344CB8AC3E}">
        <p14:creationId xmlns:p14="http://schemas.microsoft.com/office/powerpoint/2010/main" xmlns="" val="2299292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7.10.2. Competitive Advantage through Learning</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In a learning organization, people continually expand their capability to create the results that they desire, where new and expansive patterns of thinking are nurtured, where collective aspiration is the  set free, and where people are continually learning to see the whole together (</a:t>
            </a:r>
            <a:r>
              <a:rPr lang="en-US" dirty="0" err="1" smtClean="0"/>
              <a:t>Senge</a:t>
            </a:r>
            <a:r>
              <a:rPr lang="en-US" dirty="0" smtClean="0"/>
              <a:t>, 1990)</a:t>
            </a:r>
          </a:p>
          <a:p>
            <a:r>
              <a:rPr lang="en-US" dirty="0" smtClean="0"/>
              <a:t>The learning in an organization needs to be correlated to the long term competitive advantages to term the learning strategic. For example the orientation to learn what is the maximum value potential or volume potential of a product by asking questions and finding answers to the following questions is probably to lead to competitive advantages (Next Slide). </a:t>
            </a:r>
            <a:endParaRPr lang="en-GB" dirty="0"/>
          </a:p>
        </p:txBody>
      </p:sp>
    </p:spTree>
    <p:extLst>
      <p:ext uri="{BB962C8B-B14F-4D97-AF65-F5344CB8AC3E}">
        <p14:creationId xmlns:p14="http://schemas.microsoft.com/office/powerpoint/2010/main" xmlns="" val="279393186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7.10.2. Competitive Advantage through Learning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Questions:</a:t>
            </a:r>
          </a:p>
          <a:p>
            <a:pPr lvl="1"/>
            <a:r>
              <a:rPr lang="en-US" sz="3200" dirty="0" smtClean="0"/>
              <a:t>Total consumers who consume the product</a:t>
            </a:r>
          </a:p>
          <a:p>
            <a:pPr lvl="1"/>
            <a:r>
              <a:rPr lang="en-US" sz="3200" dirty="0" smtClean="0"/>
              <a:t>Total consumers who consume the substitutes</a:t>
            </a:r>
          </a:p>
          <a:p>
            <a:pPr lvl="1"/>
            <a:r>
              <a:rPr lang="en-US" sz="3200" dirty="0" smtClean="0"/>
              <a:t>Total consumers who are aware of the product but not purchasing</a:t>
            </a:r>
          </a:p>
          <a:p>
            <a:pPr lvl="1"/>
            <a:r>
              <a:rPr lang="en-US" sz="3200" dirty="0" smtClean="0"/>
              <a:t>Total consumers who can not afford the price</a:t>
            </a:r>
          </a:p>
          <a:p>
            <a:pPr lvl="1"/>
            <a:r>
              <a:rPr lang="en-US" sz="3200" dirty="0" smtClean="0"/>
              <a:t>Total consumers who do not have the skill to use</a:t>
            </a:r>
          </a:p>
          <a:p>
            <a:pPr lvl="1"/>
            <a:r>
              <a:rPr lang="en-US" sz="3200" dirty="0" smtClean="0"/>
              <a:t>Total consumers who oppose the product</a:t>
            </a:r>
            <a:endParaRPr lang="en-GB" sz="3200" dirty="0"/>
          </a:p>
        </p:txBody>
      </p:sp>
    </p:spTree>
    <p:extLst>
      <p:ext uri="{BB962C8B-B14F-4D97-AF65-F5344CB8AC3E}">
        <p14:creationId xmlns:p14="http://schemas.microsoft.com/office/powerpoint/2010/main" xmlns="" val="45726216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764" y="2353583"/>
            <a:ext cx="7886700" cy="1325563"/>
          </a:xfrm>
        </p:spPr>
        <p:txBody>
          <a:bodyPr/>
          <a:lstStyle/>
          <a:p>
            <a:pPr algn="ctr"/>
            <a:r>
              <a:rPr lang="en-US" dirty="0" smtClean="0"/>
              <a:t>Chapter 9: Strategy Execution</a:t>
            </a:r>
            <a:endParaRPr lang="en-GB" dirty="0"/>
          </a:p>
        </p:txBody>
      </p:sp>
    </p:spTree>
    <p:extLst>
      <p:ext uri="{BB962C8B-B14F-4D97-AF65-F5344CB8AC3E}">
        <p14:creationId xmlns:p14="http://schemas.microsoft.com/office/powerpoint/2010/main" xmlns="" val="9276020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9.1. Strategy Implementation Phase of the Strategic Management Process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If a firm wants to grow perpetually, the first step is taking a decision to apply the strategic management process</a:t>
            </a:r>
          </a:p>
          <a:p>
            <a:r>
              <a:rPr lang="en-US" dirty="0" smtClean="0"/>
              <a:t>The initial steps in the strategic management process are to take a firm decision to change or to grow, which is followed by environmental monitoring and a performance audit for gap analysis. This is followed by a value scan to formulate the mission</a:t>
            </a:r>
          </a:p>
          <a:p>
            <a:r>
              <a:rPr lang="en-US" dirty="0"/>
              <a:t>T</a:t>
            </a:r>
            <a:r>
              <a:rPr lang="en-US" dirty="0" smtClean="0"/>
              <a:t>he insights gained from environmental scan, value scan, resource audit, and gap analysis as part of the strategic analysis are likely to clarify intentions leading to strategic business modelling. </a:t>
            </a:r>
            <a:endParaRPr lang="en-GB" dirty="0"/>
          </a:p>
        </p:txBody>
      </p:sp>
    </p:spTree>
    <p:extLst>
      <p:ext uri="{BB962C8B-B14F-4D97-AF65-F5344CB8AC3E}">
        <p14:creationId xmlns:p14="http://schemas.microsoft.com/office/powerpoint/2010/main" xmlns="" val="26471877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9.1.1. Implementation Models</a:t>
            </a:r>
            <a:endParaRPr lang="en-GB"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a:p>
            <a:r>
              <a:rPr lang="en-US" dirty="0" smtClean="0"/>
              <a:t>There are a diversity of strategic implementation models depending on the type of actors, contexts, and existing systems in organizations. An example on next slide. </a:t>
            </a:r>
            <a:endParaRPr lang="en-GB" dirty="0"/>
          </a:p>
        </p:txBody>
      </p:sp>
    </p:spTree>
    <p:extLst>
      <p:ext uri="{BB962C8B-B14F-4D97-AF65-F5344CB8AC3E}">
        <p14:creationId xmlns:p14="http://schemas.microsoft.com/office/powerpoint/2010/main" xmlns="" val="379040532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549275"/>
          </a:xfrm>
        </p:spPr>
        <p:txBody>
          <a:bodyPr>
            <a:normAutofit fontScale="90000"/>
          </a:bodyPr>
          <a:lstStyle/>
          <a:p>
            <a:r>
              <a:rPr lang="en-US" dirty="0" smtClean="0"/>
              <a:t>9.1.1. Implementation Models (continued)</a:t>
            </a:r>
            <a:endParaRPr lang="en-GB" dirty="0"/>
          </a:p>
        </p:txBody>
      </p:sp>
      <p:sp>
        <p:nvSpPr>
          <p:cNvPr id="3" name="Content Placeholder 2"/>
          <p:cNvSpPr>
            <a:spLocks noGrp="1"/>
          </p:cNvSpPr>
          <p:nvPr>
            <p:ph idx="1"/>
          </p:nvPr>
        </p:nvSpPr>
        <p:spPr/>
        <p:txBody>
          <a:bodyPr/>
          <a:lstStyle/>
          <a:p>
            <a:endParaRPr lang="en-US" dirty="0" smtClean="0"/>
          </a:p>
          <a:p>
            <a:endParaRPr lang="en-US" dirty="0"/>
          </a:p>
          <a:p>
            <a:endParaRPr lang="en-US" dirty="0" smtClean="0"/>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3157" y="549275"/>
            <a:ext cx="8697686" cy="5791200"/>
          </a:xfrm>
          <a:prstGeom prst="rect">
            <a:avLst/>
          </a:prstGeom>
        </p:spPr>
      </p:pic>
    </p:spTree>
    <p:extLst>
      <p:ext uri="{BB962C8B-B14F-4D97-AF65-F5344CB8AC3E}">
        <p14:creationId xmlns:p14="http://schemas.microsoft.com/office/powerpoint/2010/main" xmlns="" val="24700657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9.1.1. Implementation Models (continued)</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Strategy is implemented by individuals and groups as actors in specific contexts, acting within organizational systems. </a:t>
            </a:r>
          </a:p>
          <a:p>
            <a:r>
              <a:rPr lang="en-US" dirty="0" smtClean="0"/>
              <a:t>Implementation of strategy has six basic components: structural, functional, behavioral, procedural, project implementation, and resource allocation. </a:t>
            </a:r>
          </a:p>
          <a:p>
            <a:r>
              <a:rPr lang="en-US" dirty="0" smtClean="0"/>
              <a:t>Strategy implementation starts with extending the strategic vision and strategic objectives throughout all units of the organization, encompassing every system to impact all operational processes needed to produce expected outputs. </a:t>
            </a:r>
          </a:p>
          <a:p>
            <a:r>
              <a:rPr lang="en-US" dirty="0" smtClean="0"/>
              <a:t>A thorough assessment of the organization’s capacities in areas such as managerial capability, power structure, culture, leadership, governance structure, organizational structure, communication systems, and performance management systems at the strategic planning stage will help in effective implementation of the formulated strategy.</a:t>
            </a:r>
            <a:endParaRPr lang="en-GB" dirty="0"/>
          </a:p>
        </p:txBody>
      </p:sp>
    </p:spTree>
    <p:extLst>
      <p:ext uri="{BB962C8B-B14F-4D97-AF65-F5344CB8AC3E}">
        <p14:creationId xmlns:p14="http://schemas.microsoft.com/office/powerpoint/2010/main" xmlns="" val="5370992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R&amp;D </a:t>
            </a:r>
            <a:r>
              <a:rPr lang="en-US" dirty="0"/>
              <a:t>strategy or Innovation Strategy Creating Value Changing Processes</a:t>
            </a:r>
          </a:p>
          <a:p>
            <a:r>
              <a:rPr lang="en-US" dirty="0"/>
              <a:t>Learning Organization</a:t>
            </a:r>
          </a:p>
          <a:p>
            <a:r>
              <a:rPr lang="en-US" dirty="0"/>
              <a:t>Strategy Implementation Phase of the Strategic Management Process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endParaRPr lang="en-US" dirty="0" smtClean="0"/>
          </a:p>
          <a:p>
            <a:r>
              <a:rPr lang="en-US" dirty="0"/>
              <a:t>Strategy Implementation Phase of the Strategic Management Process</a:t>
            </a:r>
          </a:p>
          <a:p>
            <a:r>
              <a:rPr lang="en-US" dirty="0" smtClean="0"/>
              <a:t>Operationalizing Strategy: Translating Intention to Action</a:t>
            </a:r>
          </a:p>
          <a:p>
            <a:r>
              <a:rPr lang="en-US" smtClean="0"/>
              <a:t>Implementing Strategic Change</a:t>
            </a:r>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7431</TotalTime>
  <Words>1412</Words>
  <Application>Microsoft Office PowerPoint</Application>
  <PresentationFormat>On-screen Show (4:3)</PresentationFormat>
  <Paragraphs>104</Paragraphs>
  <Slides>20</Slides>
  <Notes>1</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Strategic Management (MGT501)</vt:lpstr>
      <vt:lpstr>Topic Covered in the Previous Lecture</vt:lpstr>
      <vt:lpstr>Topics to be covered in this lecture</vt:lpstr>
      <vt:lpstr>7.9. R&amp;D Strategy or Innovation Strategy Creating Value Changing Processes</vt:lpstr>
      <vt:lpstr>7.9. R&amp;D Strategy or Innovation Strategy Creating Value Changing Processes (continued)</vt:lpstr>
      <vt:lpstr>7.9.1. Innovation Strategy Roadmap</vt:lpstr>
      <vt:lpstr>7.9.1. Innovation Strategy Roadmap (continued)</vt:lpstr>
      <vt:lpstr>7.9.2. Innovation Capability as a Sustainable Competitive Advantage</vt:lpstr>
      <vt:lpstr>7.10. Learning Organization</vt:lpstr>
      <vt:lpstr>7.10.1. Knowledge Management</vt:lpstr>
      <vt:lpstr>7.10.1. Knowledge Management (continued) </vt:lpstr>
      <vt:lpstr>7.10.2. Competitive Advantage through Learning</vt:lpstr>
      <vt:lpstr>7.10.2. Competitive Advantage through Learning (continued)</vt:lpstr>
      <vt:lpstr>Chapter 9: Strategy Execution</vt:lpstr>
      <vt:lpstr>9.1. Strategy Implementation Phase of the Strategic Management Process</vt:lpstr>
      <vt:lpstr>9.1.1. Implementation Models</vt:lpstr>
      <vt:lpstr>9.1.1. Implementation Models (continued)</vt:lpstr>
      <vt:lpstr>9.1.1. Implementation Models (continued)</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1932</cp:revision>
  <dcterms:created xsi:type="dcterms:W3CDTF">2016-04-16T04:48:58Z</dcterms:created>
  <dcterms:modified xsi:type="dcterms:W3CDTF">2016-07-12T09:06:50Z</dcterms:modified>
</cp:coreProperties>
</file>