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7" r:id="rId17"/>
    <p:sldId id="398" r:id="rId18"/>
    <p:sldId id="367" r:id="rId19"/>
    <p:sldId id="29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12/07/2016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12/07/2016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27</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Human </a:t>
            </a:r>
            <a:r>
              <a:rPr lang="en-US" dirty="0"/>
              <a:t>Resource Strategies</a:t>
            </a:r>
          </a:p>
          <a:p>
            <a:r>
              <a:rPr lang="en-US" dirty="0"/>
              <a:t>Finance and Accounting Strategies</a:t>
            </a:r>
          </a:p>
          <a:p>
            <a:r>
              <a:rPr lang="en-US" dirty="0"/>
              <a:t>Marketing and Distribution Strategies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Marketing </a:t>
            </a:r>
            <a:r>
              <a:rPr lang="en-US" dirty="0"/>
              <a:t>and Distribution Strategies</a:t>
            </a:r>
          </a:p>
          <a:p>
            <a:r>
              <a:rPr lang="en-US" dirty="0"/>
              <a:t>Production and Operations Management Strategies and Tactics</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7.7.2. Strategies for Enhancing Customer Lifetime Value and Brand Quality</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Customer lifetime value (CLV) is the net present value of the long term profit contribution of the customer (Farris et al, 2006). It is the present value of the future cash flows attributed to the customer relationship</a:t>
            </a:r>
          </a:p>
          <a:p>
            <a:r>
              <a:rPr lang="en-US" dirty="0" smtClean="0"/>
              <a:t>CLV is manifested in the rupee value of customer purchases which is driven by customer acquisition rates, retention rates, and profit margins. CLV metric enables a strategists to decide whether a group of customers is worth acquiring or retaining. </a:t>
            </a:r>
          </a:p>
          <a:p>
            <a:r>
              <a:rPr lang="en-US" dirty="0" smtClean="0"/>
              <a:t>Customers are assumed to be loyal to the brand if the brand equity is high, and hence, once acquired, they are retained. A strategy to retain customers is engaging them through delivery factors (e.g. warranty features, deals and price promotions) and after sales services (customer care, online support, repairs).</a:t>
            </a:r>
            <a:endParaRPr lang="en-GB" dirty="0"/>
          </a:p>
        </p:txBody>
      </p:sp>
    </p:spTree>
    <p:extLst>
      <p:ext uri="{BB962C8B-B14F-4D97-AF65-F5344CB8AC3E}">
        <p14:creationId xmlns:p14="http://schemas.microsoft.com/office/powerpoint/2010/main" xmlns="" val="257698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7.7.3. Strategies for Customer Involvement for New Product Development</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Customer needs evolve due to changes in family status, social environment, cultural norms, new social network membership, new insights, exposure to new experiences, and new knowledge etc.</a:t>
            </a:r>
          </a:p>
          <a:p>
            <a:r>
              <a:rPr lang="en-US" dirty="0" smtClean="0"/>
              <a:t>These changing needs of customers make it necessary that the products also change – customers are thus instrumental in innovation and NPD regardless of whether the voice of customer is heard, assumed, or anticipated.</a:t>
            </a:r>
          </a:p>
          <a:p>
            <a:r>
              <a:rPr lang="en-US" dirty="0" smtClean="0"/>
              <a:t>Customers are thus a resource for NPD and hence the capabilities within the firm for managing this resource and leveraging it are to be developed</a:t>
            </a:r>
          </a:p>
          <a:p>
            <a:r>
              <a:rPr lang="en-US" dirty="0" smtClean="0"/>
              <a:t>Adaptive, anticipatory, and responsive capabilities are essential within firms to capture new ideas, new customer needs, new technologies, and to be relevant to the changing environments. </a:t>
            </a:r>
            <a:endParaRPr lang="en-GB" dirty="0"/>
          </a:p>
        </p:txBody>
      </p:sp>
    </p:spTree>
    <p:extLst>
      <p:ext uri="{BB962C8B-B14F-4D97-AF65-F5344CB8AC3E}">
        <p14:creationId xmlns:p14="http://schemas.microsoft.com/office/powerpoint/2010/main" xmlns="" val="29938432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7.7.4. Marketing Capabilities Development in Turbulent and High Velocity Markets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disruptive effects of technology, empowered customers, proliferation of media, necessitate new adaptive and open-marketing capabilities to build up and continuously reinvent for the marketing strategy to be aligned to the market’s complexity.</a:t>
            </a:r>
          </a:p>
          <a:p>
            <a:r>
              <a:rPr lang="en-US" dirty="0" smtClean="0"/>
              <a:t>The evolution of the internet, the shrinking cost of communication, and accelerating market complexity require new marketing capabilities to shape the future of the firm.</a:t>
            </a:r>
          </a:p>
          <a:p>
            <a:r>
              <a:rPr lang="en-US" dirty="0" smtClean="0"/>
              <a:t>The proliferation of distribution channels, multiplication of offerings, user-generated feedback contents, and increasing number of customer touch-points has increased the market velocity. </a:t>
            </a:r>
            <a:endParaRPr lang="en-GB" dirty="0"/>
          </a:p>
        </p:txBody>
      </p:sp>
    </p:spTree>
    <p:extLst>
      <p:ext uri="{BB962C8B-B14F-4D97-AF65-F5344CB8AC3E}">
        <p14:creationId xmlns:p14="http://schemas.microsoft.com/office/powerpoint/2010/main" xmlns="" val="19006706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7.7.4. Marketing Capabilities Development in Turbulent and High Velocity Markets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capabilities to create customer value has four elements according to Day and Moorman (2010):</a:t>
            </a:r>
          </a:p>
          <a:p>
            <a:pPr lvl="1"/>
            <a:r>
              <a:rPr lang="en-US" dirty="0" smtClean="0"/>
              <a:t>Become a customer value leader with distinct and compelling customer value proposition. Where the firm will stake a claim in the market, what value it will offer to its target customers, and how it will deliver superior value are choice arenas for a customer value leader.</a:t>
            </a:r>
          </a:p>
          <a:p>
            <a:pPr lvl="1"/>
            <a:r>
              <a:rPr lang="en-US" dirty="0" smtClean="0"/>
              <a:t>Innovate new value for customers</a:t>
            </a:r>
          </a:p>
          <a:p>
            <a:pPr lvl="1"/>
            <a:r>
              <a:rPr lang="en-US" dirty="0" smtClean="0"/>
              <a:t>Capitalize on customer as an asset. Selecting and developing loyal customers and then leveraging them for innovations and other businesses.</a:t>
            </a:r>
          </a:p>
          <a:p>
            <a:pPr lvl="1"/>
            <a:r>
              <a:rPr lang="en-US" dirty="0" smtClean="0"/>
              <a:t>Capitalize on the brand as an asset. Brands need to be protected from dilution and erosion. </a:t>
            </a:r>
          </a:p>
          <a:p>
            <a:pPr lvl="1"/>
            <a:endParaRPr lang="en-GB" dirty="0"/>
          </a:p>
        </p:txBody>
      </p:sp>
    </p:spTree>
    <p:extLst>
      <p:ext uri="{BB962C8B-B14F-4D97-AF65-F5344CB8AC3E}">
        <p14:creationId xmlns:p14="http://schemas.microsoft.com/office/powerpoint/2010/main" xmlns="" val="40095440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7.7.5. Brand Portfolio Strategy</a:t>
            </a:r>
            <a:endParaRPr lang="en-GB" dirty="0"/>
          </a:p>
        </p:txBody>
      </p:sp>
      <p:sp>
        <p:nvSpPr>
          <p:cNvPr id="3" name="Content Placeholder 2"/>
          <p:cNvSpPr>
            <a:spLocks noGrp="1"/>
          </p:cNvSpPr>
          <p:nvPr>
            <p:ph idx="1"/>
          </p:nvPr>
        </p:nvSpPr>
        <p:spPr/>
        <p:txBody>
          <a:bodyPr>
            <a:normAutofit fontScale="92500"/>
          </a:bodyPr>
          <a:lstStyle/>
          <a:p>
            <a:r>
              <a:rPr lang="en-US" dirty="0" smtClean="0"/>
              <a:t>Large firms operating in consumer markets own and market a set of different brands termed as brand portfolio, which is considered as an intangible asset. </a:t>
            </a:r>
          </a:p>
          <a:p>
            <a:r>
              <a:rPr lang="en-US" dirty="0" smtClean="0"/>
              <a:t>There are benefits of a large number of brands (e.g. greater sourcing, efficiency in resource deployment, greater power in the network) as well as drawbacks such as weakened brand loyalty, increased price competition, and weakened marketing expenditure.</a:t>
            </a:r>
          </a:p>
          <a:p>
            <a:r>
              <a:rPr lang="en-US" dirty="0" smtClean="0"/>
              <a:t>There are three aspects to a firms brand portfolio strategy:</a:t>
            </a:r>
          </a:p>
          <a:p>
            <a:pPr lvl="1"/>
            <a:r>
              <a:rPr lang="en-US" dirty="0" smtClean="0"/>
              <a:t>Positioning, Competition, and Scope.</a:t>
            </a:r>
          </a:p>
          <a:p>
            <a:pPr lvl="1"/>
            <a:endParaRPr lang="en-GB" dirty="0"/>
          </a:p>
        </p:txBody>
      </p:sp>
    </p:spTree>
    <p:extLst>
      <p:ext uri="{BB962C8B-B14F-4D97-AF65-F5344CB8AC3E}">
        <p14:creationId xmlns:p14="http://schemas.microsoft.com/office/powerpoint/2010/main" xmlns="" val="23358785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779" y="0"/>
            <a:ext cx="8623737" cy="882869"/>
          </a:xfrm>
        </p:spPr>
        <p:txBody>
          <a:bodyPr/>
          <a:lstStyle/>
          <a:p>
            <a:r>
              <a:rPr lang="en-US" dirty="0" smtClean="0"/>
              <a:t>7.7.5. Brand Portfolio Strategy</a:t>
            </a:r>
            <a:endParaRPr lang="en-GB" dirty="0"/>
          </a:p>
        </p:txBody>
      </p:sp>
      <p:sp>
        <p:nvSpPr>
          <p:cNvPr id="3" name="Content Placeholder 2"/>
          <p:cNvSpPr>
            <a:spLocks noGrp="1"/>
          </p:cNvSpPr>
          <p:nvPr>
            <p:ph idx="1"/>
          </p:nvPr>
        </p:nvSpPr>
        <p:spPr>
          <a:xfrm>
            <a:off x="644416" y="740057"/>
            <a:ext cx="7886700" cy="4351338"/>
          </a:xfrm>
        </p:spPr>
        <p:txBody>
          <a:bodyPr>
            <a:noAutofit/>
          </a:bodyPr>
          <a:lstStyle/>
          <a:p>
            <a:r>
              <a:rPr lang="en-US" sz="2400" dirty="0" smtClean="0"/>
              <a:t>There are three aspects to a firms brand portfolio strategy:</a:t>
            </a:r>
          </a:p>
          <a:p>
            <a:pPr lvl="1"/>
            <a:r>
              <a:rPr lang="en-US" b="1" dirty="0" smtClean="0"/>
              <a:t>Positioning: </a:t>
            </a:r>
            <a:r>
              <a:rPr lang="en-US" dirty="0" smtClean="0"/>
              <a:t>the </a:t>
            </a:r>
            <a:r>
              <a:rPr lang="en-US" dirty="0"/>
              <a:t>quality and price perception of the firm’s brands among consumers </a:t>
            </a:r>
            <a:r>
              <a:rPr lang="en-US" dirty="0" smtClean="0"/>
              <a:t>(Aker, 2009)</a:t>
            </a:r>
          </a:p>
          <a:p>
            <a:pPr lvl="1"/>
            <a:r>
              <a:rPr lang="en-US" b="1" dirty="0" smtClean="0"/>
              <a:t>Competition: </a:t>
            </a:r>
            <a:r>
              <a:rPr lang="en-US" dirty="0" smtClean="0"/>
              <a:t>the extent to which brands within the firm’s portfolio compete with one another by being positioned similarly</a:t>
            </a:r>
          </a:p>
          <a:p>
            <a:pPr lvl="1"/>
            <a:r>
              <a:rPr lang="en-US" b="1" dirty="0" smtClean="0"/>
              <a:t>Scope: </a:t>
            </a:r>
            <a:r>
              <a:rPr lang="en-US" dirty="0" smtClean="0"/>
              <a:t>the number of brands a firm owns and the number of markets or market segments in which the firm competes with these brands</a:t>
            </a:r>
          </a:p>
          <a:p>
            <a:r>
              <a:rPr lang="en-US" sz="2400" dirty="0" smtClean="0"/>
              <a:t>High quality and low price simultaneously for a brand are the positions aimed for by firms – brand strategy portfolio positions revolve around managing consumer’s perceptions of quality and price.</a:t>
            </a:r>
          </a:p>
          <a:p>
            <a:r>
              <a:rPr lang="en-US" sz="2400" dirty="0" smtClean="0"/>
              <a:t>There is also intra portfolio competition while positioning brands that are similar to one another, within the firm’s portfolio that competes for the same consumer’s spending.</a:t>
            </a:r>
            <a:endParaRPr lang="en-GB" sz="2400" dirty="0"/>
          </a:p>
        </p:txBody>
      </p:sp>
    </p:spTree>
    <p:extLst>
      <p:ext uri="{BB962C8B-B14F-4D97-AF65-F5344CB8AC3E}">
        <p14:creationId xmlns:p14="http://schemas.microsoft.com/office/powerpoint/2010/main" xmlns="" val="33761093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7.8. Production and Operations </a:t>
            </a:r>
            <a:r>
              <a:rPr lang="en-US" smtClean="0"/>
              <a:t>Management Strategies </a:t>
            </a:r>
            <a:r>
              <a:rPr lang="en-US" dirty="0" smtClean="0"/>
              <a:t>and Tactics</a:t>
            </a:r>
            <a:endParaRPr lang="en-GB" dirty="0"/>
          </a:p>
        </p:txBody>
      </p:sp>
      <p:sp>
        <p:nvSpPr>
          <p:cNvPr id="3" name="Content Placeholder 2"/>
          <p:cNvSpPr>
            <a:spLocks noGrp="1"/>
          </p:cNvSpPr>
          <p:nvPr>
            <p:ph idx="1"/>
          </p:nvPr>
        </p:nvSpPr>
        <p:spPr/>
        <p:txBody>
          <a:bodyPr/>
          <a:lstStyle/>
          <a:p>
            <a:r>
              <a:rPr lang="en-US" dirty="0" smtClean="0"/>
              <a:t>Operations strategy is the core of managing processes, and value chains – its purpose is to:</a:t>
            </a:r>
          </a:p>
          <a:p>
            <a:pPr lvl="1"/>
            <a:r>
              <a:rPr lang="en-US" dirty="0" smtClean="0"/>
              <a:t>Reduce cost</a:t>
            </a:r>
          </a:p>
          <a:p>
            <a:pPr lvl="1"/>
            <a:r>
              <a:rPr lang="en-US" dirty="0" smtClean="0"/>
              <a:t>Produce expected quality with consistency</a:t>
            </a:r>
          </a:p>
          <a:p>
            <a:pPr lvl="1"/>
            <a:r>
              <a:rPr lang="en-US" dirty="0" smtClean="0"/>
              <a:t>Deliver on time</a:t>
            </a:r>
          </a:p>
          <a:p>
            <a:pPr lvl="1"/>
            <a:r>
              <a:rPr lang="en-US" dirty="0" smtClean="0"/>
              <a:t>Flexibility</a:t>
            </a:r>
            <a:r>
              <a:rPr lang="en-US" dirty="0"/>
              <a:t> </a:t>
            </a:r>
            <a:r>
              <a:rPr lang="en-US" dirty="0" smtClean="0"/>
              <a:t>with respect to production volume</a:t>
            </a:r>
          </a:p>
          <a:p>
            <a:pPr lvl="1"/>
            <a:r>
              <a:rPr lang="en-US" dirty="0" smtClean="0"/>
              <a:t>Scheduling</a:t>
            </a:r>
          </a:p>
          <a:p>
            <a:pPr lvl="1"/>
            <a:r>
              <a:rPr lang="en-US" dirty="0" smtClean="0"/>
              <a:t>Variety</a:t>
            </a:r>
          </a:p>
          <a:p>
            <a:pPr lvl="1"/>
            <a:r>
              <a:rPr lang="en-US" dirty="0" smtClean="0"/>
              <a:t>Customization</a:t>
            </a:r>
          </a:p>
          <a:p>
            <a:pPr lvl="1"/>
            <a:endParaRPr lang="en-US" dirty="0" smtClean="0"/>
          </a:p>
        </p:txBody>
      </p:sp>
    </p:spTree>
    <p:extLst>
      <p:ext uri="{BB962C8B-B14F-4D97-AF65-F5344CB8AC3E}">
        <p14:creationId xmlns:p14="http://schemas.microsoft.com/office/powerpoint/2010/main" xmlns="" val="27300735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058" y="132897"/>
            <a:ext cx="8828314" cy="897618"/>
          </a:xfrm>
        </p:spPr>
        <p:txBody>
          <a:bodyPr>
            <a:normAutofit fontScale="90000"/>
          </a:bodyPr>
          <a:lstStyle/>
          <a:p>
            <a:r>
              <a:rPr lang="en-US" sz="3600" b="1" dirty="0" smtClean="0"/>
              <a:t>7.8. Production and Operations Management Strategies and Tactics (continued)</a:t>
            </a:r>
            <a:endParaRPr lang="en-GB" sz="3600" b="1" dirty="0"/>
          </a:p>
        </p:txBody>
      </p:sp>
      <p:sp>
        <p:nvSpPr>
          <p:cNvPr id="3" name="Content Placeholder 2"/>
          <p:cNvSpPr>
            <a:spLocks noGrp="1"/>
          </p:cNvSpPr>
          <p:nvPr>
            <p:ph idx="1"/>
          </p:nvPr>
        </p:nvSpPr>
        <p:spPr>
          <a:xfrm>
            <a:off x="628650" y="1030515"/>
            <a:ext cx="7886700" cy="5558971"/>
          </a:xfrm>
        </p:spPr>
        <p:txBody>
          <a:bodyPr>
            <a:normAutofit lnSpcReduction="10000"/>
          </a:bodyPr>
          <a:lstStyle/>
          <a:p>
            <a:r>
              <a:rPr lang="en-US" dirty="0" smtClean="0"/>
              <a:t>Generic operational capabilities are as follows:</a:t>
            </a:r>
          </a:p>
          <a:p>
            <a:pPr lvl="1"/>
            <a:r>
              <a:rPr lang="en-US" dirty="0" smtClean="0"/>
              <a:t>Cost</a:t>
            </a:r>
          </a:p>
          <a:p>
            <a:pPr lvl="1"/>
            <a:r>
              <a:rPr lang="en-US" dirty="0" smtClean="0"/>
              <a:t>Quality</a:t>
            </a:r>
          </a:p>
          <a:p>
            <a:pPr lvl="1"/>
            <a:r>
              <a:rPr lang="en-US" dirty="0" smtClean="0"/>
              <a:t>Delivery performance</a:t>
            </a:r>
          </a:p>
          <a:p>
            <a:pPr lvl="1"/>
            <a:r>
              <a:rPr lang="en-US" dirty="0" smtClean="0"/>
              <a:t>Flexibility</a:t>
            </a:r>
          </a:p>
          <a:p>
            <a:pPr lvl="1"/>
            <a:r>
              <a:rPr lang="en-US" dirty="0" smtClean="0"/>
              <a:t>Innovativeness</a:t>
            </a:r>
          </a:p>
          <a:p>
            <a:r>
              <a:rPr lang="en-US" dirty="0" smtClean="0"/>
              <a:t>Operational strategy decisions are as follows:</a:t>
            </a:r>
          </a:p>
          <a:p>
            <a:pPr lvl="1"/>
            <a:r>
              <a:rPr lang="en-US" dirty="0" smtClean="0"/>
              <a:t>Capacity – quantity and time</a:t>
            </a:r>
          </a:p>
          <a:p>
            <a:pPr lvl="1"/>
            <a:r>
              <a:rPr lang="en-US" dirty="0" smtClean="0"/>
              <a:t>Facilities – size, location, and specialization</a:t>
            </a:r>
          </a:p>
          <a:p>
            <a:pPr lvl="1"/>
            <a:r>
              <a:rPr lang="en-US" dirty="0" smtClean="0"/>
              <a:t>Technology – equipment, automation, and linkages</a:t>
            </a:r>
          </a:p>
          <a:p>
            <a:pPr lvl="1"/>
            <a:r>
              <a:rPr lang="en-US" dirty="0" smtClean="0"/>
              <a:t>Delivery planning</a:t>
            </a:r>
          </a:p>
          <a:p>
            <a:pPr lvl="1"/>
            <a:r>
              <a:rPr lang="en-US" dirty="0" smtClean="0"/>
              <a:t>Supply chain integration – direction and extent</a:t>
            </a:r>
          </a:p>
          <a:p>
            <a:pPr lvl="1"/>
            <a:r>
              <a:rPr lang="en-US" dirty="0" smtClean="0"/>
              <a:t>Production planning or materials control and sourcing policies</a:t>
            </a:r>
          </a:p>
          <a:p>
            <a:pPr lvl="1"/>
            <a:r>
              <a:rPr lang="en-US" dirty="0" smtClean="0"/>
              <a:t>Inventory control</a:t>
            </a:r>
          </a:p>
          <a:p>
            <a:pPr lvl="1"/>
            <a:endParaRPr lang="en-US" dirty="0" smtClean="0"/>
          </a:p>
          <a:p>
            <a:pPr lvl="1"/>
            <a:endParaRPr lang="en-US" dirty="0" smtClean="0"/>
          </a:p>
        </p:txBody>
      </p:sp>
    </p:spTree>
    <p:extLst>
      <p:ext uri="{BB962C8B-B14F-4D97-AF65-F5344CB8AC3E}">
        <p14:creationId xmlns:p14="http://schemas.microsoft.com/office/powerpoint/2010/main" xmlns="" val="20117094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952" y="0"/>
            <a:ext cx="8734096" cy="1325563"/>
          </a:xfrm>
        </p:spPr>
        <p:txBody>
          <a:bodyPr>
            <a:normAutofit/>
          </a:bodyPr>
          <a:lstStyle/>
          <a:p>
            <a:r>
              <a:rPr lang="en-US" sz="3200" dirty="0" smtClean="0"/>
              <a:t>7.8.1. Supply Chain Integration (SCI) and Differentiation</a:t>
            </a:r>
            <a:endParaRPr lang="en-GB" sz="3200" dirty="0"/>
          </a:p>
        </p:txBody>
      </p:sp>
      <p:sp>
        <p:nvSpPr>
          <p:cNvPr id="3" name="Content Placeholder 2"/>
          <p:cNvSpPr>
            <a:spLocks noGrp="1"/>
          </p:cNvSpPr>
          <p:nvPr>
            <p:ph idx="1"/>
          </p:nvPr>
        </p:nvSpPr>
        <p:spPr>
          <a:xfrm>
            <a:off x="518292" y="1147708"/>
            <a:ext cx="7886700" cy="5394982"/>
          </a:xfrm>
        </p:spPr>
        <p:txBody>
          <a:bodyPr>
            <a:normAutofit fontScale="92500" lnSpcReduction="20000"/>
          </a:bodyPr>
          <a:lstStyle/>
          <a:p>
            <a:r>
              <a:rPr lang="en-US" sz="2600" dirty="0" smtClean="0"/>
              <a:t>Superior operational performance of a firm depends largely on the performance of its supply chain partners, which is the subject of supply chain management. </a:t>
            </a:r>
          </a:p>
          <a:p>
            <a:r>
              <a:rPr lang="en-US" sz="2600" dirty="0" smtClean="0"/>
              <a:t>Supply chain integration, a key component of supply chain management, is the degree to which a firm strategically collaborates with its supply chain partners and collaboratively manages intra and interorganisational processes (Flynn et al, 2010)</a:t>
            </a:r>
          </a:p>
          <a:p>
            <a:r>
              <a:rPr lang="en-US" sz="2600" dirty="0" smtClean="0"/>
              <a:t>The four components of SCI are: </a:t>
            </a:r>
          </a:p>
          <a:p>
            <a:pPr lvl="1"/>
            <a:r>
              <a:rPr lang="en-US" sz="2600" dirty="0" smtClean="0"/>
              <a:t>Collaboration with supply chain partners</a:t>
            </a:r>
          </a:p>
          <a:p>
            <a:pPr lvl="1"/>
            <a:r>
              <a:rPr lang="en-US" sz="2600" dirty="0" smtClean="0"/>
              <a:t>Managing inter-organizational processes</a:t>
            </a:r>
          </a:p>
          <a:p>
            <a:pPr lvl="1"/>
            <a:r>
              <a:rPr lang="en-US" sz="2600" dirty="0" smtClean="0"/>
              <a:t>Managing internal integration (IT integration, production process data integration with inventory management </a:t>
            </a:r>
            <a:r>
              <a:rPr lang="en-US" sz="2600" dirty="0" err="1" smtClean="0"/>
              <a:t>etc</a:t>
            </a:r>
            <a:r>
              <a:rPr lang="en-US" sz="2600" dirty="0" smtClean="0"/>
              <a:t>)</a:t>
            </a:r>
          </a:p>
          <a:p>
            <a:pPr lvl="1"/>
            <a:r>
              <a:rPr lang="en-US" sz="2600" dirty="0" smtClean="0"/>
              <a:t>Customer integration (feedback mechanism, computerization of ordering, order process agility, modularity to satisfy diverse customer preferences etc.)</a:t>
            </a:r>
          </a:p>
          <a:p>
            <a:pPr lvl="1"/>
            <a:endParaRPr lang="en-GB" dirty="0"/>
          </a:p>
        </p:txBody>
      </p:sp>
    </p:spTree>
    <p:extLst>
      <p:ext uri="{BB962C8B-B14F-4D97-AF65-F5344CB8AC3E}">
        <p14:creationId xmlns:p14="http://schemas.microsoft.com/office/powerpoint/2010/main" xmlns="" val="42545339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7.8.1. Supply Chain Integration (SCI) and Differentiation (continued)</a:t>
            </a:r>
            <a:endParaRPr lang="en-GB" dirty="0"/>
          </a:p>
        </p:txBody>
      </p:sp>
      <p:sp>
        <p:nvSpPr>
          <p:cNvPr id="3" name="Content Placeholder 2"/>
          <p:cNvSpPr>
            <a:spLocks noGrp="1"/>
          </p:cNvSpPr>
          <p:nvPr>
            <p:ph idx="1"/>
          </p:nvPr>
        </p:nvSpPr>
        <p:spPr/>
        <p:txBody>
          <a:bodyPr>
            <a:normAutofit fontScale="92500" lnSpcReduction="10000"/>
          </a:bodyPr>
          <a:lstStyle/>
          <a:p>
            <a:r>
              <a:rPr lang="en-US" sz="2600" dirty="0" smtClean="0"/>
              <a:t>Supplier integration is characterized by information exchanges, strategic partnerships, and participation in design, procurement, and production. </a:t>
            </a:r>
          </a:p>
          <a:p>
            <a:r>
              <a:rPr lang="en-US" sz="2600" dirty="0" smtClean="0"/>
              <a:t>Even though loose coupling of partner organizations enables each unit to develop distinctive capabilities, SCI demands tight coupling.</a:t>
            </a:r>
          </a:p>
          <a:p>
            <a:r>
              <a:rPr lang="en-US" sz="2600" dirty="0" smtClean="0"/>
              <a:t>Greater modularity is a solution to the integration-differentiation needs, so that coordinated changes in all units in the supply chain can be avoided</a:t>
            </a:r>
          </a:p>
          <a:p>
            <a:r>
              <a:rPr lang="en-US" sz="2600" dirty="0" smtClean="0"/>
              <a:t>Superior operational performance leads to better delivery, reduced production cost, better product quality, and greater production flexibility (</a:t>
            </a:r>
            <a:r>
              <a:rPr lang="en-US" sz="2600" dirty="0" err="1" smtClean="0"/>
              <a:t>Plynn</a:t>
            </a:r>
            <a:r>
              <a:rPr lang="en-US" sz="2600" dirty="0" smtClean="0"/>
              <a:t> et al, 2010; </a:t>
            </a:r>
            <a:r>
              <a:rPr lang="en-US" sz="2600" dirty="0"/>
              <a:t>W</a:t>
            </a:r>
            <a:r>
              <a:rPr lang="en-US" sz="2600" dirty="0" smtClean="0"/>
              <a:t>ong et al, 2010; </a:t>
            </a:r>
            <a:r>
              <a:rPr lang="en-US" sz="2600" dirty="0" err="1" smtClean="0"/>
              <a:t>Pagel</a:t>
            </a:r>
            <a:r>
              <a:rPr lang="en-US" sz="2600" dirty="0"/>
              <a:t> </a:t>
            </a:r>
            <a:r>
              <a:rPr lang="en-US" sz="2600" dirty="0" smtClean="0"/>
              <a:t>2004; </a:t>
            </a:r>
            <a:r>
              <a:rPr lang="en-US" sz="2600" dirty="0" err="1" smtClean="0"/>
              <a:t>Fabbe-Costes</a:t>
            </a:r>
            <a:r>
              <a:rPr lang="en-US" sz="2600" dirty="0" smtClean="0"/>
              <a:t> and </a:t>
            </a:r>
            <a:r>
              <a:rPr lang="en-US" sz="2600" dirty="0" err="1" smtClean="0"/>
              <a:t>Jahre</a:t>
            </a:r>
            <a:r>
              <a:rPr lang="en-US" sz="2600" dirty="0" smtClean="0"/>
              <a:t>, 2008)</a:t>
            </a:r>
          </a:p>
          <a:p>
            <a:pPr lvl="1"/>
            <a:endParaRPr lang="en-GB" dirty="0"/>
          </a:p>
        </p:txBody>
      </p:sp>
    </p:spTree>
    <p:extLst>
      <p:ext uri="{BB962C8B-B14F-4D97-AF65-F5344CB8AC3E}">
        <p14:creationId xmlns:p14="http://schemas.microsoft.com/office/powerpoint/2010/main" xmlns="" val="14640815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7.8.2. Spare Parts and Service Logistics Strategy</a:t>
            </a:r>
            <a:endParaRPr lang="en-GB" dirty="0"/>
          </a:p>
        </p:txBody>
      </p:sp>
      <p:sp>
        <p:nvSpPr>
          <p:cNvPr id="3" name="Content Placeholder 2"/>
          <p:cNvSpPr>
            <a:spLocks noGrp="1"/>
          </p:cNvSpPr>
          <p:nvPr>
            <p:ph idx="1"/>
          </p:nvPr>
        </p:nvSpPr>
        <p:spPr/>
        <p:txBody>
          <a:bodyPr>
            <a:normAutofit fontScale="85000" lnSpcReduction="10000"/>
          </a:bodyPr>
          <a:lstStyle/>
          <a:p>
            <a:r>
              <a:rPr lang="en-US" dirty="0" smtClean="0"/>
              <a:t>Reparability, </a:t>
            </a:r>
            <a:r>
              <a:rPr lang="en-US" dirty="0" err="1" smtClean="0"/>
              <a:t>reconditionability</a:t>
            </a:r>
            <a:r>
              <a:rPr lang="en-US" dirty="0" smtClean="0"/>
              <a:t>, and reusability of products to prolong the life of products and thereby reducing material use and waste are imperative in the era of rising environmental consciousness of customers. </a:t>
            </a:r>
          </a:p>
          <a:p>
            <a:r>
              <a:rPr lang="en-US" dirty="0" smtClean="0"/>
              <a:t>Prolonging life of products requires good maintenance that includes a schedule-based inspection, servicing and repair works.</a:t>
            </a:r>
          </a:p>
          <a:p>
            <a:r>
              <a:rPr lang="en-US" dirty="0" smtClean="0"/>
              <a:t>For servicing and repairs, spare parts are to be available when needed</a:t>
            </a:r>
          </a:p>
          <a:p>
            <a:r>
              <a:rPr lang="en-US" dirty="0" smtClean="0"/>
              <a:t>From manufacturer point of view spare parts supply and service are not only legal obligations but also offers other benefits such as profits, customer loyalty, and differentiation through spare parts service. </a:t>
            </a:r>
            <a:endParaRPr lang="en-GB" dirty="0"/>
          </a:p>
        </p:txBody>
      </p:sp>
    </p:spTree>
    <p:extLst>
      <p:ext uri="{BB962C8B-B14F-4D97-AF65-F5344CB8AC3E}">
        <p14:creationId xmlns:p14="http://schemas.microsoft.com/office/powerpoint/2010/main" xmlns="" val="280888387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7.8.2. Spare Parts and Service Logistics Strategy (continued)</a:t>
            </a:r>
            <a:endParaRPr lang="en-GB" dirty="0"/>
          </a:p>
        </p:txBody>
      </p:sp>
      <p:sp>
        <p:nvSpPr>
          <p:cNvPr id="3" name="Content Placeholder 2"/>
          <p:cNvSpPr>
            <a:spLocks noGrp="1"/>
          </p:cNvSpPr>
          <p:nvPr>
            <p:ph idx="1"/>
          </p:nvPr>
        </p:nvSpPr>
        <p:spPr/>
        <p:txBody>
          <a:bodyPr>
            <a:normAutofit fontScale="92500" lnSpcReduction="20000"/>
          </a:bodyPr>
          <a:lstStyle/>
          <a:p>
            <a:r>
              <a:rPr lang="en-US" sz="2600" dirty="0" smtClean="0"/>
              <a:t>Spare parts logistics is defined by Wagner et al (2012) as the market-oriented planning, design, realization, and control of the spare parts supply and distribution, along with associated information flows within a firm and between the firm and its network partners.</a:t>
            </a:r>
          </a:p>
          <a:p>
            <a:r>
              <a:rPr lang="en-US" sz="2600" dirty="0" smtClean="0"/>
              <a:t>Spare parts logistics (as per the authors) include the following:</a:t>
            </a:r>
          </a:p>
          <a:p>
            <a:pPr lvl="1"/>
            <a:r>
              <a:rPr lang="en-US" sz="2600" dirty="0" smtClean="0"/>
              <a:t>Behave like a partner</a:t>
            </a:r>
            <a:r>
              <a:rPr lang="en-GB" sz="2600" dirty="0" smtClean="0"/>
              <a:t> to the customer throughout the lifecycle of the product</a:t>
            </a:r>
          </a:p>
          <a:p>
            <a:pPr lvl="1"/>
            <a:r>
              <a:rPr lang="en-US" sz="2600" dirty="0" smtClean="0"/>
              <a:t>Create for each customer, a categorization of the list of spare parts in terms of criticality and wear characteristics</a:t>
            </a:r>
          </a:p>
          <a:p>
            <a:pPr lvl="1"/>
            <a:r>
              <a:rPr lang="en-US" sz="2600" dirty="0" smtClean="0"/>
              <a:t>Demand forecasting of spares by using historical data</a:t>
            </a:r>
          </a:p>
          <a:p>
            <a:pPr lvl="1"/>
            <a:r>
              <a:rPr lang="en-US" sz="2600" dirty="0" smtClean="0"/>
              <a:t>Assess the availability and the costs of different inventory options</a:t>
            </a:r>
          </a:p>
          <a:p>
            <a:pPr lvl="1"/>
            <a:endParaRPr lang="en-US" dirty="0" smtClean="0"/>
          </a:p>
        </p:txBody>
      </p:sp>
    </p:spTree>
    <p:extLst>
      <p:ext uri="{BB962C8B-B14F-4D97-AF65-F5344CB8AC3E}">
        <p14:creationId xmlns:p14="http://schemas.microsoft.com/office/powerpoint/2010/main" xmlns="" val="39977494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7.8.4. Service Outsourcing Strategy</a:t>
            </a:r>
            <a:endParaRPr lang="en-GB" dirty="0"/>
          </a:p>
        </p:txBody>
      </p:sp>
      <p:sp>
        <p:nvSpPr>
          <p:cNvPr id="3" name="Content Placeholder 2"/>
          <p:cNvSpPr>
            <a:spLocks noGrp="1"/>
          </p:cNvSpPr>
          <p:nvPr>
            <p:ph idx="1"/>
          </p:nvPr>
        </p:nvSpPr>
        <p:spPr/>
        <p:txBody>
          <a:bodyPr>
            <a:normAutofit fontScale="92500"/>
          </a:bodyPr>
          <a:lstStyle/>
          <a:p>
            <a:r>
              <a:rPr lang="en-US" dirty="0" smtClean="0"/>
              <a:t>Service sourcing strategy aims at costs savings, enhancing customer satisfaction, and reducing operational and strategic risks.</a:t>
            </a:r>
          </a:p>
          <a:p>
            <a:r>
              <a:rPr lang="en-US" dirty="0" smtClean="0"/>
              <a:t>When diverse suppliers having unique resources are selected, complementary competitive advantages can be created by a firm (Lea, 2009; </a:t>
            </a:r>
            <a:r>
              <a:rPr lang="en-US" dirty="0" err="1" smtClean="0"/>
              <a:t>Levina</a:t>
            </a:r>
            <a:r>
              <a:rPr lang="en-US" dirty="0" smtClean="0"/>
              <a:t> and Su, 2008)</a:t>
            </a:r>
          </a:p>
          <a:p>
            <a:r>
              <a:rPr lang="en-US" dirty="0" smtClean="0"/>
              <a:t>Selecting an effective least cost service supplier portfolio using quantitative decision methods such as multi-criteria decision making (MCDM), mathematical programming models, and intelligent approaches is a strategic approach</a:t>
            </a:r>
          </a:p>
          <a:p>
            <a:endParaRPr lang="en-US" dirty="0" smtClean="0"/>
          </a:p>
          <a:p>
            <a:endParaRPr lang="en-GB" dirty="0"/>
          </a:p>
        </p:txBody>
      </p:sp>
    </p:spTree>
    <p:extLst>
      <p:ext uri="{BB962C8B-B14F-4D97-AF65-F5344CB8AC3E}">
        <p14:creationId xmlns:p14="http://schemas.microsoft.com/office/powerpoint/2010/main" xmlns="" val="34353632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7.8.4. Service Outsourcing Strategy (continued)</a:t>
            </a:r>
            <a:endParaRPr lang="en-GB" dirty="0"/>
          </a:p>
        </p:txBody>
      </p:sp>
      <p:sp>
        <p:nvSpPr>
          <p:cNvPr id="3" name="Content Placeholder 2"/>
          <p:cNvSpPr>
            <a:spLocks noGrp="1"/>
          </p:cNvSpPr>
          <p:nvPr>
            <p:ph idx="1"/>
          </p:nvPr>
        </p:nvSpPr>
        <p:spPr/>
        <p:txBody>
          <a:bodyPr/>
          <a:lstStyle/>
          <a:p>
            <a:r>
              <a:rPr lang="en-US" dirty="0" smtClean="0"/>
              <a:t>Ho et al (2010) detail the criteria for supplier selection such as quality, on-time delivery, cost, service management, finance, technology, flexibility, reputation, relationship, risk, and safety environment, responsiveness, reliability, facility location, delivery lead time, and design capability.</a:t>
            </a:r>
          </a:p>
          <a:p>
            <a:r>
              <a:rPr lang="en-US" dirty="0" smtClean="0"/>
              <a:t>Best values of different criteria for selection of the service supplier will depend on the method, industry type, and nature of the service required.</a:t>
            </a:r>
          </a:p>
          <a:p>
            <a:endParaRPr lang="en-GB" dirty="0"/>
          </a:p>
        </p:txBody>
      </p:sp>
    </p:spTree>
    <p:extLst>
      <p:ext uri="{BB962C8B-B14F-4D97-AF65-F5344CB8AC3E}">
        <p14:creationId xmlns:p14="http://schemas.microsoft.com/office/powerpoint/2010/main" xmlns="" val="257655986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Marketing and Distribution Strategies</a:t>
            </a:r>
          </a:p>
          <a:p>
            <a:r>
              <a:rPr lang="en-US" dirty="0"/>
              <a:t>Production and Operations Management Strategies and Tactics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a:t>R&amp;D strategy or Innovation Strategy Creating Value Changing Processes</a:t>
            </a:r>
          </a:p>
          <a:p>
            <a:r>
              <a:rPr lang="en-US" dirty="0" smtClean="0"/>
              <a:t>Learning Organization</a:t>
            </a:r>
          </a:p>
          <a:p>
            <a:r>
              <a:rPr lang="en-US" dirty="0" smtClean="0"/>
              <a:t>Strategy Implementation Phase of the Strategic Management Process</a:t>
            </a:r>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5520</TotalTime>
  <Words>1614</Words>
  <Application>Microsoft Office PowerPoint</Application>
  <PresentationFormat>On-screen Show (4:3)</PresentationFormat>
  <Paragraphs>111</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Strategic Management (MGT501)</vt:lpstr>
      <vt:lpstr>Topic Covered in the Previous Lecture</vt:lpstr>
      <vt:lpstr>Topics to be covered in this lecture</vt:lpstr>
      <vt:lpstr>7.7.2. Strategies for Enhancing Customer Lifetime Value and Brand Quality</vt:lpstr>
      <vt:lpstr>7.7.3. Strategies for Customer Involvement for New Product Development</vt:lpstr>
      <vt:lpstr>7.7.4. Marketing Capabilities Development in Turbulent and High Velocity Markets</vt:lpstr>
      <vt:lpstr>7.7.4. Marketing Capabilities Development in Turbulent and High Velocity Markets (continued)</vt:lpstr>
      <vt:lpstr>7.7.5. Brand Portfolio Strategy</vt:lpstr>
      <vt:lpstr>7.7.5. Brand Portfolio Strategy</vt:lpstr>
      <vt:lpstr>7.8. Production and Operations Management Strategies and Tactics</vt:lpstr>
      <vt:lpstr>7.8. Production and Operations Management Strategies and Tactics (continued)</vt:lpstr>
      <vt:lpstr>7.8.1. Supply Chain Integration (SCI) and Differentiation</vt:lpstr>
      <vt:lpstr>7.8.1. Supply Chain Integration (SCI) and Differentiation (continued)</vt:lpstr>
      <vt:lpstr>7.8.2. Spare Parts and Service Logistics Strategy</vt:lpstr>
      <vt:lpstr>7.8.2. Spare Parts and Service Logistics Strategy (continued)</vt:lpstr>
      <vt:lpstr>7.8.4. Service Outsourcing Strategy</vt:lpstr>
      <vt:lpstr>7.8.4. Service Outsourcing Strategy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1867</cp:revision>
  <dcterms:created xsi:type="dcterms:W3CDTF">2016-04-16T04:48:58Z</dcterms:created>
  <dcterms:modified xsi:type="dcterms:W3CDTF">2016-07-12T07:47:57Z</dcterms:modified>
</cp:coreProperties>
</file>