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83" r:id="rId3"/>
    <p:sldId id="296" r:id="rId4"/>
    <p:sldId id="384" r:id="rId5"/>
    <p:sldId id="385" r:id="rId6"/>
    <p:sldId id="386" r:id="rId7"/>
    <p:sldId id="387" r:id="rId8"/>
    <p:sldId id="388" r:id="rId9"/>
    <p:sldId id="389" r:id="rId10"/>
    <p:sldId id="390" r:id="rId11"/>
    <p:sldId id="391" r:id="rId12"/>
    <p:sldId id="392" r:id="rId13"/>
    <p:sldId id="393" r:id="rId14"/>
    <p:sldId id="394" r:id="rId15"/>
    <p:sldId id="395" r:id="rId16"/>
    <p:sldId id="396" r:id="rId17"/>
    <p:sldId id="397" r:id="rId18"/>
    <p:sldId id="399" r:id="rId19"/>
    <p:sldId id="398" r:id="rId20"/>
    <p:sldId id="367" r:id="rId21"/>
    <p:sldId id="29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89964" autoAdjust="0"/>
  </p:normalViewPr>
  <p:slideViewPr>
    <p:cSldViewPr snapToGrid="0">
      <p:cViewPr varScale="1">
        <p:scale>
          <a:sx n="60" d="100"/>
          <a:sy n="60" d="100"/>
        </p:scale>
        <p:origin x="-1518"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11/07/2016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4"/>
            <a:ext cx="6858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143000" y="3602039"/>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90" y="1709739"/>
            <a:ext cx="78867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623890"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1"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1"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3" y="365126"/>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681164"/>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6"/>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3" y="1681164"/>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3" y="2505076"/>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4" y="457200"/>
            <a:ext cx="294917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393" y="987426"/>
            <a:ext cx="462915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4" y="2057400"/>
            <a:ext cx="29491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4" y="457200"/>
            <a:ext cx="294917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393" y="987426"/>
            <a:ext cx="462915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4" y="2057400"/>
            <a:ext cx="294917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11/07/2016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3"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3"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1"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11/07/2016</a:t>
            </a:fld>
            <a:endParaRPr lang="en-GB"/>
          </a:p>
        </p:txBody>
      </p:sp>
      <p:sp>
        <p:nvSpPr>
          <p:cNvPr id="5" name="Footer Placeholder 4"/>
          <p:cNvSpPr>
            <a:spLocks noGrp="1"/>
          </p:cNvSpPr>
          <p:nvPr>
            <p:ph type="ftr" sz="quarter" idx="3"/>
          </p:nvPr>
        </p:nvSpPr>
        <p:spPr>
          <a:xfrm>
            <a:off x="3028953"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1"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a:p>
          <a:p>
            <a:r>
              <a:rPr lang="en-US" dirty="0"/>
              <a:t>Lecture 26</a:t>
            </a:r>
          </a:p>
          <a:p>
            <a:endParaRPr lang="en-US" dirty="0"/>
          </a:p>
          <a:p>
            <a:r>
              <a:rPr lang="en-US" dirty="0"/>
              <a:t>Dr Muhammad Mustafa Raziq</a:t>
            </a:r>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 Covered in the Previous Lecture</a:t>
            </a:r>
            <a:endParaRPr lang="en-GB" dirty="0"/>
          </a:p>
        </p:txBody>
      </p:sp>
      <p:sp>
        <p:nvSpPr>
          <p:cNvPr id="3" name="Content Placeholder 2"/>
          <p:cNvSpPr>
            <a:spLocks noGrp="1"/>
          </p:cNvSpPr>
          <p:nvPr>
            <p:ph idx="1"/>
          </p:nvPr>
        </p:nvSpPr>
        <p:spPr/>
        <p:txBody>
          <a:bodyPr/>
          <a:lstStyle/>
          <a:p>
            <a:endParaRPr lang="en-US" dirty="0"/>
          </a:p>
          <a:p>
            <a:endParaRPr lang="en-US" dirty="0"/>
          </a:p>
          <a:p>
            <a:r>
              <a:rPr lang="en-US" dirty="0"/>
              <a:t>Stability Strategies</a:t>
            </a:r>
          </a:p>
          <a:p>
            <a:r>
              <a:rPr lang="en-US" dirty="0"/>
              <a:t>Growth – Horizontal and Vertical</a:t>
            </a:r>
          </a:p>
          <a:p>
            <a:r>
              <a:rPr lang="en-US" dirty="0"/>
              <a:t>Divestment</a:t>
            </a:r>
          </a:p>
          <a:p>
            <a:r>
              <a:rPr lang="en-US" dirty="0"/>
              <a:t>Human Resource Strategies</a:t>
            </a:r>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a:p>
          <a:p>
            <a:endParaRPr lang="en-US" dirty="0"/>
          </a:p>
          <a:p>
            <a:r>
              <a:rPr lang="en-US" dirty="0"/>
              <a:t>Human Resource Strategies</a:t>
            </a:r>
          </a:p>
          <a:p>
            <a:r>
              <a:rPr lang="en-US" dirty="0"/>
              <a:t>Finance and Accounting Strategies</a:t>
            </a:r>
          </a:p>
          <a:p>
            <a:r>
              <a:rPr lang="en-US" dirty="0"/>
              <a:t>Marketing and Distribution Strategies</a:t>
            </a:r>
          </a:p>
          <a:p>
            <a:endParaRPr lang="en-GB" dirty="0"/>
          </a:p>
        </p:txBody>
      </p:sp>
    </p:spTree>
    <p:extLst>
      <p:ext uri="{BB962C8B-B14F-4D97-AF65-F5344CB8AC3E}">
        <p14:creationId xmlns:p14="http://schemas.microsoft.com/office/powerpoint/2010/main" xmlns="" val="3097334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7.5.3. Creating Leaders</a:t>
            </a:r>
            <a:endParaRPr lang="en-GB" dirty="0"/>
          </a:p>
        </p:txBody>
      </p:sp>
      <p:sp>
        <p:nvSpPr>
          <p:cNvPr id="3" name="Content Placeholder 2"/>
          <p:cNvSpPr>
            <a:spLocks noGrp="1"/>
          </p:cNvSpPr>
          <p:nvPr>
            <p:ph idx="1"/>
          </p:nvPr>
        </p:nvSpPr>
        <p:spPr/>
        <p:txBody>
          <a:bodyPr>
            <a:normAutofit fontScale="92500" lnSpcReduction="10000"/>
          </a:bodyPr>
          <a:lstStyle/>
          <a:p>
            <a:r>
              <a:rPr lang="en-US" dirty="0"/>
              <a:t>Transforming the human resource to leaders by creating the right environment, instilling values, sharing the vision, ensures achievement of the strategic objectives</a:t>
            </a:r>
          </a:p>
          <a:p>
            <a:r>
              <a:rPr lang="en-US" dirty="0"/>
              <a:t>Leaders within an organization are not only beyond their professional credentials and competence but also drivers of the strategy, who can be leveraged to achieve success of the organization in whatever way the success is defined</a:t>
            </a:r>
          </a:p>
          <a:p>
            <a:r>
              <a:rPr lang="en-US" dirty="0"/>
              <a:t>Such leaders are a good fit with the job they perform, fit with the team, and fit with the organization not only with its current needs but also with its emerging needs. </a:t>
            </a:r>
            <a:endParaRPr lang="en-GB" dirty="0"/>
          </a:p>
        </p:txBody>
      </p:sp>
    </p:spTree>
    <p:extLst>
      <p:ext uri="{BB962C8B-B14F-4D97-AF65-F5344CB8AC3E}">
        <p14:creationId xmlns:p14="http://schemas.microsoft.com/office/powerpoint/2010/main" xmlns="" val="229694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7.5.3. Creating Leaders (continued)</a:t>
            </a:r>
            <a:endParaRPr lang="en-GB" dirty="0"/>
          </a:p>
        </p:txBody>
      </p:sp>
      <p:sp>
        <p:nvSpPr>
          <p:cNvPr id="3" name="Content Placeholder 2"/>
          <p:cNvSpPr>
            <a:spLocks noGrp="1"/>
          </p:cNvSpPr>
          <p:nvPr>
            <p:ph idx="1"/>
          </p:nvPr>
        </p:nvSpPr>
        <p:spPr/>
        <p:txBody>
          <a:bodyPr>
            <a:normAutofit lnSpcReduction="10000"/>
          </a:bodyPr>
          <a:lstStyle/>
          <a:p>
            <a:endParaRPr lang="en-US" dirty="0"/>
          </a:p>
          <a:p>
            <a:r>
              <a:rPr lang="en-US" dirty="0"/>
              <a:t>The desirable characteristics of a good fit of HR with the job are as follows:</a:t>
            </a:r>
          </a:p>
          <a:p>
            <a:pPr lvl="1"/>
            <a:r>
              <a:rPr lang="en-US" b="1" dirty="0"/>
              <a:t>Good fit leaders:</a:t>
            </a:r>
            <a:r>
              <a:rPr lang="en-US" dirty="0"/>
              <a:t> imaginative, creative, innovative and risk taking, intuitive, insightful, reflective, driven and passionate, diligent and honest, structured, calm, assertive and decisive, dynamic, focused and committed, observant, energetic and enthusiastic, </a:t>
            </a:r>
            <a:endParaRPr lang="en-US" b="1" dirty="0"/>
          </a:p>
          <a:p>
            <a:pPr lvl="1"/>
            <a:r>
              <a:rPr lang="en-US" b="1" dirty="0"/>
              <a:t>Not do good fit HR:</a:t>
            </a:r>
            <a:r>
              <a:rPr lang="en-US" dirty="0"/>
              <a:t> Weak, Detached, Unwise, Indecisive, Insincere, Judgmental, Stubborn, Unstructured, Unfocused, Intimidating, Intolerant, Harsh, Manipulative, Obsessive, Unrealistic, Risk averse, Confused</a:t>
            </a:r>
          </a:p>
          <a:p>
            <a:endParaRPr lang="en-GB" b="1" dirty="0"/>
          </a:p>
        </p:txBody>
      </p:sp>
    </p:spTree>
    <p:extLst>
      <p:ext uri="{BB962C8B-B14F-4D97-AF65-F5344CB8AC3E}">
        <p14:creationId xmlns:p14="http://schemas.microsoft.com/office/powerpoint/2010/main" xmlns="" val="2507416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7.5.4. Human Capital Risk</a:t>
            </a:r>
            <a:endParaRPr lang="en-GB" dirty="0"/>
          </a:p>
        </p:txBody>
      </p:sp>
      <p:sp>
        <p:nvSpPr>
          <p:cNvPr id="3" name="Content Placeholder 2"/>
          <p:cNvSpPr>
            <a:spLocks noGrp="1"/>
          </p:cNvSpPr>
          <p:nvPr>
            <p:ph idx="1"/>
          </p:nvPr>
        </p:nvSpPr>
        <p:spPr/>
        <p:txBody>
          <a:bodyPr>
            <a:normAutofit fontScale="85000" lnSpcReduction="20000"/>
          </a:bodyPr>
          <a:lstStyle/>
          <a:p>
            <a:r>
              <a:rPr lang="en-US" dirty="0"/>
              <a:t>The dynamic capability of a firm that primarily rests on the human capital of a firm makes the firm vulnerable to many risks.</a:t>
            </a:r>
          </a:p>
          <a:p>
            <a:r>
              <a:rPr lang="en-US" dirty="0"/>
              <a:t>Loss of key employees, compliance and regulatory issues, </a:t>
            </a:r>
            <a:r>
              <a:rPr lang="en-US" dirty="0" err="1"/>
              <a:t>labour</a:t>
            </a:r>
            <a:r>
              <a:rPr lang="en-US" dirty="0"/>
              <a:t> strikes, gaps in talents, issues in succession planning, difficulty in getting people of right skill set, and unethical conduct of certain employees diminishing the brand value of the firm are the commonly observed human capital risks</a:t>
            </a:r>
          </a:p>
          <a:p>
            <a:r>
              <a:rPr lang="en-US" dirty="0"/>
              <a:t>While short term measures are there (such as looking for a person who can be aligned with the organizational culture), for long term, developing an organizational culture in perfect alignment with the mission and achieving the four elements of the HR strategy grid through soft power practices possibly lead to superior performance</a:t>
            </a:r>
            <a:endParaRPr lang="en-GB" dirty="0"/>
          </a:p>
        </p:txBody>
      </p:sp>
    </p:spTree>
    <p:extLst>
      <p:ext uri="{BB962C8B-B14F-4D97-AF65-F5344CB8AC3E}">
        <p14:creationId xmlns:p14="http://schemas.microsoft.com/office/powerpoint/2010/main" xmlns="" val="2374917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7.5.5. High Performance Work System</a:t>
            </a:r>
            <a:endParaRPr lang="en-GB" dirty="0"/>
          </a:p>
        </p:txBody>
      </p:sp>
      <p:sp>
        <p:nvSpPr>
          <p:cNvPr id="3" name="Content Placeholder 2"/>
          <p:cNvSpPr>
            <a:spLocks noGrp="1"/>
          </p:cNvSpPr>
          <p:nvPr>
            <p:ph idx="1"/>
          </p:nvPr>
        </p:nvSpPr>
        <p:spPr/>
        <p:txBody>
          <a:bodyPr>
            <a:normAutofit fontScale="85000" lnSpcReduction="20000"/>
          </a:bodyPr>
          <a:lstStyle/>
          <a:p>
            <a:r>
              <a:rPr lang="en-US" dirty="0"/>
              <a:t>High performance work systems (HPWS) are system of work practices that have synergistic effects that lead to superior organizational performance (Boxall and </a:t>
            </a:r>
            <a:r>
              <a:rPr lang="en-US" dirty="0" err="1"/>
              <a:t>Macky</a:t>
            </a:r>
            <a:r>
              <a:rPr lang="en-US" dirty="0"/>
              <a:t>, 2009)</a:t>
            </a:r>
          </a:p>
          <a:p>
            <a:r>
              <a:rPr lang="en-US" dirty="0"/>
              <a:t>It is a configurational perspective that combines high involvement work practices such as organizing work to teams, decision-making discretion, and employee participation, and high commitment employment practices that nurture positive employee attitudes and relevant skills. </a:t>
            </a:r>
          </a:p>
          <a:p>
            <a:r>
              <a:rPr lang="en-US" dirty="0"/>
              <a:t>The link of HR practices and policies to organizational performance, depends on a fit with the corporate strategy, structure, and cultural context. </a:t>
            </a:r>
          </a:p>
          <a:p>
            <a:r>
              <a:rPr lang="en-US" dirty="0"/>
              <a:t>HPWS reduces employee turnover and increases employee productivity, and this relationship is mediated by service oriented organizational citizenship behavior (Sun, </a:t>
            </a:r>
            <a:r>
              <a:rPr lang="en-US" dirty="0" err="1"/>
              <a:t>Aryee</a:t>
            </a:r>
            <a:r>
              <a:rPr lang="en-US" dirty="0"/>
              <a:t>, and Law, 2007)</a:t>
            </a:r>
            <a:endParaRPr lang="en-GB" dirty="0"/>
          </a:p>
        </p:txBody>
      </p:sp>
    </p:spTree>
    <p:extLst>
      <p:ext uri="{BB962C8B-B14F-4D97-AF65-F5344CB8AC3E}">
        <p14:creationId xmlns:p14="http://schemas.microsoft.com/office/powerpoint/2010/main" xmlns="" val="1664349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7.6. Finance and Accounting Strategies</a:t>
            </a:r>
            <a:endParaRPr lang="en-GB" dirty="0"/>
          </a:p>
        </p:txBody>
      </p:sp>
      <p:sp>
        <p:nvSpPr>
          <p:cNvPr id="3" name="Content Placeholder 2"/>
          <p:cNvSpPr>
            <a:spLocks noGrp="1"/>
          </p:cNvSpPr>
          <p:nvPr>
            <p:ph idx="1"/>
          </p:nvPr>
        </p:nvSpPr>
        <p:spPr/>
        <p:txBody>
          <a:bodyPr>
            <a:normAutofit lnSpcReduction="10000"/>
          </a:bodyPr>
          <a:lstStyle/>
          <a:p>
            <a:r>
              <a:rPr lang="en-US" dirty="0"/>
              <a:t>Before deciding on the financial strategy, the corporate strategy or overall strategy should be in place and finance strategy is drawn from it. Factors to be considered in the financial strategy formulation are as follows:</a:t>
            </a:r>
          </a:p>
          <a:p>
            <a:pPr lvl="1"/>
            <a:r>
              <a:rPr lang="en-US" dirty="0"/>
              <a:t>Future need for liquidity, for further investments</a:t>
            </a:r>
          </a:p>
          <a:p>
            <a:pPr lvl="1"/>
            <a:r>
              <a:rPr lang="en-US" dirty="0"/>
              <a:t>Future cash flow requirements for operations</a:t>
            </a:r>
          </a:p>
          <a:p>
            <a:pPr lvl="1"/>
            <a:r>
              <a:rPr lang="en-US" dirty="0"/>
              <a:t>Relation between assets and liabilities</a:t>
            </a:r>
          </a:p>
          <a:p>
            <a:pPr lvl="1"/>
            <a:r>
              <a:rPr lang="en-US" dirty="0"/>
              <a:t>Cost of production, cost of management, and cost of activities and transactions</a:t>
            </a:r>
          </a:p>
          <a:p>
            <a:pPr lvl="1"/>
            <a:r>
              <a:rPr lang="en-US" dirty="0"/>
              <a:t>Risk profile of the firm</a:t>
            </a:r>
          </a:p>
          <a:p>
            <a:pPr lvl="1"/>
            <a:r>
              <a:rPr lang="en-US" dirty="0"/>
              <a:t>Time horizon for returns</a:t>
            </a:r>
            <a:endParaRPr lang="en-GB" dirty="0"/>
          </a:p>
        </p:txBody>
      </p:sp>
    </p:spTree>
    <p:extLst>
      <p:ext uri="{BB962C8B-B14F-4D97-AF65-F5344CB8AC3E}">
        <p14:creationId xmlns:p14="http://schemas.microsoft.com/office/powerpoint/2010/main" xmlns="" val="678308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246" y="0"/>
            <a:ext cx="7886700" cy="1325563"/>
          </a:xfrm>
        </p:spPr>
        <p:txBody>
          <a:bodyPr/>
          <a:lstStyle/>
          <a:p>
            <a:r>
              <a:rPr lang="en-US" dirty="0"/>
              <a:t>7.6. Finance and Accounting Strategies (continued)</a:t>
            </a:r>
            <a:endParaRPr lang="en-GB" dirty="0"/>
          </a:p>
        </p:txBody>
      </p:sp>
      <p:sp>
        <p:nvSpPr>
          <p:cNvPr id="3" name="Content Placeholder 2"/>
          <p:cNvSpPr>
            <a:spLocks noGrp="1"/>
          </p:cNvSpPr>
          <p:nvPr>
            <p:ph idx="1"/>
          </p:nvPr>
        </p:nvSpPr>
        <p:spPr>
          <a:xfrm>
            <a:off x="644419" y="1399956"/>
            <a:ext cx="7886700" cy="4351338"/>
          </a:xfrm>
        </p:spPr>
        <p:txBody>
          <a:bodyPr>
            <a:normAutofit fontScale="92500" lnSpcReduction="20000"/>
          </a:bodyPr>
          <a:lstStyle/>
          <a:p>
            <a:r>
              <a:rPr lang="en-US" sz="2600" dirty="0"/>
              <a:t>Factors to be considered in the financial strategy formulation are as follows:</a:t>
            </a:r>
          </a:p>
          <a:p>
            <a:pPr lvl="1"/>
            <a:r>
              <a:rPr lang="en-US" sz="2600" dirty="0"/>
              <a:t>Valuation of business and assets</a:t>
            </a:r>
          </a:p>
          <a:p>
            <a:pPr lvl="1"/>
            <a:r>
              <a:rPr lang="en-US" sz="2600" dirty="0"/>
              <a:t>How the existing business will be financed</a:t>
            </a:r>
          </a:p>
          <a:p>
            <a:pPr lvl="1"/>
            <a:r>
              <a:rPr lang="en-US" sz="2600" dirty="0"/>
              <a:t>Strategy to reduce costs of funds</a:t>
            </a:r>
          </a:p>
          <a:p>
            <a:pPr lvl="1"/>
            <a:r>
              <a:rPr lang="en-US" sz="2600" dirty="0"/>
              <a:t>Source of finance for business growth</a:t>
            </a:r>
          </a:p>
          <a:p>
            <a:pPr lvl="1"/>
            <a:r>
              <a:rPr lang="en-US" sz="2600" dirty="0"/>
              <a:t>Tax planning</a:t>
            </a:r>
          </a:p>
          <a:p>
            <a:r>
              <a:rPr lang="en-US" sz="2600" dirty="0"/>
              <a:t>Financial strategy includes the system for accounting, budgeting, cost reduction, waste reduction, financial efficiencies, financial management, cash and credit management, control over purchasing and inventory, access to capital etc.</a:t>
            </a:r>
          </a:p>
          <a:p>
            <a:r>
              <a:rPr lang="en-US" sz="2600" dirty="0"/>
              <a:t>It defines how the financial resources of a firm are accessed, managed, utilized, monitored and documented</a:t>
            </a:r>
          </a:p>
          <a:p>
            <a:pPr lvl="1"/>
            <a:endParaRPr lang="en-GB" dirty="0"/>
          </a:p>
        </p:txBody>
      </p:sp>
    </p:spTree>
    <p:extLst>
      <p:ext uri="{BB962C8B-B14F-4D97-AF65-F5344CB8AC3E}">
        <p14:creationId xmlns:p14="http://schemas.microsoft.com/office/powerpoint/2010/main" xmlns="" val="3547244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7.6.1. Financial SWOT Analysis</a:t>
            </a:r>
            <a:endParaRPr lang="en-GB" dirty="0"/>
          </a:p>
        </p:txBody>
      </p:sp>
      <p:sp>
        <p:nvSpPr>
          <p:cNvPr id="3" name="Content Placeholder 2"/>
          <p:cNvSpPr>
            <a:spLocks noGrp="1"/>
          </p:cNvSpPr>
          <p:nvPr>
            <p:ph idx="1"/>
          </p:nvPr>
        </p:nvSpPr>
        <p:spPr/>
        <p:txBody>
          <a:bodyPr>
            <a:normAutofit fontScale="92500" lnSpcReduction="10000"/>
          </a:bodyPr>
          <a:lstStyle/>
          <a:p>
            <a:r>
              <a:rPr lang="en-US" dirty="0"/>
              <a:t>The financial strategy is a choice to accommodate the interests of owners, management, and customers that includes components of profit distribution, investments, financing growth and operations, and tax planning. </a:t>
            </a:r>
          </a:p>
          <a:p>
            <a:r>
              <a:rPr lang="en-US" dirty="0"/>
              <a:t>The financial strategy develops itself when answers to the following questions are found out or searched for, which are significant decisions in terms of direction, survival, and growth of the organization. </a:t>
            </a:r>
          </a:p>
          <a:p>
            <a:pPr lvl="1"/>
            <a:r>
              <a:rPr lang="en-US" dirty="0"/>
              <a:t>Whether organization is for profit or not for profit?</a:t>
            </a:r>
          </a:p>
          <a:p>
            <a:pPr lvl="1"/>
            <a:r>
              <a:rPr lang="en-US" dirty="0"/>
              <a:t>If the enterprise if for profit, should there be a target net profit or rate of growth of net profit year-on-year?</a:t>
            </a:r>
          </a:p>
          <a:p>
            <a:pPr lvl="1"/>
            <a:r>
              <a:rPr lang="en-US" dirty="0"/>
              <a:t>What is the profit formula?</a:t>
            </a:r>
          </a:p>
          <a:p>
            <a:pPr lvl="1"/>
            <a:endParaRPr lang="en-GB" dirty="0"/>
          </a:p>
        </p:txBody>
      </p:sp>
    </p:spTree>
    <p:extLst>
      <p:ext uri="{BB962C8B-B14F-4D97-AF65-F5344CB8AC3E}">
        <p14:creationId xmlns:p14="http://schemas.microsoft.com/office/powerpoint/2010/main" xmlns="" val="4053124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607" y="0"/>
            <a:ext cx="8450317" cy="1325563"/>
          </a:xfrm>
        </p:spPr>
        <p:txBody>
          <a:bodyPr/>
          <a:lstStyle/>
          <a:p>
            <a:r>
              <a:rPr lang="en-US" dirty="0"/>
              <a:t>7.6.1. Financial SWOT Analysis (continued)</a:t>
            </a:r>
            <a:endParaRPr lang="en-GB" dirty="0"/>
          </a:p>
        </p:txBody>
      </p:sp>
      <p:sp>
        <p:nvSpPr>
          <p:cNvPr id="3" name="Content Placeholder 2"/>
          <p:cNvSpPr>
            <a:spLocks noGrp="1"/>
          </p:cNvSpPr>
          <p:nvPr>
            <p:ph idx="1"/>
          </p:nvPr>
        </p:nvSpPr>
        <p:spPr>
          <a:xfrm>
            <a:off x="189186" y="1258066"/>
            <a:ext cx="8765628" cy="5331920"/>
          </a:xfrm>
        </p:spPr>
        <p:txBody>
          <a:bodyPr>
            <a:normAutofit/>
          </a:bodyPr>
          <a:lstStyle/>
          <a:p>
            <a:r>
              <a:rPr lang="en-US" dirty="0"/>
              <a:t>The financial strategy develops itself when answers to the following questions are found out or searched for, which are significant decisions in terms of direction, survival, and growth of the organization. </a:t>
            </a:r>
          </a:p>
          <a:p>
            <a:pPr lvl="1"/>
            <a:r>
              <a:rPr lang="en-US" dirty="0"/>
              <a:t>How much of the profit would be used for further growth of the firm?</a:t>
            </a:r>
          </a:p>
          <a:p>
            <a:pPr lvl="1"/>
            <a:r>
              <a:rPr lang="en-US" dirty="0"/>
              <a:t>How and where surplus cash will be parked for liquidity and at what returns?</a:t>
            </a:r>
          </a:p>
          <a:p>
            <a:pPr lvl="1"/>
            <a:r>
              <a:rPr lang="en-US" dirty="0"/>
              <a:t>How funds for growth or scaling up would be sourced - debt, equity, etc.?</a:t>
            </a:r>
          </a:p>
          <a:p>
            <a:pPr lvl="1"/>
            <a:r>
              <a:rPr lang="en-US" dirty="0"/>
              <a:t>How much and what class of assets would be pledged for debts?</a:t>
            </a:r>
          </a:p>
          <a:p>
            <a:pPr lvl="1"/>
            <a:r>
              <a:rPr lang="en-US" dirty="0"/>
              <a:t>What would be the preferred debt-equity ratio?</a:t>
            </a:r>
          </a:p>
          <a:p>
            <a:pPr lvl="1"/>
            <a:endParaRPr lang="en-GB" dirty="0"/>
          </a:p>
        </p:txBody>
      </p:sp>
    </p:spTree>
    <p:extLst>
      <p:ext uri="{BB962C8B-B14F-4D97-AF65-F5344CB8AC3E}">
        <p14:creationId xmlns:p14="http://schemas.microsoft.com/office/powerpoint/2010/main" xmlns="" val="32820876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7.6.1. Financial SWOT Analysis (continued)</a:t>
            </a:r>
            <a:endParaRPr lang="en-GB" dirty="0"/>
          </a:p>
        </p:txBody>
      </p:sp>
      <p:sp>
        <p:nvSpPr>
          <p:cNvPr id="3" name="Content Placeholder 2"/>
          <p:cNvSpPr>
            <a:spLocks noGrp="1"/>
          </p:cNvSpPr>
          <p:nvPr>
            <p:ph idx="1"/>
          </p:nvPr>
        </p:nvSpPr>
        <p:spPr>
          <a:xfrm>
            <a:off x="628653" y="1825624"/>
            <a:ext cx="7886700" cy="4385989"/>
          </a:xfrm>
        </p:spPr>
        <p:txBody>
          <a:bodyPr>
            <a:normAutofit fontScale="92500" lnSpcReduction="10000"/>
          </a:bodyPr>
          <a:lstStyle/>
          <a:p>
            <a:pPr lvl="1"/>
            <a:r>
              <a:rPr lang="en-US" sz="2600" dirty="0" smtClean="0"/>
              <a:t>What would be the size of the reserve funds to meet contingencies?</a:t>
            </a:r>
          </a:p>
          <a:p>
            <a:pPr lvl="1"/>
            <a:r>
              <a:rPr lang="en-US" sz="2600" dirty="0" smtClean="0"/>
              <a:t>What would be the metrics used to assess financial performance at board level and at senior management levels?</a:t>
            </a:r>
          </a:p>
          <a:p>
            <a:pPr lvl="1"/>
            <a:r>
              <a:rPr lang="en-US" sz="2600" dirty="0" smtClean="0"/>
              <a:t>What </a:t>
            </a:r>
            <a:r>
              <a:rPr lang="en-US" sz="2600" dirty="0"/>
              <a:t>would be the assessment of different risks and returns in investments?</a:t>
            </a:r>
          </a:p>
          <a:p>
            <a:pPr lvl="1"/>
            <a:r>
              <a:rPr lang="en-US" sz="2600" dirty="0"/>
              <a:t>What investments are proposed for innovations, capability building, and new projects?</a:t>
            </a:r>
          </a:p>
          <a:p>
            <a:r>
              <a:rPr lang="en-US" sz="2600" dirty="0"/>
              <a:t>The environmental uncertainty and complexity determine the type of financial strategy. The financial strategy is, thus, crafted to eliminate the weaknesses and threats, and to use or enhance the strengths and opportunities.</a:t>
            </a:r>
          </a:p>
          <a:p>
            <a:pPr lvl="1"/>
            <a:endParaRPr lang="en-GB" dirty="0"/>
          </a:p>
        </p:txBody>
      </p:sp>
    </p:spTree>
    <p:extLst>
      <p:ext uri="{BB962C8B-B14F-4D97-AF65-F5344CB8AC3E}">
        <p14:creationId xmlns:p14="http://schemas.microsoft.com/office/powerpoint/2010/main" xmlns="" val="3052674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695" y="0"/>
            <a:ext cx="8515353" cy="630621"/>
          </a:xfrm>
        </p:spPr>
        <p:txBody>
          <a:bodyPr>
            <a:normAutofit/>
          </a:bodyPr>
          <a:lstStyle/>
          <a:p>
            <a:r>
              <a:rPr lang="en-US" sz="3200" dirty="0"/>
              <a:t>7.6.1. Financial SWOT Analysis (continued)</a:t>
            </a:r>
            <a:endParaRPr lang="en-GB" sz="3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4239737984"/>
              </p:ext>
            </p:extLst>
          </p:nvPr>
        </p:nvGraphicFramePr>
        <p:xfrm>
          <a:off x="581356" y="833111"/>
          <a:ext cx="7886702" cy="5410034"/>
        </p:xfrm>
        <a:graphic>
          <a:graphicData uri="http://schemas.openxmlformats.org/drawingml/2006/table">
            <a:tbl>
              <a:tblPr firstRow="1" bandRow="1">
                <a:tableStyleId>{5C22544A-7EE6-4342-B048-85BDC9FD1C3A}</a:tableStyleId>
              </a:tblPr>
              <a:tblGrid>
                <a:gridCol w="3943351">
                  <a:extLst>
                    <a:ext uri="{9D8B030D-6E8A-4147-A177-3AD203B41FA5}">
                      <a16:colId xmlns:a16="http://schemas.microsoft.com/office/drawing/2014/main" xmlns="" val="284197310"/>
                    </a:ext>
                  </a:extLst>
                </a:gridCol>
                <a:gridCol w="3943351">
                  <a:extLst>
                    <a:ext uri="{9D8B030D-6E8A-4147-A177-3AD203B41FA5}">
                      <a16:colId xmlns:a16="http://schemas.microsoft.com/office/drawing/2014/main" xmlns="" val="2165220546"/>
                    </a:ext>
                  </a:extLst>
                </a:gridCol>
              </a:tblGrid>
              <a:tr h="588939">
                <a:tc>
                  <a:txBody>
                    <a:bodyPr/>
                    <a:lstStyle/>
                    <a:p>
                      <a:r>
                        <a:rPr lang="en-US" sz="2400" b="1" dirty="0">
                          <a:solidFill>
                            <a:schemeClr val="bg1"/>
                          </a:solidFill>
                        </a:rPr>
                        <a:t>Strengths of the Firm</a:t>
                      </a:r>
                      <a:endParaRPr lang="en-GB" sz="2400" b="1" dirty="0">
                        <a:solidFill>
                          <a:schemeClr val="bg1"/>
                        </a:solidFill>
                      </a:endParaRPr>
                    </a:p>
                  </a:txBody>
                  <a:tcPr marL="68580" marR="68580"/>
                </a:tc>
                <a:tc>
                  <a:txBody>
                    <a:bodyPr/>
                    <a:lstStyle/>
                    <a:p>
                      <a:r>
                        <a:rPr lang="en-US" sz="2400" b="1" dirty="0">
                          <a:solidFill>
                            <a:schemeClr val="bg1"/>
                          </a:solidFill>
                        </a:rPr>
                        <a:t>Weaknesses</a:t>
                      </a:r>
                      <a:endParaRPr lang="en-GB" sz="2400" b="1" dirty="0">
                        <a:solidFill>
                          <a:schemeClr val="bg1"/>
                        </a:solidFill>
                      </a:endParaRPr>
                    </a:p>
                  </a:txBody>
                  <a:tcPr marL="68580" marR="68580"/>
                </a:tc>
                <a:extLst>
                  <a:ext uri="{0D108BD9-81ED-4DB2-BD59-A6C34878D82A}">
                    <a16:rowId xmlns:a16="http://schemas.microsoft.com/office/drawing/2014/main" xmlns="" val="635967135"/>
                  </a:ext>
                </a:extLst>
              </a:tr>
              <a:tr h="2311916">
                <a:tc>
                  <a:txBody>
                    <a:bodyPr/>
                    <a:lstStyle/>
                    <a:p>
                      <a:pPr marL="285750" indent="-285750">
                        <a:buFont typeface="Arial" panose="020B0604020202020204" pitchFamily="34" charset="0"/>
                        <a:buChar char="•"/>
                      </a:pPr>
                      <a:r>
                        <a:rPr lang="en-US" sz="2400" dirty="0"/>
                        <a:t>Managing cost and stock</a:t>
                      </a:r>
                    </a:p>
                    <a:p>
                      <a:pPr marL="285750" indent="-285750">
                        <a:buFont typeface="Arial" panose="020B0604020202020204" pitchFamily="34" charset="0"/>
                        <a:buChar char="•"/>
                      </a:pPr>
                      <a:r>
                        <a:rPr lang="en-US" sz="2400" dirty="0"/>
                        <a:t>Managing receivables</a:t>
                      </a:r>
                    </a:p>
                    <a:p>
                      <a:pPr marL="285750" indent="-285750">
                        <a:buFont typeface="Arial" panose="020B0604020202020204" pitchFamily="34" charset="0"/>
                        <a:buChar char="•"/>
                      </a:pPr>
                      <a:r>
                        <a:rPr lang="en-US" sz="2400" dirty="0"/>
                        <a:t>Receiving advance payments</a:t>
                      </a:r>
                    </a:p>
                    <a:p>
                      <a:pPr marL="285750" indent="-285750">
                        <a:buFont typeface="Arial" panose="020B0604020202020204" pitchFamily="34" charset="0"/>
                        <a:buChar char="•"/>
                      </a:pPr>
                      <a:r>
                        <a:rPr lang="en-US" sz="2400" dirty="0"/>
                        <a:t>Building assets</a:t>
                      </a:r>
                    </a:p>
                    <a:p>
                      <a:pPr marL="285750" indent="-285750">
                        <a:buFont typeface="Arial" panose="020B0604020202020204" pitchFamily="34" charset="0"/>
                        <a:buChar char="•"/>
                      </a:pPr>
                      <a:r>
                        <a:rPr lang="en-US" sz="2400" dirty="0"/>
                        <a:t>Lower</a:t>
                      </a:r>
                      <a:r>
                        <a:rPr lang="en-US" sz="2400" baseline="0" dirty="0"/>
                        <a:t> wastages</a:t>
                      </a:r>
                      <a:endParaRPr lang="en-GB" sz="2400" dirty="0"/>
                    </a:p>
                  </a:txBody>
                  <a:tcPr marL="68580" marR="68580"/>
                </a:tc>
                <a:tc>
                  <a:txBody>
                    <a:bodyPr/>
                    <a:lstStyle/>
                    <a:p>
                      <a:pPr marL="285750" indent="-285750">
                        <a:buFont typeface="Arial" panose="020B0604020202020204" pitchFamily="34" charset="0"/>
                        <a:buChar char="•"/>
                      </a:pPr>
                      <a:r>
                        <a:rPr lang="en-US" sz="2400" dirty="0"/>
                        <a:t>High cash balance</a:t>
                      </a:r>
                    </a:p>
                    <a:p>
                      <a:pPr marL="285750" indent="-285750">
                        <a:buFont typeface="Arial" panose="020B0604020202020204" pitchFamily="34" charset="0"/>
                        <a:buChar char="•"/>
                      </a:pPr>
                      <a:r>
                        <a:rPr lang="en-US" sz="2400" dirty="0"/>
                        <a:t>Financial knowledge among staff being low</a:t>
                      </a:r>
                    </a:p>
                    <a:p>
                      <a:pPr marL="285750" indent="-285750">
                        <a:buFont typeface="Arial" panose="020B0604020202020204" pitchFamily="34" charset="0"/>
                        <a:buChar char="•"/>
                      </a:pPr>
                      <a:r>
                        <a:rPr lang="en-US" sz="2400" dirty="0"/>
                        <a:t>No cost benefit analysis of activities</a:t>
                      </a:r>
                      <a:endParaRPr lang="en-GB" sz="2400" dirty="0"/>
                    </a:p>
                  </a:txBody>
                  <a:tcPr marL="68580" marR="68580"/>
                </a:tc>
                <a:extLst>
                  <a:ext uri="{0D108BD9-81ED-4DB2-BD59-A6C34878D82A}">
                    <a16:rowId xmlns:a16="http://schemas.microsoft.com/office/drawing/2014/main" xmlns="" val="2958516362"/>
                  </a:ext>
                </a:extLst>
              </a:tr>
              <a:tr h="588939">
                <a:tc>
                  <a:txBody>
                    <a:bodyPr/>
                    <a:lstStyle/>
                    <a:p>
                      <a:r>
                        <a:rPr lang="en-US" sz="2400" b="1" dirty="0"/>
                        <a:t>Opportunities</a:t>
                      </a:r>
                      <a:endParaRPr lang="en-GB" sz="2400" b="1" dirty="0"/>
                    </a:p>
                  </a:txBody>
                  <a:tcPr marL="68580" marR="68580"/>
                </a:tc>
                <a:tc>
                  <a:txBody>
                    <a:bodyPr/>
                    <a:lstStyle/>
                    <a:p>
                      <a:r>
                        <a:rPr lang="en-US" sz="2400" b="1" dirty="0"/>
                        <a:t>Threats</a:t>
                      </a:r>
                      <a:endParaRPr lang="en-GB" sz="2400" b="1" dirty="0"/>
                    </a:p>
                  </a:txBody>
                  <a:tcPr marL="68580" marR="68580"/>
                </a:tc>
                <a:extLst>
                  <a:ext uri="{0D108BD9-81ED-4DB2-BD59-A6C34878D82A}">
                    <a16:rowId xmlns:a16="http://schemas.microsoft.com/office/drawing/2014/main" xmlns="" val="3721992253"/>
                  </a:ext>
                </a:extLst>
              </a:tr>
              <a:tr h="1902013">
                <a:tc>
                  <a:txBody>
                    <a:bodyPr/>
                    <a:lstStyle/>
                    <a:p>
                      <a:pPr marL="285750" indent="-285750">
                        <a:buFont typeface="Arial" panose="020B0604020202020204" pitchFamily="34" charset="0"/>
                        <a:buChar char="•"/>
                      </a:pPr>
                      <a:r>
                        <a:rPr lang="en-US" sz="2400" dirty="0"/>
                        <a:t>Steady economic growth</a:t>
                      </a:r>
                    </a:p>
                    <a:p>
                      <a:pPr marL="285750" indent="-285750">
                        <a:buFont typeface="Arial" panose="020B0604020202020204" pitchFamily="34" charset="0"/>
                        <a:buChar char="•"/>
                      </a:pPr>
                      <a:r>
                        <a:rPr lang="en-US" sz="2400" dirty="0"/>
                        <a:t>Banks</a:t>
                      </a:r>
                      <a:r>
                        <a:rPr lang="en-US" sz="2400" baseline="0" dirty="0"/>
                        <a:t> are lending</a:t>
                      </a:r>
                    </a:p>
                    <a:p>
                      <a:pPr marL="285750" indent="-285750">
                        <a:buFont typeface="Arial" panose="020B0604020202020204" pitchFamily="34" charset="0"/>
                        <a:buChar char="•"/>
                      </a:pPr>
                      <a:r>
                        <a:rPr lang="en-US" sz="2400" baseline="0" dirty="0"/>
                        <a:t>Impact investment funds</a:t>
                      </a:r>
                      <a:endParaRPr lang="en-GB" sz="2400" dirty="0"/>
                    </a:p>
                  </a:txBody>
                  <a:tcPr marL="68580" marR="68580"/>
                </a:tc>
                <a:tc>
                  <a:txBody>
                    <a:bodyPr/>
                    <a:lstStyle/>
                    <a:p>
                      <a:pPr marL="285750" indent="-285750">
                        <a:buFont typeface="Arial" panose="020B0604020202020204" pitchFamily="34" charset="0"/>
                        <a:buChar char="•"/>
                      </a:pPr>
                      <a:r>
                        <a:rPr lang="en-US" sz="2400" dirty="0"/>
                        <a:t>High fuel prices</a:t>
                      </a:r>
                    </a:p>
                    <a:p>
                      <a:pPr marL="285750" indent="-285750">
                        <a:buFont typeface="Arial" panose="020B0604020202020204" pitchFamily="34" charset="0"/>
                        <a:buChar char="•"/>
                      </a:pPr>
                      <a:r>
                        <a:rPr lang="en-US" sz="2400" dirty="0"/>
                        <a:t>High</a:t>
                      </a:r>
                      <a:r>
                        <a:rPr lang="en-US" sz="2400" baseline="0" dirty="0"/>
                        <a:t> wage rate</a:t>
                      </a:r>
                    </a:p>
                    <a:p>
                      <a:pPr marL="285750" indent="-285750">
                        <a:buFont typeface="Arial" panose="020B0604020202020204" pitchFamily="34" charset="0"/>
                        <a:buChar char="•"/>
                      </a:pPr>
                      <a:r>
                        <a:rPr lang="en-US" sz="2400" baseline="0" dirty="0"/>
                        <a:t>High remuneration expectation of professionals</a:t>
                      </a:r>
                    </a:p>
                    <a:p>
                      <a:pPr marL="285750" indent="-285750">
                        <a:buFont typeface="Arial" panose="020B0604020202020204" pitchFamily="34" charset="0"/>
                        <a:buChar char="•"/>
                      </a:pPr>
                      <a:r>
                        <a:rPr lang="en-US" sz="2400" baseline="0" dirty="0"/>
                        <a:t>Changing taxation laws</a:t>
                      </a:r>
                      <a:endParaRPr lang="en-GB" sz="2400" dirty="0"/>
                    </a:p>
                  </a:txBody>
                  <a:tcPr marL="68580" marR="68580"/>
                </a:tc>
                <a:extLst>
                  <a:ext uri="{0D108BD9-81ED-4DB2-BD59-A6C34878D82A}">
                    <a16:rowId xmlns:a16="http://schemas.microsoft.com/office/drawing/2014/main" xmlns="" val="1048739152"/>
                  </a:ext>
                </a:extLst>
              </a:tr>
            </a:tbl>
          </a:graphicData>
        </a:graphic>
      </p:graphicFrame>
    </p:spTree>
    <p:extLst>
      <p:ext uri="{BB962C8B-B14F-4D97-AF65-F5344CB8AC3E}">
        <p14:creationId xmlns:p14="http://schemas.microsoft.com/office/powerpoint/2010/main" xmlns="" val="4287169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3" y="132898"/>
            <a:ext cx="7886700" cy="810533"/>
          </a:xfrm>
        </p:spPr>
        <p:txBody>
          <a:bodyPr>
            <a:normAutofit fontScale="90000"/>
          </a:bodyPr>
          <a:lstStyle/>
          <a:p>
            <a:r>
              <a:rPr lang="en-US" dirty="0"/>
              <a:t>7.6.2. Alignment with financial strategy</a:t>
            </a:r>
            <a:endParaRPr lang="en-GB" dirty="0"/>
          </a:p>
        </p:txBody>
      </p:sp>
      <p:sp>
        <p:nvSpPr>
          <p:cNvPr id="3" name="Content Placeholder 2"/>
          <p:cNvSpPr>
            <a:spLocks noGrp="1"/>
          </p:cNvSpPr>
          <p:nvPr>
            <p:ph idx="1"/>
          </p:nvPr>
        </p:nvSpPr>
        <p:spPr>
          <a:xfrm>
            <a:off x="628653" y="943431"/>
            <a:ext cx="7886700" cy="5233533"/>
          </a:xfrm>
        </p:spPr>
        <p:txBody>
          <a:bodyPr>
            <a:noAutofit/>
          </a:bodyPr>
          <a:lstStyle/>
          <a:p>
            <a:r>
              <a:rPr lang="en-US" sz="2400" dirty="0"/>
              <a:t>Some marketing, HR, and operations related decision issues needing financial strategy alignment are as follows:</a:t>
            </a:r>
          </a:p>
          <a:p>
            <a:pPr lvl="1"/>
            <a:r>
              <a:rPr lang="en-US" dirty="0"/>
              <a:t>Decision on market segments and understand their price and feature sensitivity</a:t>
            </a:r>
          </a:p>
          <a:p>
            <a:pPr lvl="1"/>
            <a:r>
              <a:rPr lang="en-US" dirty="0"/>
              <a:t>Decision on product features</a:t>
            </a:r>
          </a:p>
          <a:p>
            <a:pPr lvl="1"/>
            <a:r>
              <a:rPr lang="en-US" dirty="0"/>
              <a:t>Decision on price, the segment can pay</a:t>
            </a:r>
          </a:p>
          <a:p>
            <a:pPr lvl="1"/>
            <a:r>
              <a:rPr lang="en-US" dirty="0"/>
              <a:t>Decision on distribution channel, matching the segment chosen</a:t>
            </a:r>
          </a:p>
          <a:p>
            <a:pPr lvl="1"/>
            <a:r>
              <a:rPr lang="en-US" dirty="0"/>
              <a:t>Decision on production technology, process, raw material sourcing, and so on to match the product features and pricing</a:t>
            </a:r>
          </a:p>
          <a:p>
            <a:pPr lvl="1"/>
            <a:r>
              <a:rPr lang="en-US" dirty="0"/>
              <a:t>Decision on marketing budget</a:t>
            </a:r>
          </a:p>
          <a:p>
            <a:pPr lvl="1"/>
            <a:r>
              <a:rPr lang="en-US" dirty="0"/>
              <a:t>Decision on linking the price and product features to the product cost</a:t>
            </a:r>
          </a:p>
          <a:p>
            <a:pPr lvl="1"/>
            <a:r>
              <a:rPr lang="en-US" dirty="0"/>
              <a:t>Decision on the optimum level of HR strengths that the sales can support and that the production requires</a:t>
            </a:r>
            <a:endParaRPr lang="en-GB" dirty="0"/>
          </a:p>
        </p:txBody>
      </p:sp>
    </p:spTree>
    <p:extLst>
      <p:ext uri="{BB962C8B-B14F-4D97-AF65-F5344CB8AC3E}">
        <p14:creationId xmlns:p14="http://schemas.microsoft.com/office/powerpoint/2010/main" xmlns="" val="1057462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7.7. Marketing and Distribution Strategies</a:t>
            </a:r>
            <a:endParaRPr lang="en-GB" dirty="0"/>
          </a:p>
        </p:txBody>
      </p:sp>
      <p:sp>
        <p:nvSpPr>
          <p:cNvPr id="3" name="Content Placeholder 2"/>
          <p:cNvSpPr>
            <a:spLocks noGrp="1"/>
          </p:cNvSpPr>
          <p:nvPr>
            <p:ph idx="1"/>
          </p:nvPr>
        </p:nvSpPr>
        <p:spPr/>
        <p:txBody>
          <a:bodyPr>
            <a:normAutofit fontScale="92500" lnSpcReduction="20000"/>
          </a:bodyPr>
          <a:lstStyle/>
          <a:p>
            <a:r>
              <a:rPr lang="en-US" sz="2600" dirty="0"/>
              <a:t>To structure and design a marketing strategy, marketing strategists use six P to reach a 7</a:t>
            </a:r>
            <a:r>
              <a:rPr lang="en-US" sz="2600" baseline="30000" dirty="0"/>
              <a:t>th</a:t>
            </a:r>
            <a:r>
              <a:rPr lang="en-US" sz="2600" dirty="0"/>
              <a:t> P, that is positioning . These are described as follows:</a:t>
            </a:r>
          </a:p>
          <a:p>
            <a:pPr lvl="1"/>
            <a:r>
              <a:rPr lang="en-US" sz="2600" b="1" dirty="0"/>
              <a:t>Product: </a:t>
            </a:r>
            <a:r>
              <a:rPr lang="en-US" sz="2600" dirty="0"/>
              <a:t>what innovative or differentiating features of the product can attract the customers and give them superior experience? Market research and customer feedback give input for strategic thinking. </a:t>
            </a:r>
          </a:p>
          <a:p>
            <a:pPr lvl="1"/>
            <a:r>
              <a:rPr lang="en-US" sz="2600" b="1" dirty="0"/>
              <a:t>Price: </a:t>
            </a:r>
            <a:r>
              <a:rPr lang="en-US" sz="2600" dirty="0"/>
              <a:t>whether a cost-based pricing or competition based pricing or positioning based pricing is appropriate? The first mover has more freedom in deciding a pricing with more profit margin compared with a later entrant who has to see the competitors pricing. Pricing is linked to the product features, target market segment, price of substitute products, distribution strategy etc.</a:t>
            </a:r>
          </a:p>
          <a:p>
            <a:pPr marL="0" indent="0">
              <a:buNone/>
            </a:pPr>
            <a:endParaRPr lang="en-GB" dirty="0"/>
          </a:p>
        </p:txBody>
      </p:sp>
    </p:spTree>
    <p:extLst>
      <p:ext uri="{BB962C8B-B14F-4D97-AF65-F5344CB8AC3E}">
        <p14:creationId xmlns:p14="http://schemas.microsoft.com/office/powerpoint/2010/main" xmlns="" val="890359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888" y="0"/>
            <a:ext cx="7886700" cy="1325563"/>
          </a:xfrm>
        </p:spPr>
        <p:txBody>
          <a:bodyPr/>
          <a:lstStyle/>
          <a:p>
            <a:r>
              <a:rPr lang="en-US" dirty="0"/>
              <a:t>7.7. Marketing and Distribution Strategies (continued)</a:t>
            </a:r>
            <a:endParaRPr lang="en-GB" dirty="0"/>
          </a:p>
        </p:txBody>
      </p:sp>
      <p:sp>
        <p:nvSpPr>
          <p:cNvPr id="3" name="Content Placeholder 2"/>
          <p:cNvSpPr>
            <a:spLocks noGrp="1"/>
          </p:cNvSpPr>
          <p:nvPr>
            <p:ph idx="1"/>
          </p:nvPr>
        </p:nvSpPr>
        <p:spPr>
          <a:xfrm>
            <a:off x="204952" y="1201208"/>
            <a:ext cx="8702565" cy="4604204"/>
          </a:xfrm>
        </p:spPr>
        <p:txBody>
          <a:bodyPr>
            <a:noAutofit/>
          </a:bodyPr>
          <a:lstStyle/>
          <a:p>
            <a:r>
              <a:rPr lang="en-US" sz="2400" dirty="0"/>
              <a:t>To structure and design a marketing strategy, marketing strategists use six P to reach a 7</a:t>
            </a:r>
            <a:r>
              <a:rPr lang="en-US" sz="2400" baseline="30000" dirty="0"/>
              <a:t>th</a:t>
            </a:r>
            <a:r>
              <a:rPr lang="en-US" sz="2400" dirty="0"/>
              <a:t> P, that is positioning . These are described as follows:</a:t>
            </a:r>
          </a:p>
          <a:p>
            <a:pPr lvl="1"/>
            <a:r>
              <a:rPr lang="en-US" b="1" dirty="0"/>
              <a:t>Place: </a:t>
            </a:r>
            <a:r>
              <a:rPr lang="en-US" dirty="0"/>
              <a:t>segmenting the market and making the product available to target market segments without interruption are essential to enable the customers to know the product and buy it. Reducing time to marketing, reducing cost of distribution, preventing stock out, strategic location of sale, appropriate storage conditions, and displays are factors of the place factor. </a:t>
            </a:r>
          </a:p>
          <a:p>
            <a:pPr lvl="1"/>
            <a:r>
              <a:rPr lang="en-US" b="1" dirty="0"/>
              <a:t>Promotion: </a:t>
            </a:r>
            <a:r>
              <a:rPr lang="en-US" dirty="0"/>
              <a:t>customer should know about the product, its benefits its distinguishing features, and how it fits them or satisfies their unique needs. The point of purchase visibility, branding the product, and communicating the benefits through promotion efforts and integrating the product with the normal life and culture of a place or people are essential for sustainable competitive advantage. </a:t>
            </a:r>
            <a:endParaRPr lang="en-GB" dirty="0"/>
          </a:p>
        </p:txBody>
      </p:sp>
    </p:spTree>
    <p:extLst>
      <p:ext uri="{BB962C8B-B14F-4D97-AF65-F5344CB8AC3E}">
        <p14:creationId xmlns:p14="http://schemas.microsoft.com/office/powerpoint/2010/main" xmlns="" val="861281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228" y="527270"/>
            <a:ext cx="8784772" cy="522515"/>
          </a:xfrm>
        </p:spPr>
        <p:txBody>
          <a:bodyPr>
            <a:normAutofit fontScale="90000"/>
          </a:bodyPr>
          <a:lstStyle/>
          <a:p>
            <a:r>
              <a:rPr lang="en-US" sz="3600" b="1" dirty="0"/>
              <a:t>7.7. Marketing and Distribution Strategies (continued)</a:t>
            </a:r>
            <a:endParaRPr lang="en-GB" sz="3600" b="1" dirty="0"/>
          </a:p>
        </p:txBody>
      </p:sp>
      <p:sp>
        <p:nvSpPr>
          <p:cNvPr id="3" name="Content Placeholder 2"/>
          <p:cNvSpPr>
            <a:spLocks noGrp="1"/>
          </p:cNvSpPr>
          <p:nvPr>
            <p:ph idx="1"/>
          </p:nvPr>
        </p:nvSpPr>
        <p:spPr>
          <a:xfrm>
            <a:off x="0" y="1270502"/>
            <a:ext cx="8784772" cy="4746172"/>
          </a:xfrm>
        </p:spPr>
        <p:txBody>
          <a:bodyPr>
            <a:noAutofit/>
          </a:bodyPr>
          <a:lstStyle/>
          <a:p>
            <a:r>
              <a:rPr lang="en-US" sz="2400" dirty="0"/>
              <a:t>To structure and design a marketing strategy, marketing strategists use six P to reach a 7</a:t>
            </a:r>
            <a:r>
              <a:rPr lang="en-US" sz="2400" baseline="30000" dirty="0"/>
              <a:t>th</a:t>
            </a:r>
            <a:r>
              <a:rPr lang="en-US" sz="2400" dirty="0"/>
              <a:t> P, that is positioning . These are described as follows:</a:t>
            </a:r>
          </a:p>
          <a:p>
            <a:pPr lvl="1"/>
            <a:r>
              <a:rPr lang="en-US" b="1" dirty="0"/>
              <a:t>Packaging: </a:t>
            </a:r>
            <a:r>
              <a:rPr lang="en-US" dirty="0"/>
              <a:t>it is often the first product attribute to which consumers are exposed. Consumers use packaging to infer information about the product including its quality, innovativeness, healthiness, and environment friendliness. </a:t>
            </a:r>
            <a:endParaRPr lang="en-US" b="1" dirty="0"/>
          </a:p>
          <a:p>
            <a:pPr lvl="1"/>
            <a:r>
              <a:rPr lang="en-US" b="1" dirty="0"/>
              <a:t>Planet: </a:t>
            </a:r>
            <a:r>
              <a:rPr lang="en-US" dirty="0"/>
              <a:t>sustainability strategy influences the marketing strategy, as the perspective on which the previous five Ps are decided changes with a planet perspective. The product features will have more of environment friendly attributes such as recyclability, reusability, reparability. The product distribution may involve less transportation, and the packaging may be biodegradable with locally available materials. </a:t>
            </a:r>
          </a:p>
        </p:txBody>
      </p:sp>
    </p:spTree>
    <p:extLst>
      <p:ext uri="{BB962C8B-B14F-4D97-AF65-F5344CB8AC3E}">
        <p14:creationId xmlns:p14="http://schemas.microsoft.com/office/powerpoint/2010/main" xmlns="" val="21279968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9973"/>
            <a:ext cx="8784772" cy="522515"/>
          </a:xfrm>
        </p:spPr>
        <p:txBody>
          <a:bodyPr>
            <a:normAutofit fontScale="90000"/>
          </a:bodyPr>
          <a:lstStyle/>
          <a:p>
            <a:r>
              <a:rPr lang="en-US" sz="3600" b="1" dirty="0"/>
              <a:t>7.7. Marketing and Distribution Strategies (continued)</a:t>
            </a:r>
            <a:endParaRPr lang="en-GB" sz="3600" b="1" dirty="0"/>
          </a:p>
        </p:txBody>
      </p:sp>
      <p:sp>
        <p:nvSpPr>
          <p:cNvPr id="3" name="Content Placeholder 2"/>
          <p:cNvSpPr>
            <a:spLocks noGrp="1"/>
          </p:cNvSpPr>
          <p:nvPr>
            <p:ph idx="1"/>
          </p:nvPr>
        </p:nvSpPr>
        <p:spPr>
          <a:xfrm>
            <a:off x="0" y="1396627"/>
            <a:ext cx="8784772" cy="4746172"/>
          </a:xfrm>
        </p:spPr>
        <p:txBody>
          <a:bodyPr>
            <a:noAutofit/>
          </a:bodyPr>
          <a:lstStyle/>
          <a:p>
            <a:r>
              <a:rPr lang="en-US" sz="2400" dirty="0"/>
              <a:t>To structure and design a marketing strategy, marketing strategists use six P to reach a 7</a:t>
            </a:r>
            <a:r>
              <a:rPr lang="en-US" sz="2400" baseline="30000" dirty="0"/>
              <a:t>th</a:t>
            </a:r>
            <a:r>
              <a:rPr lang="en-US" sz="2400" dirty="0"/>
              <a:t> P, that is positioning . These are described as follows:</a:t>
            </a:r>
          </a:p>
          <a:p>
            <a:pPr lvl="1"/>
            <a:r>
              <a:rPr lang="en-US" b="1" dirty="0" smtClean="0"/>
              <a:t>Positioning</a:t>
            </a:r>
            <a:r>
              <a:rPr lang="en-US" dirty="0"/>
              <a:t>: placing the product in the right category, with the right price, at the right places and targeting the promotion efforts to the right customer segments in order to </a:t>
            </a:r>
            <a:r>
              <a:rPr lang="en-US" b="1" dirty="0"/>
              <a:t>position the product to a particular position in the market </a:t>
            </a:r>
            <a:r>
              <a:rPr lang="en-US" dirty="0"/>
              <a:t>is the 7</a:t>
            </a:r>
            <a:r>
              <a:rPr lang="en-US" baseline="30000" dirty="0"/>
              <a:t>th</a:t>
            </a:r>
            <a:r>
              <a:rPr lang="en-US" dirty="0"/>
              <a:t> P of marketing. </a:t>
            </a:r>
            <a:endParaRPr lang="en-GB" dirty="0"/>
          </a:p>
        </p:txBody>
      </p:sp>
    </p:spTree>
    <p:extLst>
      <p:ext uri="{BB962C8B-B14F-4D97-AF65-F5344CB8AC3E}">
        <p14:creationId xmlns:p14="http://schemas.microsoft.com/office/powerpoint/2010/main" xmlns="" val="2127996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184" y="0"/>
            <a:ext cx="7886700" cy="1325563"/>
          </a:xfrm>
        </p:spPr>
        <p:txBody>
          <a:bodyPr/>
          <a:lstStyle/>
          <a:p>
            <a:r>
              <a:rPr lang="en-US" dirty="0"/>
              <a:t>7.7.1. Strategies for Customer Satisfaction and Quality</a:t>
            </a:r>
            <a:endParaRPr lang="en-GB" dirty="0"/>
          </a:p>
        </p:txBody>
      </p:sp>
      <p:sp>
        <p:nvSpPr>
          <p:cNvPr id="3" name="Content Placeholder 2"/>
          <p:cNvSpPr>
            <a:spLocks noGrp="1"/>
          </p:cNvSpPr>
          <p:nvPr>
            <p:ph idx="1"/>
          </p:nvPr>
        </p:nvSpPr>
        <p:spPr>
          <a:xfrm>
            <a:off x="597122" y="1321129"/>
            <a:ext cx="7886700" cy="5174264"/>
          </a:xfrm>
        </p:spPr>
        <p:txBody>
          <a:bodyPr>
            <a:normAutofit fontScale="85000" lnSpcReduction="20000"/>
          </a:bodyPr>
          <a:lstStyle/>
          <a:p>
            <a:r>
              <a:rPr lang="en-US" dirty="0"/>
              <a:t>The main goal of marketing strategy is to provide products and services with expected attributes such as prices and to deliver in such a manner that customers experience extreme satisfaction.</a:t>
            </a:r>
          </a:p>
          <a:p>
            <a:r>
              <a:rPr lang="en-US" dirty="0"/>
              <a:t>Customer satisfaction primarily comes from the value of the offering and the experiences associated with the offering. Value comes from the product’s extent or level of attributes and benefits, and the price to be paid for such a level of attributes. </a:t>
            </a:r>
          </a:p>
          <a:p>
            <a:r>
              <a:rPr lang="en-US" dirty="0"/>
              <a:t>There are many factors that provide positive experiences while seeing, choosing, purchasing, delivering, after sales service (where ever applicable), using the product, and the final product taken back or ease of disposal. </a:t>
            </a:r>
          </a:p>
          <a:p>
            <a:r>
              <a:rPr lang="en-US" dirty="0"/>
              <a:t>Quality is an important, but complex component of business strategy as firms compete on quality. Quality of product or experience determines the customer satisfaction level. Quality is seen (against a reference standard) with the eyes of the customer, so objective quality may not exist in reality. </a:t>
            </a:r>
            <a:endParaRPr lang="en-GB" dirty="0"/>
          </a:p>
        </p:txBody>
      </p:sp>
    </p:spTree>
    <p:extLst>
      <p:ext uri="{BB962C8B-B14F-4D97-AF65-F5344CB8AC3E}">
        <p14:creationId xmlns:p14="http://schemas.microsoft.com/office/powerpoint/2010/main" xmlns="" val="65237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 in this lecture</a:t>
            </a:r>
            <a:endParaRPr lang="en-GB" dirty="0"/>
          </a:p>
        </p:txBody>
      </p:sp>
      <p:sp>
        <p:nvSpPr>
          <p:cNvPr id="3" name="Content Placeholder 2"/>
          <p:cNvSpPr>
            <a:spLocks noGrp="1"/>
          </p:cNvSpPr>
          <p:nvPr>
            <p:ph idx="1"/>
          </p:nvPr>
        </p:nvSpPr>
        <p:spPr/>
        <p:txBody>
          <a:bodyPr/>
          <a:lstStyle/>
          <a:p>
            <a:endParaRPr lang="en-US" dirty="0"/>
          </a:p>
          <a:p>
            <a:endParaRPr lang="en-US" dirty="0"/>
          </a:p>
          <a:p>
            <a:r>
              <a:rPr lang="en-US" dirty="0"/>
              <a:t>Human Resource Strategies</a:t>
            </a:r>
          </a:p>
          <a:p>
            <a:r>
              <a:rPr lang="en-US" dirty="0"/>
              <a:t>Finance and Accounting Strategies</a:t>
            </a:r>
          </a:p>
          <a:p>
            <a:r>
              <a:rPr lang="en-US" dirty="0"/>
              <a:t>Marketing and Distribution Strategies</a:t>
            </a:r>
          </a:p>
          <a:p>
            <a:endParaRPr lang="en-GB" dirty="0"/>
          </a:p>
        </p:txBody>
      </p:sp>
    </p:spTree>
    <p:extLst>
      <p:ext uri="{BB962C8B-B14F-4D97-AF65-F5344CB8AC3E}">
        <p14:creationId xmlns:p14="http://schemas.microsoft.com/office/powerpoint/2010/main" xmlns="" val="2909864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for the next lecture</a:t>
            </a:r>
            <a:endParaRPr lang="en-GB" dirty="0"/>
          </a:p>
        </p:txBody>
      </p:sp>
      <p:sp>
        <p:nvSpPr>
          <p:cNvPr id="3" name="Content Placeholder 2"/>
          <p:cNvSpPr>
            <a:spLocks noGrp="1"/>
          </p:cNvSpPr>
          <p:nvPr>
            <p:ph idx="1"/>
          </p:nvPr>
        </p:nvSpPr>
        <p:spPr/>
        <p:txBody>
          <a:bodyPr/>
          <a:lstStyle/>
          <a:p>
            <a:endParaRPr lang="en-US" dirty="0"/>
          </a:p>
          <a:p>
            <a:endParaRPr lang="en-US" dirty="0"/>
          </a:p>
          <a:p>
            <a:r>
              <a:rPr lang="en-US" dirty="0"/>
              <a:t>Marketing and Distribution Strategies</a:t>
            </a:r>
          </a:p>
          <a:p>
            <a:r>
              <a:rPr lang="en-US" dirty="0"/>
              <a:t>Production and Operations Management Strategies and Tactics</a:t>
            </a:r>
          </a:p>
          <a:p>
            <a:r>
              <a:rPr lang="en-US" dirty="0"/>
              <a:t>R&amp;D strategy or Innovation Strategy Creating Value Changing Processes</a:t>
            </a:r>
          </a:p>
        </p:txBody>
      </p:sp>
    </p:spTree>
    <p:extLst>
      <p:ext uri="{BB962C8B-B14F-4D97-AF65-F5344CB8AC3E}">
        <p14:creationId xmlns:p14="http://schemas.microsoft.com/office/powerpoint/2010/main" xmlns="" val="12315315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5280</TotalTime>
  <Words>1959</Words>
  <Application>Microsoft Office PowerPoint</Application>
  <PresentationFormat>On-screen Show (4:3)</PresentationFormat>
  <Paragraphs>134</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Strategic Management (MGT501)</vt:lpstr>
      <vt:lpstr>Topic Covered in the Previous Lecture</vt:lpstr>
      <vt:lpstr>Topics to be covered in this lecture</vt:lpstr>
      <vt:lpstr>7.5.3. Creating Leaders</vt:lpstr>
      <vt:lpstr>7.5.3. Creating Leaders (continued)</vt:lpstr>
      <vt:lpstr>7.5.4. Human Capital Risk</vt:lpstr>
      <vt:lpstr>7.5.5. High Performance Work System</vt:lpstr>
      <vt:lpstr>7.6. Finance and Accounting Strategies</vt:lpstr>
      <vt:lpstr>7.6. Finance and Accounting Strategies (continued)</vt:lpstr>
      <vt:lpstr>7.6.1. Financial SWOT Analysis</vt:lpstr>
      <vt:lpstr>7.6.1. Financial SWOT Analysis (continued)</vt:lpstr>
      <vt:lpstr>7.6.1. Financial SWOT Analysis (continued)</vt:lpstr>
      <vt:lpstr>7.6.1. Financial SWOT Analysis (continued)</vt:lpstr>
      <vt:lpstr>7.6.2. Alignment with financial strategy</vt:lpstr>
      <vt:lpstr>7.7. Marketing and Distribution Strategies</vt:lpstr>
      <vt:lpstr>7.7. Marketing and Distribution Strategies (continued)</vt:lpstr>
      <vt:lpstr>7.7. Marketing and Distribution Strategies (continued)</vt:lpstr>
      <vt:lpstr>7.7. Marketing and Distribution Strategies (continued)</vt:lpstr>
      <vt:lpstr>7.7.1. Strategies for Customer Satisfaction and Quality</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1823</cp:revision>
  <dcterms:created xsi:type="dcterms:W3CDTF">2016-04-16T04:48:58Z</dcterms:created>
  <dcterms:modified xsi:type="dcterms:W3CDTF">2016-07-11T07:04:56Z</dcterms:modified>
</cp:coreProperties>
</file>