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83" r:id="rId3"/>
    <p:sldId id="296" r:id="rId4"/>
    <p:sldId id="384" r:id="rId5"/>
    <p:sldId id="385" r:id="rId6"/>
    <p:sldId id="386" r:id="rId7"/>
    <p:sldId id="387" r:id="rId8"/>
    <p:sldId id="388" r:id="rId9"/>
    <p:sldId id="389" r:id="rId10"/>
    <p:sldId id="395" r:id="rId11"/>
    <p:sldId id="391" r:id="rId12"/>
    <p:sldId id="392" r:id="rId13"/>
    <p:sldId id="393" r:id="rId14"/>
    <p:sldId id="394" r:id="rId15"/>
    <p:sldId id="396" r:id="rId16"/>
    <p:sldId id="397" r:id="rId17"/>
    <p:sldId id="400" r:id="rId18"/>
    <p:sldId id="398" r:id="rId19"/>
    <p:sldId id="399" r:id="rId20"/>
    <p:sldId id="401" r:id="rId21"/>
    <p:sldId id="367" r:id="rId22"/>
    <p:sldId id="29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11/07/2016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11/07/2016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a:p>
          <a:p>
            <a:r>
              <a:rPr lang="en-US" dirty="0"/>
              <a:t>Lecture 25</a:t>
            </a:r>
          </a:p>
          <a:p>
            <a:endParaRPr lang="en-US" dirty="0"/>
          </a:p>
          <a:p>
            <a:r>
              <a:rPr lang="en-US" dirty="0"/>
              <a:t>Dr Muhammad Mustafa Raziq</a:t>
            </a:r>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 Covered in the Previous Lecture</a:t>
            </a:r>
            <a:endParaRPr lang="en-GB" dirty="0"/>
          </a:p>
        </p:txBody>
      </p:sp>
      <p:sp>
        <p:nvSpPr>
          <p:cNvPr id="3" name="Content Placeholder 2"/>
          <p:cNvSpPr>
            <a:spLocks noGrp="1"/>
          </p:cNvSpPr>
          <p:nvPr>
            <p:ph idx="1"/>
          </p:nvPr>
        </p:nvSpPr>
        <p:spPr/>
        <p:txBody>
          <a:bodyPr/>
          <a:lstStyle/>
          <a:p>
            <a:endParaRPr lang="en-US" dirty="0"/>
          </a:p>
          <a:p>
            <a:r>
              <a:rPr lang="en-US" dirty="0"/>
              <a:t>Political Strategies for Competitive Advantage</a:t>
            </a:r>
          </a:p>
          <a:p>
            <a:r>
              <a:rPr lang="en-US" dirty="0"/>
              <a:t>Reverse Logistics as Sustainable Competitive Advantage</a:t>
            </a:r>
          </a:p>
          <a:p>
            <a:r>
              <a:rPr lang="en-US" dirty="0"/>
              <a:t>Outsourcing Strategies: Make versus Buy</a:t>
            </a:r>
          </a:p>
          <a:p>
            <a:r>
              <a:rPr lang="en-US" dirty="0"/>
              <a:t>Franchising Strategies</a:t>
            </a:r>
          </a:p>
          <a:p>
            <a:r>
              <a:rPr lang="en-US" dirty="0"/>
              <a:t>Portfolio Analysis</a:t>
            </a:r>
          </a:p>
          <a:p>
            <a:r>
              <a:rPr lang="en-US" dirty="0"/>
              <a:t>Strategic Management in a Strategic Business Unit</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a:p>
          <a:p>
            <a:r>
              <a:rPr lang="en-US" dirty="0"/>
              <a:t>Stability Strategies</a:t>
            </a:r>
          </a:p>
          <a:p>
            <a:r>
              <a:rPr lang="en-US" dirty="0"/>
              <a:t>Growth – Horizontal and Vertical</a:t>
            </a:r>
          </a:p>
          <a:p>
            <a:r>
              <a:rPr lang="en-US" dirty="0"/>
              <a:t>Divestment</a:t>
            </a:r>
          </a:p>
          <a:p>
            <a:r>
              <a:rPr lang="en-US" dirty="0"/>
              <a:t>Human Resource Strategies</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7.2. Stability Strategies</a:t>
            </a:r>
            <a:endParaRPr lang="en-GB" dirty="0"/>
          </a:p>
        </p:txBody>
      </p:sp>
      <p:sp>
        <p:nvSpPr>
          <p:cNvPr id="3" name="Content Placeholder 2"/>
          <p:cNvSpPr>
            <a:spLocks noGrp="1"/>
          </p:cNvSpPr>
          <p:nvPr>
            <p:ph idx="1"/>
          </p:nvPr>
        </p:nvSpPr>
        <p:spPr>
          <a:xfrm>
            <a:off x="628650" y="977461"/>
            <a:ext cx="7886700" cy="5376041"/>
          </a:xfrm>
        </p:spPr>
        <p:txBody>
          <a:bodyPr>
            <a:normAutofit lnSpcReduction="10000"/>
          </a:bodyPr>
          <a:lstStyle/>
          <a:p>
            <a:r>
              <a:rPr lang="en-US" dirty="0"/>
              <a:t>When the firm continues the current activities without any significant change in direction, it follows a stability strategy.</a:t>
            </a:r>
          </a:p>
          <a:p>
            <a:r>
              <a:rPr lang="en-US" b="1" u="sng" dirty="0"/>
              <a:t>Types of Stability Strategies:</a:t>
            </a:r>
            <a:r>
              <a:rPr lang="en-US" dirty="0"/>
              <a:t> stability strategy is characterized by absence of significant changes in the strategy of the firm. Some of the scenarios are as follows:</a:t>
            </a:r>
          </a:p>
          <a:p>
            <a:pPr lvl="1"/>
            <a:r>
              <a:rPr lang="en-US" b="1" dirty="0"/>
              <a:t>Pause or process with caution strategy: </a:t>
            </a:r>
            <a:r>
              <a:rPr lang="en-US" dirty="0"/>
              <a:t>pursue stability strategy for a temporary period especially after a period of prolonged rapid growth or for testing the ground before implementing a growth strategy</a:t>
            </a:r>
          </a:p>
          <a:p>
            <a:pPr lvl="1"/>
            <a:r>
              <a:rPr lang="en-US" b="1" dirty="0"/>
              <a:t>No Change Strategy: </a:t>
            </a:r>
            <a:r>
              <a:rPr lang="en-US" dirty="0"/>
              <a:t>if there are no new competition or threat of substitutes, then a firm may decide not to do anything new and continue with the current operations and policies for the foreseeable future</a:t>
            </a:r>
          </a:p>
          <a:p>
            <a:endParaRPr lang="en-GB" b="1" u="sng" dirty="0"/>
          </a:p>
        </p:txBody>
      </p:sp>
    </p:spTree>
    <p:extLst>
      <p:ext uri="{BB962C8B-B14F-4D97-AF65-F5344CB8AC3E}">
        <p14:creationId xmlns:p14="http://schemas.microsoft.com/office/powerpoint/2010/main" xmlns="" val="3430145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7.2. Stability Strategies</a:t>
            </a:r>
            <a:endParaRPr lang="en-GB" dirty="0"/>
          </a:p>
        </p:txBody>
      </p:sp>
      <p:sp>
        <p:nvSpPr>
          <p:cNvPr id="3" name="Content Placeholder 2"/>
          <p:cNvSpPr>
            <a:spLocks noGrp="1"/>
          </p:cNvSpPr>
          <p:nvPr>
            <p:ph idx="1"/>
          </p:nvPr>
        </p:nvSpPr>
        <p:spPr/>
        <p:txBody>
          <a:bodyPr/>
          <a:lstStyle/>
          <a:p>
            <a:endParaRPr lang="en-US" b="1" u="sng" dirty="0"/>
          </a:p>
          <a:p>
            <a:endParaRPr lang="en-US" b="1" u="sng" dirty="0"/>
          </a:p>
          <a:p>
            <a:r>
              <a:rPr lang="en-US" b="1" u="sng" dirty="0"/>
              <a:t>Types of Stability Strategies:</a:t>
            </a:r>
            <a:r>
              <a:rPr lang="en-US" dirty="0"/>
              <a:t> stability strategy is characterized by absence of significant changes in the strategy of the firm. Some of the scenarios are as follows:</a:t>
            </a:r>
          </a:p>
          <a:p>
            <a:pPr lvl="1"/>
            <a:r>
              <a:rPr lang="en-US" b="1" dirty="0"/>
              <a:t>Profit strategy: </a:t>
            </a:r>
            <a:r>
              <a:rPr lang="en-US" dirty="0"/>
              <a:t>artificially maintain profits by reducing investments and short-term expenditures</a:t>
            </a:r>
          </a:p>
          <a:p>
            <a:endParaRPr lang="en-GB" b="1" u="sng" dirty="0"/>
          </a:p>
        </p:txBody>
      </p:sp>
    </p:spTree>
    <p:extLst>
      <p:ext uri="{BB962C8B-B14F-4D97-AF65-F5344CB8AC3E}">
        <p14:creationId xmlns:p14="http://schemas.microsoft.com/office/powerpoint/2010/main" xmlns="" val="1432991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7.2.1. Pioneering Orientation vs Stability Orientation</a:t>
            </a:r>
            <a:endParaRPr lang="en-GB" dirty="0"/>
          </a:p>
        </p:txBody>
      </p:sp>
      <p:sp>
        <p:nvSpPr>
          <p:cNvPr id="3" name="Content Placeholder 2"/>
          <p:cNvSpPr>
            <a:spLocks noGrp="1"/>
          </p:cNvSpPr>
          <p:nvPr>
            <p:ph idx="1"/>
          </p:nvPr>
        </p:nvSpPr>
        <p:spPr/>
        <p:txBody>
          <a:bodyPr>
            <a:normAutofit fontScale="92500" lnSpcReduction="10000"/>
          </a:bodyPr>
          <a:lstStyle/>
          <a:p>
            <a:r>
              <a:rPr lang="en-US" dirty="0"/>
              <a:t>Stability strategies are based on the assumption by a firm that environment is stable, predictable, and simple. There is not much change anticipated in the political, legal, social, and demographic factors. </a:t>
            </a:r>
          </a:p>
          <a:p>
            <a:r>
              <a:rPr lang="en-US" dirty="0"/>
              <a:t>The competition is also assessed to be stable without any major threats of new entrants, emergence of new technology, or substitute products.</a:t>
            </a:r>
          </a:p>
          <a:p>
            <a:r>
              <a:rPr lang="en-US" dirty="0"/>
              <a:t>Stability strategy-oriented firms also assume that its internal organization has no major issues to be tackled and employees move about in predictable ways. Such assumptions may hold well for certain industries. for certain periods, in certain markets.</a:t>
            </a:r>
            <a:endParaRPr lang="en-GB" dirty="0"/>
          </a:p>
        </p:txBody>
      </p:sp>
    </p:spTree>
    <p:extLst>
      <p:ext uri="{BB962C8B-B14F-4D97-AF65-F5344CB8AC3E}">
        <p14:creationId xmlns:p14="http://schemas.microsoft.com/office/powerpoint/2010/main" xmlns="" val="1784716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81" y="0"/>
            <a:ext cx="7886700" cy="1325563"/>
          </a:xfrm>
        </p:spPr>
        <p:txBody>
          <a:bodyPr/>
          <a:lstStyle/>
          <a:p>
            <a:r>
              <a:rPr lang="en-US" dirty="0"/>
              <a:t>7.2.1. Pioneering Orientation vs Stability Orientation</a:t>
            </a:r>
            <a:endParaRPr lang="en-GB" dirty="0"/>
          </a:p>
        </p:txBody>
      </p:sp>
      <p:sp>
        <p:nvSpPr>
          <p:cNvPr id="3" name="Content Placeholder 2"/>
          <p:cNvSpPr>
            <a:spLocks noGrp="1"/>
          </p:cNvSpPr>
          <p:nvPr>
            <p:ph idx="1"/>
          </p:nvPr>
        </p:nvSpPr>
        <p:spPr>
          <a:xfrm>
            <a:off x="660181" y="1289597"/>
            <a:ext cx="7886700" cy="5142734"/>
          </a:xfrm>
        </p:spPr>
        <p:txBody>
          <a:bodyPr>
            <a:normAutofit fontScale="85000" lnSpcReduction="20000"/>
          </a:bodyPr>
          <a:lstStyle/>
          <a:p>
            <a:r>
              <a:rPr lang="en-US" dirty="0"/>
              <a:t>The other extreme is assumption that environment of a firm is dynamic, unpredictable, and complex. There are shifts in political, social, legal, technological, and demographic factors all the time, and such shifts are mostly unpredictable.</a:t>
            </a:r>
          </a:p>
          <a:p>
            <a:r>
              <a:rPr lang="en-US" dirty="0"/>
              <a:t>Competitive forces are also at play all the time and the next move of the competitors is unknown. Under such a scenario, pre-empting competition and to become proactive are assumed to be a better strategy.</a:t>
            </a:r>
          </a:p>
          <a:p>
            <a:r>
              <a:rPr lang="en-US" dirty="0"/>
              <a:t>Pioneering orientation is a manifestation of the behavior of a firm whereby it proactively creates, or is among the first to enter, a new product market arena that others have not recognized or actively sought to exploit (</a:t>
            </a:r>
            <a:r>
              <a:rPr lang="en-US" dirty="0" err="1"/>
              <a:t>Covin</a:t>
            </a:r>
            <a:r>
              <a:rPr lang="en-US" dirty="0"/>
              <a:t> et al. 2000)</a:t>
            </a:r>
          </a:p>
          <a:p>
            <a:r>
              <a:rPr lang="en-US" dirty="0"/>
              <a:t>Such firms not only capitalize first mover advantages by becoming a short-term monopolist but also set the industry standards by which future competitors are measured by consumers. </a:t>
            </a:r>
          </a:p>
        </p:txBody>
      </p:sp>
    </p:spTree>
    <p:extLst>
      <p:ext uri="{BB962C8B-B14F-4D97-AF65-F5344CB8AC3E}">
        <p14:creationId xmlns:p14="http://schemas.microsoft.com/office/powerpoint/2010/main" xmlns="" val="37809113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7.3. Growth – Horizontal and Vertical</a:t>
            </a:r>
            <a:endParaRPr lang="en-GB" dirty="0"/>
          </a:p>
        </p:txBody>
      </p:sp>
      <p:sp>
        <p:nvSpPr>
          <p:cNvPr id="3" name="Content Placeholder 2"/>
          <p:cNvSpPr>
            <a:spLocks noGrp="1"/>
          </p:cNvSpPr>
          <p:nvPr>
            <p:ph idx="1"/>
          </p:nvPr>
        </p:nvSpPr>
        <p:spPr/>
        <p:txBody>
          <a:bodyPr>
            <a:normAutofit fontScale="85000" lnSpcReduction="20000"/>
          </a:bodyPr>
          <a:lstStyle/>
          <a:p>
            <a:r>
              <a:rPr lang="en-US" dirty="0"/>
              <a:t>There are different ways in which a firm can grow: organic and external are the two fundamental ways of growth.</a:t>
            </a:r>
          </a:p>
          <a:p>
            <a:r>
              <a:rPr lang="en-US" dirty="0"/>
              <a:t>Organic growth is the process of business expansion by increased output, customer base expansion, or new product development, as opposed to mergers and acquisitions, which is inorganic growth. It is the expansion of a firm's operations from its own (internally generated) resources, without resorting to borrowing or acquisition of other firms.</a:t>
            </a:r>
          </a:p>
          <a:p>
            <a:r>
              <a:rPr lang="en-US" dirty="0"/>
              <a:t>External growth can either be by horizontal or vertical integration or by horizontal growth. External growth is when a business or a company increases its profits through mergers and acquisition rather than its operation. The main goal is to bring the external finance into the company and achieve greater market share.</a:t>
            </a:r>
            <a:endParaRPr lang="en-GB" dirty="0"/>
          </a:p>
        </p:txBody>
      </p:sp>
    </p:spTree>
    <p:extLst>
      <p:ext uri="{BB962C8B-B14F-4D97-AF65-F5344CB8AC3E}">
        <p14:creationId xmlns:p14="http://schemas.microsoft.com/office/powerpoint/2010/main" xmlns="" val="4218344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7.3.1. Horizontal Integration and Horizontal Growth</a:t>
            </a:r>
            <a:endParaRPr lang="en-GB" dirty="0"/>
          </a:p>
        </p:txBody>
      </p:sp>
      <p:sp>
        <p:nvSpPr>
          <p:cNvPr id="3" name="Content Placeholder 2"/>
          <p:cNvSpPr>
            <a:spLocks noGrp="1"/>
          </p:cNvSpPr>
          <p:nvPr>
            <p:ph idx="1"/>
          </p:nvPr>
        </p:nvSpPr>
        <p:spPr/>
        <p:txBody>
          <a:bodyPr/>
          <a:lstStyle/>
          <a:p>
            <a:endParaRPr lang="en-US" dirty="0"/>
          </a:p>
          <a:p>
            <a:r>
              <a:rPr lang="en-US" dirty="0"/>
              <a:t>Horizontal growth is the expanding of business firm’s activities into other geographic regions and/or by increasing the range of products or services offered in the current market</a:t>
            </a:r>
          </a:p>
          <a:p>
            <a:r>
              <a:rPr lang="en-US" dirty="0"/>
              <a:t>When two businesses in the same industry at the same stage of production becomes one either through merger or joint ventures or alliances, it is called horizontal integration</a:t>
            </a:r>
            <a:endParaRPr lang="en-GB" dirty="0"/>
          </a:p>
        </p:txBody>
      </p:sp>
    </p:spTree>
    <p:extLst>
      <p:ext uri="{BB962C8B-B14F-4D97-AF65-F5344CB8AC3E}">
        <p14:creationId xmlns:p14="http://schemas.microsoft.com/office/powerpoint/2010/main" xmlns="" val="1640302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7.3.2. Vertical Integration and Growth</a:t>
            </a:r>
            <a:endParaRPr lang="en-GB" dirty="0"/>
          </a:p>
        </p:txBody>
      </p:sp>
      <p:sp>
        <p:nvSpPr>
          <p:cNvPr id="3" name="Content Placeholder 2"/>
          <p:cNvSpPr>
            <a:spLocks noGrp="1"/>
          </p:cNvSpPr>
          <p:nvPr>
            <p:ph idx="1"/>
          </p:nvPr>
        </p:nvSpPr>
        <p:spPr/>
        <p:txBody>
          <a:bodyPr/>
          <a:lstStyle/>
          <a:p>
            <a:endParaRPr lang="en-US" dirty="0"/>
          </a:p>
          <a:p>
            <a:r>
              <a:rPr lang="en-US" dirty="0"/>
              <a:t>Acquiring a business in the same industry but at different stages of the supply chain is called vertical integration.</a:t>
            </a:r>
          </a:p>
          <a:p>
            <a:r>
              <a:rPr lang="en-US" dirty="0"/>
              <a:t>Vertical growth involves taking over a function previously performed by a supplier (backward integration) or distributor or retailer (forward integration). Vertical growth means more aggressive customer acquisition for the same product or services. </a:t>
            </a:r>
          </a:p>
          <a:p>
            <a:endParaRPr lang="en-GB" dirty="0"/>
          </a:p>
        </p:txBody>
      </p:sp>
    </p:spTree>
    <p:extLst>
      <p:ext uri="{BB962C8B-B14F-4D97-AF65-F5344CB8AC3E}">
        <p14:creationId xmlns:p14="http://schemas.microsoft.com/office/powerpoint/2010/main" xmlns="" val="21189602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7.4. Divestment</a:t>
            </a:r>
            <a:endParaRPr lang="en-GB" dirty="0"/>
          </a:p>
        </p:txBody>
      </p:sp>
      <p:sp>
        <p:nvSpPr>
          <p:cNvPr id="3" name="Content Placeholder 2"/>
          <p:cNvSpPr>
            <a:spLocks noGrp="1"/>
          </p:cNvSpPr>
          <p:nvPr>
            <p:ph idx="1"/>
          </p:nvPr>
        </p:nvSpPr>
        <p:spPr/>
        <p:txBody>
          <a:bodyPr/>
          <a:lstStyle/>
          <a:p>
            <a:r>
              <a:rPr lang="en-US" dirty="0"/>
              <a:t>The opposite of investment is divestment, which is the process of selling an asset for financial, social, and ethical objectives. Usually an SBU or a portion of the business is sold or liquidated as part of a restructuring or rehabilitation plan. </a:t>
            </a:r>
          </a:p>
          <a:p>
            <a:r>
              <a:rPr lang="en-US" dirty="0"/>
              <a:t>Achieving greater liquidity is often the most important reason for divestiture. </a:t>
            </a:r>
          </a:p>
          <a:p>
            <a:r>
              <a:rPr lang="en-US" dirty="0"/>
              <a:t>Divestiture also lowers the debt burden, thus feeding up resources to achieve long-term goals. </a:t>
            </a:r>
            <a:endParaRPr lang="en-GB" dirty="0"/>
          </a:p>
        </p:txBody>
      </p:sp>
    </p:spTree>
    <p:extLst>
      <p:ext uri="{BB962C8B-B14F-4D97-AF65-F5344CB8AC3E}">
        <p14:creationId xmlns:p14="http://schemas.microsoft.com/office/powerpoint/2010/main" xmlns="" val="25574233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076" y="223236"/>
            <a:ext cx="8560676" cy="1325563"/>
          </a:xfrm>
        </p:spPr>
        <p:txBody>
          <a:bodyPr/>
          <a:lstStyle/>
          <a:p>
            <a:r>
              <a:rPr lang="en-US" dirty="0"/>
              <a:t>7.4.1. Reasons for Divestment (Divestiture)</a:t>
            </a:r>
            <a:endParaRPr lang="en-GB" dirty="0"/>
          </a:p>
        </p:txBody>
      </p:sp>
      <p:sp>
        <p:nvSpPr>
          <p:cNvPr id="3" name="Content Placeholder 2"/>
          <p:cNvSpPr>
            <a:spLocks noGrp="1"/>
          </p:cNvSpPr>
          <p:nvPr>
            <p:ph idx="1"/>
          </p:nvPr>
        </p:nvSpPr>
        <p:spPr>
          <a:xfrm>
            <a:off x="628650" y="1497724"/>
            <a:ext cx="7886700" cy="4679239"/>
          </a:xfrm>
        </p:spPr>
        <p:txBody>
          <a:bodyPr>
            <a:normAutofit lnSpcReduction="10000"/>
          </a:bodyPr>
          <a:lstStyle/>
          <a:p>
            <a:r>
              <a:rPr lang="en-US" dirty="0"/>
              <a:t>Apart from achieving liquidity, other reasons for disinvestment are as follows:</a:t>
            </a:r>
          </a:p>
          <a:p>
            <a:pPr lvl="1"/>
            <a:r>
              <a:rPr lang="en-US" dirty="0"/>
              <a:t>To streamline the business portfolio thereby emerging as a focused organization</a:t>
            </a:r>
          </a:p>
          <a:p>
            <a:pPr lvl="1"/>
            <a:r>
              <a:rPr lang="en-US" dirty="0"/>
              <a:t>Inability to integrate an acquired business that has become a mismatch</a:t>
            </a:r>
          </a:p>
          <a:p>
            <a:pPr lvl="1"/>
            <a:r>
              <a:rPr lang="en-US" dirty="0"/>
              <a:t>An unviable project</a:t>
            </a:r>
          </a:p>
          <a:p>
            <a:pPr lvl="1"/>
            <a:r>
              <a:rPr lang="en-US" dirty="0"/>
              <a:t>Negative cash flows from a business</a:t>
            </a:r>
          </a:p>
          <a:p>
            <a:pPr lvl="1"/>
            <a:r>
              <a:rPr lang="en-US" dirty="0"/>
              <a:t>Inability of a firm to cope with competition</a:t>
            </a:r>
          </a:p>
          <a:p>
            <a:pPr lvl="1"/>
            <a:r>
              <a:rPr lang="en-US" dirty="0"/>
              <a:t>A unit requiring technological upgradation with high investment</a:t>
            </a:r>
          </a:p>
          <a:p>
            <a:pPr lvl="1"/>
            <a:r>
              <a:rPr lang="en-US" dirty="0"/>
              <a:t>Sensing a new opportunity to invest, divesting a less profitable part of the business</a:t>
            </a:r>
          </a:p>
          <a:p>
            <a:pPr lvl="1"/>
            <a:endParaRPr lang="en-GB" dirty="0"/>
          </a:p>
        </p:txBody>
      </p:sp>
    </p:spTree>
    <p:extLst>
      <p:ext uri="{BB962C8B-B14F-4D97-AF65-F5344CB8AC3E}">
        <p14:creationId xmlns:p14="http://schemas.microsoft.com/office/powerpoint/2010/main" xmlns="" val="1265245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7.4.1. Reasons for Divestment (Divestiture)</a:t>
            </a:r>
            <a:endParaRPr lang="en-GB" dirty="0"/>
          </a:p>
        </p:txBody>
      </p:sp>
      <p:sp>
        <p:nvSpPr>
          <p:cNvPr id="3" name="Content Placeholder 2"/>
          <p:cNvSpPr>
            <a:spLocks noGrp="1"/>
          </p:cNvSpPr>
          <p:nvPr>
            <p:ph idx="1"/>
          </p:nvPr>
        </p:nvSpPr>
        <p:spPr/>
        <p:txBody>
          <a:bodyPr/>
          <a:lstStyle/>
          <a:p>
            <a:endParaRPr lang="en-US" dirty="0"/>
          </a:p>
          <a:p>
            <a:r>
              <a:rPr lang="en-US" dirty="0"/>
              <a:t>Apart from achieving liquidity, other reasons for disinvestment are as follows:</a:t>
            </a:r>
          </a:p>
          <a:p>
            <a:pPr lvl="1"/>
            <a:r>
              <a:rPr lang="en-US" dirty="0"/>
              <a:t>Part of a merger plan executed with another organization</a:t>
            </a:r>
          </a:p>
          <a:p>
            <a:pPr lvl="1"/>
            <a:r>
              <a:rPr lang="en-US" dirty="0"/>
              <a:t>Divest to reduce overall size of a large business</a:t>
            </a:r>
          </a:p>
          <a:p>
            <a:pPr lvl="1"/>
            <a:r>
              <a:rPr lang="en-US" dirty="0"/>
              <a:t>Diffusion of core competences of a firm</a:t>
            </a:r>
          </a:p>
          <a:p>
            <a:pPr lvl="1"/>
            <a:endParaRPr lang="en-GB" dirty="0"/>
          </a:p>
        </p:txBody>
      </p:sp>
    </p:spTree>
    <p:extLst>
      <p:ext uri="{BB962C8B-B14F-4D97-AF65-F5344CB8AC3E}">
        <p14:creationId xmlns:p14="http://schemas.microsoft.com/office/powerpoint/2010/main" xmlns="" val="6289098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014" y="0"/>
            <a:ext cx="8875986" cy="1325563"/>
          </a:xfrm>
        </p:spPr>
        <p:txBody>
          <a:bodyPr/>
          <a:lstStyle/>
          <a:p>
            <a:r>
              <a:rPr lang="en-US" dirty="0"/>
              <a:t>7.5. Human Resource Strategies</a:t>
            </a:r>
            <a:endParaRPr lang="en-GB" dirty="0"/>
          </a:p>
        </p:txBody>
      </p:sp>
      <p:sp>
        <p:nvSpPr>
          <p:cNvPr id="3" name="Content Placeholder 2"/>
          <p:cNvSpPr>
            <a:spLocks noGrp="1"/>
          </p:cNvSpPr>
          <p:nvPr>
            <p:ph idx="1"/>
          </p:nvPr>
        </p:nvSpPr>
        <p:spPr>
          <a:xfrm>
            <a:off x="597119" y="1163474"/>
            <a:ext cx="7886700" cy="5300388"/>
          </a:xfrm>
        </p:spPr>
        <p:txBody>
          <a:bodyPr>
            <a:normAutofit fontScale="85000" lnSpcReduction="20000"/>
          </a:bodyPr>
          <a:lstStyle/>
          <a:p>
            <a:r>
              <a:rPr lang="en-US" dirty="0"/>
              <a:t>All decisions and actions in an organization are aimed at achieving its goals. The objective of HR strategies is to induce all employees to contribute to organizational goals. </a:t>
            </a:r>
          </a:p>
          <a:p>
            <a:r>
              <a:rPr lang="en-US" dirty="0"/>
              <a:t>Aligning employees goals with organizational goals and fulfilling employees needs for their efforts in organizational goal attainment in the reciprocal influence process is at the core of the HR strategy</a:t>
            </a:r>
          </a:p>
          <a:p>
            <a:r>
              <a:rPr lang="en-US" dirty="0"/>
              <a:t>HR strategy in a firm evolved from a cost perspective (focusing on staffing, remuneration, and service conditions) to a resource perspective (focusing on knowledge, skills, attitude, synergy, and training)</a:t>
            </a:r>
          </a:p>
          <a:p>
            <a:r>
              <a:rPr lang="en-US" dirty="0" err="1"/>
              <a:t>1990s</a:t>
            </a:r>
            <a:r>
              <a:rPr lang="en-US" dirty="0"/>
              <a:t> saw HR perceptions evolved to a partnering perspective, stimulating human happiness through culture and team work and integrating HR systems with performance. </a:t>
            </a:r>
          </a:p>
          <a:p>
            <a:r>
              <a:rPr lang="en-US" dirty="0"/>
              <a:t>HR strategy has evolved now into value stream thinking with everyone in the firm understanding what the firm’s products are and what are the customers’ value.</a:t>
            </a:r>
            <a:endParaRPr lang="en-GB" dirty="0"/>
          </a:p>
        </p:txBody>
      </p:sp>
    </p:spTree>
    <p:extLst>
      <p:ext uri="{BB962C8B-B14F-4D97-AF65-F5344CB8AC3E}">
        <p14:creationId xmlns:p14="http://schemas.microsoft.com/office/powerpoint/2010/main" xmlns="" val="32866201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7.5.1. Hard Power Human Resource Strategy</a:t>
            </a:r>
            <a:endParaRPr lang="en-GB" dirty="0"/>
          </a:p>
        </p:txBody>
      </p:sp>
      <p:sp>
        <p:nvSpPr>
          <p:cNvPr id="3" name="Content Placeholder 2"/>
          <p:cNvSpPr>
            <a:spLocks noGrp="1"/>
          </p:cNvSpPr>
          <p:nvPr>
            <p:ph idx="1"/>
          </p:nvPr>
        </p:nvSpPr>
        <p:spPr/>
        <p:txBody>
          <a:bodyPr/>
          <a:lstStyle/>
          <a:p>
            <a:endParaRPr lang="en-US" dirty="0"/>
          </a:p>
          <a:p>
            <a:r>
              <a:rPr lang="en-US" dirty="0"/>
              <a:t>Strategic HR focuses on </a:t>
            </a:r>
            <a:r>
              <a:rPr lang="en-US" dirty="0" smtClean="0"/>
              <a:t>the </a:t>
            </a:r>
            <a:r>
              <a:rPr lang="en-US" dirty="0"/>
              <a:t>firm level HR phenomenon and the relationship between HR practices and firm performance is the domain of hard power HR (</a:t>
            </a:r>
            <a:r>
              <a:rPr lang="en-US" dirty="0" err="1"/>
              <a:t>Lepak</a:t>
            </a:r>
            <a:r>
              <a:rPr lang="en-US" dirty="0"/>
              <a:t> and Shaw, 2008; </a:t>
            </a:r>
            <a:r>
              <a:rPr lang="en-US" dirty="0" err="1"/>
              <a:t>Lengnick</a:t>
            </a:r>
            <a:r>
              <a:rPr lang="en-US" dirty="0"/>
              <a:t>-Hall et al 2009).</a:t>
            </a:r>
          </a:p>
          <a:p>
            <a:r>
              <a:rPr lang="en-US" dirty="0"/>
              <a:t>By manipulating material incentives, disciplining actions, and hire and fire systems, hard power HR strategy is displayed.</a:t>
            </a:r>
          </a:p>
        </p:txBody>
      </p:sp>
    </p:spTree>
    <p:extLst>
      <p:ext uri="{BB962C8B-B14F-4D97-AF65-F5344CB8AC3E}">
        <p14:creationId xmlns:p14="http://schemas.microsoft.com/office/powerpoint/2010/main" xmlns="" val="597754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7.5.1. Hard Power Human Resource Strategy (continued)</a:t>
            </a:r>
            <a:endParaRPr lang="en-GB" dirty="0"/>
          </a:p>
        </p:txBody>
      </p:sp>
      <p:sp>
        <p:nvSpPr>
          <p:cNvPr id="3" name="Content Placeholder 2"/>
          <p:cNvSpPr>
            <a:spLocks noGrp="1"/>
          </p:cNvSpPr>
          <p:nvPr>
            <p:ph idx="1"/>
          </p:nvPr>
        </p:nvSpPr>
        <p:spPr>
          <a:xfrm>
            <a:off x="628650" y="1825625"/>
            <a:ext cx="7886700" cy="4752156"/>
          </a:xfrm>
        </p:spPr>
        <p:txBody>
          <a:bodyPr>
            <a:normAutofit/>
          </a:bodyPr>
          <a:lstStyle/>
          <a:p>
            <a:r>
              <a:rPr lang="en-US" dirty="0"/>
              <a:t>There are four perspectives or frameworks on the relationship between HR practices followed in a firm and its relationship with firm performance:</a:t>
            </a:r>
          </a:p>
          <a:p>
            <a:pPr lvl="1"/>
            <a:r>
              <a:rPr lang="en-US" b="1" dirty="0"/>
              <a:t>Universalist perspective: </a:t>
            </a:r>
            <a:r>
              <a:rPr lang="en-US" dirty="0"/>
              <a:t>the relationship between HRM practices and firm performance is universal across the population of organizations. There is such a thing as best human resource practices.</a:t>
            </a:r>
          </a:p>
          <a:p>
            <a:pPr lvl="1"/>
            <a:r>
              <a:rPr lang="en-US" b="1" dirty="0"/>
              <a:t>Configurational perspective: </a:t>
            </a:r>
            <a:r>
              <a:rPr lang="en-US" dirty="0"/>
              <a:t>the systems, cluster or bundles of HRM practices interact with each other to have synergistic outcomes at firm level. It is the combination of the elements that build the HRM system.</a:t>
            </a:r>
          </a:p>
        </p:txBody>
      </p:sp>
    </p:spTree>
    <p:extLst>
      <p:ext uri="{BB962C8B-B14F-4D97-AF65-F5344CB8AC3E}">
        <p14:creationId xmlns:p14="http://schemas.microsoft.com/office/powerpoint/2010/main" xmlns="" val="10080654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7.5.1. Hard Power Human Resource Strategy (continued)</a:t>
            </a:r>
            <a:endParaRPr lang="en-GB" dirty="0"/>
          </a:p>
        </p:txBody>
      </p:sp>
      <p:sp>
        <p:nvSpPr>
          <p:cNvPr id="3" name="Content Placeholder 2"/>
          <p:cNvSpPr>
            <a:spLocks noGrp="1"/>
          </p:cNvSpPr>
          <p:nvPr>
            <p:ph idx="1"/>
          </p:nvPr>
        </p:nvSpPr>
        <p:spPr>
          <a:xfrm>
            <a:off x="628650" y="1825625"/>
            <a:ext cx="7886700" cy="4752156"/>
          </a:xfrm>
        </p:spPr>
        <p:txBody>
          <a:bodyPr>
            <a:normAutofit/>
          </a:bodyPr>
          <a:lstStyle/>
          <a:p>
            <a:r>
              <a:rPr lang="en-US" dirty="0"/>
              <a:t>There are four perspectives or frameworks on the relationship between HR practices followed in a firm and its relationship with firm performance:</a:t>
            </a:r>
          </a:p>
          <a:p>
            <a:pPr lvl="1"/>
            <a:r>
              <a:rPr lang="en-US" b="1" dirty="0"/>
              <a:t>Contingency perspective: </a:t>
            </a:r>
            <a:r>
              <a:rPr lang="en-US" dirty="0"/>
              <a:t>There are no Best Practices - practices are contingent upon variables such as corporate strategy or the internal and external environment. There are always mediating variables between the independent and dependent variables. </a:t>
            </a:r>
          </a:p>
          <a:p>
            <a:pPr lvl="1"/>
            <a:r>
              <a:rPr lang="en-US" b="1" dirty="0"/>
              <a:t>Contextual perspective: </a:t>
            </a:r>
            <a:r>
              <a:rPr lang="en-US" dirty="0"/>
              <a:t>broader than the organizational level - particulars of geographic, industrial, macroeconomic, and historical contexts affect the relationship between HRM practices and a firm’s performance</a:t>
            </a:r>
            <a:endParaRPr lang="en-GB" dirty="0"/>
          </a:p>
        </p:txBody>
      </p:sp>
    </p:spTree>
    <p:extLst>
      <p:ext uri="{BB962C8B-B14F-4D97-AF65-F5344CB8AC3E}">
        <p14:creationId xmlns:p14="http://schemas.microsoft.com/office/powerpoint/2010/main" xmlns="" val="9865711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712" y="0"/>
            <a:ext cx="7886700" cy="1325563"/>
          </a:xfrm>
        </p:spPr>
        <p:txBody>
          <a:bodyPr/>
          <a:lstStyle/>
          <a:p>
            <a:r>
              <a:rPr lang="en-US" dirty="0"/>
              <a:t>7.5.2. Mix of Hard and Soft Power HR Strategies</a:t>
            </a:r>
            <a:endParaRPr lang="en-GB" dirty="0"/>
          </a:p>
        </p:txBody>
      </p:sp>
      <p:sp>
        <p:nvSpPr>
          <p:cNvPr id="3" name="Content Placeholder 2"/>
          <p:cNvSpPr>
            <a:spLocks noGrp="1"/>
          </p:cNvSpPr>
          <p:nvPr>
            <p:ph idx="1"/>
          </p:nvPr>
        </p:nvSpPr>
        <p:spPr>
          <a:xfrm>
            <a:off x="644415" y="1258066"/>
            <a:ext cx="7886700" cy="4351338"/>
          </a:xfrm>
        </p:spPr>
        <p:txBody>
          <a:bodyPr/>
          <a:lstStyle/>
          <a:p>
            <a:r>
              <a:rPr lang="en-US" dirty="0"/>
              <a:t>Setting the agenda, vision, and strategic objectives, and getting everyone on board through the attractiveness of the agenda are soft power HR strategy. HR strategy has four elements and each with a hard and soft power dimension:</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xmlns="" val="406174420"/>
              </p:ext>
            </p:extLst>
          </p:nvPr>
        </p:nvGraphicFramePr>
        <p:xfrm>
          <a:off x="293915" y="3630454"/>
          <a:ext cx="8599713" cy="3108960"/>
        </p:xfrm>
        <a:graphic>
          <a:graphicData uri="http://schemas.openxmlformats.org/drawingml/2006/table">
            <a:tbl>
              <a:tblPr firstRow="1" bandRow="1">
                <a:tableStyleId>{5C22544A-7EE6-4342-B048-85BDC9FD1C3A}</a:tableStyleId>
              </a:tblPr>
              <a:tblGrid>
                <a:gridCol w="2866571">
                  <a:extLst>
                    <a:ext uri="{9D8B030D-6E8A-4147-A177-3AD203B41FA5}">
                      <a16:colId xmlns:a16="http://schemas.microsoft.com/office/drawing/2014/main" xmlns="" val="2816739171"/>
                    </a:ext>
                  </a:extLst>
                </a:gridCol>
                <a:gridCol w="2866571">
                  <a:extLst>
                    <a:ext uri="{9D8B030D-6E8A-4147-A177-3AD203B41FA5}">
                      <a16:colId xmlns:a16="http://schemas.microsoft.com/office/drawing/2014/main" xmlns="" val="4247967019"/>
                    </a:ext>
                  </a:extLst>
                </a:gridCol>
                <a:gridCol w="2866571">
                  <a:extLst>
                    <a:ext uri="{9D8B030D-6E8A-4147-A177-3AD203B41FA5}">
                      <a16:colId xmlns:a16="http://schemas.microsoft.com/office/drawing/2014/main" xmlns="" val="3993205060"/>
                    </a:ext>
                  </a:extLst>
                </a:gridCol>
              </a:tblGrid>
              <a:tr h="370840">
                <a:tc>
                  <a:txBody>
                    <a:bodyPr/>
                    <a:lstStyle/>
                    <a:p>
                      <a:r>
                        <a:rPr lang="en-US" sz="2400" b="1" dirty="0"/>
                        <a:t>Four Elements of HR Strategy</a:t>
                      </a:r>
                      <a:endParaRPr lang="en-GB" sz="2400" b="1" dirty="0"/>
                    </a:p>
                  </a:txBody>
                  <a:tcPr marL="68580" marR="68580"/>
                </a:tc>
                <a:tc>
                  <a:txBody>
                    <a:bodyPr/>
                    <a:lstStyle/>
                    <a:p>
                      <a:r>
                        <a:rPr lang="en-US" sz="2400" dirty="0"/>
                        <a:t>Hard power HR Strategy</a:t>
                      </a:r>
                      <a:endParaRPr lang="en-GB" sz="2400" dirty="0"/>
                    </a:p>
                  </a:txBody>
                  <a:tcPr marL="68580" marR="68580"/>
                </a:tc>
                <a:tc>
                  <a:txBody>
                    <a:bodyPr/>
                    <a:lstStyle/>
                    <a:p>
                      <a:r>
                        <a:rPr lang="en-US" sz="2400" dirty="0"/>
                        <a:t>Soft power HR strategy</a:t>
                      </a:r>
                      <a:endParaRPr lang="en-GB" sz="2400" dirty="0"/>
                    </a:p>
                  </a:txBody>
                  <a:tcPr marL="68580" marR="68580"/>
                </a:tc>
                <a:extLst>
                  <a:ext uri="{0D108BD9-81ED-4DB2-BD59-A6C34878D82A}">
                    <a16:rowId xmlns:a16="http://schemas.microsoft.com/office/drawing/2014/main" xmlns="" val="3677028258"/>
                  </a:ext>
                </a:extLst>
              </a:tr>
              <a:tr h="370840">
                <a:tc>
                  <a:txBody>
                    <a:bodyPr/>
                    <a:lstStyle/>
                    <a:p>
                      <a:r>
                        <a:rPr lang="en-US" sz="2400" dirty="0"/>
                        <a:t>Skilled HR</a:t>
                      </a:r>
                      <a:endParaRPr lang="en-GB" sz="2400" dirty="0"/>
                    </a:p>
                  </a:txBody>
                  <a:tcPr marL="68580" marR="68580"/>
                </a:tc>
                <a:tc>
                  <a:txBody>
                    <a:bodyPr/>
                    <a:lstStyle/>
                    <a:p>
                      <a:r>
                        <a:rPr lang="en-US" sz="2400" dirty="0"/>
                        <a:t>Recruit required personnel</a:t>
                      </a:r>
                      <a:r>
                        <a:rPr lang="en-US" sz="2400" baseline="0" dirty="0"/>
                        <a:t>, fire non-performers, induction training, personnel or staff strength, employee orientation</a:t>
                      </a:r>
                      <a:endParaRPr lang="en-GB" sz="2400" dirty="0"/>
                    </a:p>
                  </a:txBody>
                  <a:tcPr marL="68580" marR="68580"/>
                </a:tc>
                <a:tc>
                  <a:txBody>
                    <a:bodyPr/>
                    <a:lstStyle/>
                    <a:p>
                      <a:r>
                        <a:rPr lang="en-US" sz="2400" dirty="0"/>
                        <a:t>Attract talents,</a:t>
                      </a:r>
                      <a:r>
                        <a:rPr lang="en-US" sz="2400" baseline="0" dirty="0"/>
                        <a:t> retain talents, mentoring talent, skill set, colleagues orientation</a:t>
                      </a:r>
                      <a:endParaRPr lang="en-GB" sz="2400" dirty="0"/>
                    </a:p>
                  </a:txBody>
                  <a:tcPr marL="68580" marR="68580"/>
                </a:tc>
                <a:extLst>
                  <a:ext uri="{0D108BD9-81ED-4DB2-BD59-A6C34878D82A}">
                    <a16:rowId xmlns:a16="http://schemas.microsoft.com/office/drawing/2014/main" xmlns="" val="2232773942"/>
                  </a:ext>
                </a:extLst>
              </a:tr>
            </a:tbl>
          </a:graphicData>
        </a:graphic>
      </p:graphicFrame>
    </p:spTree>
    <p:extLst>
      <p:ext uri="{BB962C8B-B14F-4D97-AF65-F5344CB8AC3E}">
        <p14:creationId xmlns:p14="http://schemas.microsoft.com/office/powerpoint/2010/main" xmlns="" val="3082711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3335"/>
            <a:ext cx="8860971" cy="520247"/>
          </a:xfrm>
        </p:spPr>
        <p:txBody>
          <a:bodyPr>
            <a:normAutofit fontScale="90000"/>
          </a:bodyPr>
          <a:lstStyle/>
          <a:p>
            <a:r>
              <a:rPr lang="en-US" sz="3600" dirty="0"/>
              <a:t>7.5.2. Mix of Hard and Soft Power HR Strategies (continued)</a:t>
            </a:r>
            <a:endParaRPr lang="en-GB"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894373974"/>
              </p:ext>
            </p:extLst>
          </p:nvPr>
        </p:nvGraphicFramePr>
        <p:xfrm>
          <a:off x="272140" y="1381059"/>
          <a:ext cx="8588832" cy="5029200"/>
        </p:xfrm>
        <a:graphic>
          <a:graphicData uri="http://schemas.openxmlformats.org/drawingml/2006/table">
            <a:tbl>
              <a:tblPr firstRow="1" bandRow="1">
                <a:tableStyleId>{5C22544A-7EE6-4342-B048-85BDC9FD1C3A}</a:tableStyleId>
              </a:tblPr>
              <a:tblGrid>
                <a:gridCol w="1603957">
                  <a:extLst>
                    <a:ext uri="{9D8B030D-6E8A-4147-A177-3AD203B41FA5}">
                      <a16:colId xmlns:a16="http://schemas.microsoft.com/office/drawing/2014/main" xmlns="" val="1295645173"/>
                    </a:ext>
                  </a:extLst>
                </a:gridCol>
                <a:gridCol w="3168869">
                  <a:extLst>
                    <a:ext uri="{9D8B030D-6E8A-4147-A177-3AD203B41FA5}">
                      <a16:colId xmlns:a16="http://schemas.microsoft.com/office/drawing/2014/main" xmlns="" val="2997300115"/>
                    </a:ext>
                  </a:extLst>
                </a:gridCol>
                <a:gridCol w="3816006">
                  <a:extLst>
                    <a:ext uri="{9D8B030D-6E8A-4147-A177-3AD203B41FA5}">
                      <a16:colId xmlns:a16="http://schemas.microsoft.com/office/drawing/2014/main" xmlns="" val="292240721"/>
                    </a:ext>
                  </a:extLst>
                </a:gridCol>
              </a:tblGrid>
              <a:tr h="370840">
                <a:tc>
                  <a:txBody>
                    <a:bodyPr/>
                    <a:lstStyle/>
                    <a:p>
                      <a:r>
                        <a:rPr lang="en-US" sz="2400" b="1" dirty="0"/>
                        <a:t>Four Elements of HR Strategy</a:t>
                      </a:r>
                      <a:endParaRPr lang="en-GB" sz="2400" b="1" dirty="0"/>
                    </a:p>
                  </a:txBody>
                  <a:tcPr marL="68580" marR="68580"/>
                </a:tc>
                <a:tc>
                  <a:txBody>
                    <a:bodyPr/>
                    <a:lstStyle/>
                    <a:p>
                      <a:r>
                        <a:rPr lang="en-US" sz="2400" dirty="0"/>
                        <a:t>Hard power HR Strategy</a:t>
                      </a:r>
                      <a:endParaRPr lang="en-GB" sz="2400" dirty="0"/>
                    </a:p>
                  </a:txBody>
                  <a:tcPr marL="68580" marR="68580"/>
                </a:tc>
                <a:tc>
                  <a:txBody>
                    <a:bodyPr/>
                    <a:lstStyle/>
                    <a:p>
                      <a:r>
                        <a:rPr lang="en-US" sz="2400" dirty="0"/>
                        <a:t>Soft power HR strategy</a:t>
                      </a:r>
                      <a:endParaRPr lang="en-GB" sz="2400" dirty="0"/>
                    </a:p>
                  </a:txBody>
                  <a:tcPr marL="68580" marR="68580"/>
                </a:tc>
                <a:extLst>
                  <a:ext uri="{0D108BD9-81ED-4DB2-BD59-A6C34878D82A}">
                    <a16:rowId xmlns:a16="http://schemas.microsoft.com/office/drawing/2014/main" xmlns="" val="3355878243"/>
                  </a:ext>
                </a:extLst>
              </a:tr>
              <a:tr h="370840">
                <a:tc>
                  <a:txBody>
                    <a:bodyPr/>
                    <a:lstStyle/>
                    <a:p>
                      <a:r>
                        <a:rPr lang="en-US" sz="2400" dirty="0"/>
                        <a:t>Motivated HR</a:t>
                      </a:r>
                      <a:endParaRPr lang="en-GB" sz="2400" dirty="0"/>
                    </a:p>
                  </a:txBody>
                  <a:tcPr marL="68580" marR="68580"/>
                </a:tc>
                <a:tc>
                  <a:txBody>
                    <a:bodyPr/>
                    <a:lstStyle/>
                    <a:p>
                      <a:r>
                        <a:rPr lang="en-US" sz="2400" dirty="0"/>
                        <a:t>Compensation planning,</a:t>
                      </a:r>
                      <a:r>
                        <a:rPr lang="en-US" sz="2400" baseline="0" dirty="0"/>
                        <a:t> disciplinary actions, promotions, transfers, target-based reward</a:t>
                      </a:r>
                      <a:endParaRPr lang="en-GB" sz="2400" dirty="0"/>
                    </a:p>
                  </a:txBody>
                  <a:tcPr marL="68580" marR="68580"/>
                </a:tc>
                <a:tc>
                  <a:txBody>
                    <a:bodyPr/>
                    <a:lstStyle/>
                    <a:p>
                      <a:r>
                        <a:rPr lang="en-US" sz="2400" dirty="0"/>
                        <a:t>Rewards</a:t>
                      </a:r>
                      <a:r>
                        <a:rPr lang="en-US" sz="2400" baseline="0" dirty="0"/>
                        <a:t> and recognition, career management, leadership development, succession planning</a:t>
                      </a:r>
                      <a:endParaRPr lang="en-GB" sz="2400" dirty="0"/>
                    </a:p>
                  </a:txBody>
                  <a:tcPr marL="68580" marR="68580"/>
                </a:tc>
                <a:extLst>
                  <a:ext uri="{0D108BD9-81ED-4DB2-BD59-A6C34878D82A}">
                    <a16:rowId xmlns:a16="http://schemas.microsoft.com/office/drawing/2014/main" xmlns="" val="396814758"/>
                  </a:ext>
                </a:extLst>
              </a:tr>
              <a:tr h="370840">
                <a:tc>
                  <a:txBody>
                    <a:bodyPr/>
                    <a:lstStyle/>
                    <a:p>
                      <a:r>
                        <a:rPr lang="en-US" sz="2400" dirty="0"/>
                        <a:t>Performing HR</a:t>
                      </a:r>
                      <a:endParaRPr lang="en-GB" sz="2400" dirty="0"/>
                    </a:p>
                  </a:txBody>
                  <a:tcPr marL="68580" marR="68580"/>
                </a:tc>
                <a:tc>
                  <a:txBody>
                    <a:bodyPr/>
                    <a:lstStyle/>
                    <a:p>
                      <a:r>
                        <a:rPr lang="en-US" sz="2400" dirty="0"/>
                        <a:t>Performance appraisal, delegation of powers, precise definition of work,</a:t>
                      </a:r>
                      <a:r>
                        <a:rPr lang="en-US" sz="2400" baseline="0" dirty="0"/>
                        <a:t> action plan based</a:t>
                      </a:r>
                      <a:endParaRPr lang="en-GB" sz="2400" dirty="0"/>
                    </a:p>
                  </a:txBody>
                  <a:tcPr marL="68580" marR="68580"/>
                </a:tc>
                <a:tc>
                  <a:txBody>
                    <a:bodyPr/>
                    <a:lstStyle/>
                    <a:p>
                      <a:r>
                        <a:rPr lang="en-US" sz="2400" dirty="0"/>
                        <a:t>Performance management, fosters creativity, innovations, sensitive, responsible, participatory decisions</a:t>
                      </a:r>
                      <a:endParaRPr lang="en-GB" sz="2400" dirty="0"/>
                    </a:p>
                  </a:txBody>
                  <a:tcPr marL="68580" marR="68580"/>
                </a:tc>
                <a:extLst>
                  <a:ext uri="{0D108BD9-81ED-4DB2-BD59-A6C34878D82A}">
                    <a16:rowId xmlns:a16="http://schemas.microsoft.com/office/drawing/2014/main" xmlns="" val="3687803928"/>
                  </a:ext>
                </a:extLst>
              </a:tr>
            </a:tbl>
          </a:graphicData>
        </a:graphic>
      </p:graphicFrame>
    </p:spTree>
    <p:extLst>
      <p:ext uri="{BB962C8B-B14F-4D97-AF65-F5344CB8AC3E}">
        <p14:creationId xmlns:p14="http://schemas.microsoft.com/office/powerpoint/2010/main" xmlns="" val="1477624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5583"/>
            <a:ext cx="8860971" cy="520247"/>
          </a:xfrm>
        </p:spPr>
        <p:txBody>
          <a:bodyPr>
            <a:normAutofit fontScale="90000"/>
          </a:bodyPr>
          <a:lstStyle/>
          <a:p>
            <a:r>
              <a:rPr lang="en-US" sz="3600" dirty="0"/>
              <a:t>7.5.2. Mix of Hard and Soft Power HR Strategies (continued)</a:t>
            </a:r>
            <a:endParaRPr lang="en-GB"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1894373974"/>
              </p:ext>
            </p:extLst>
          </p:nvPr>
        </p:nvGraphicFramePr>
        <p:xfrm>
          <a:off x="272140" y="1980149"/>
          <a:ext cx="8588832" cy="3840480"/>
        </p:xfrm>
        <a:graphic>
          <a:graphicData uri="http://schemas.openxmlformats.org/drawingml/2006/table">
            <a:tbl>
              <a:tblPr firstRow="1" bandRow="1">
                <a:tableStyleId>{5C22544A-7EE6-4342-B048-85BDC9FD1C3A}</a:tableStyleId>
              </a:tblPr>
              <a:tblGrid>
                <a:gridCol w="1840439">
                  <a:extLst>
                    <a:ext uri="{9D8B030D-6E8A-4147-A177-3AD203B41FA5}">
                      <a16:colId xmlns:a16="http://schemas.microsoft.com/office/drawing/2014/main" xmlns="" val="1295645173"/>
                    </a:ext>
                  </a:extLst>
                </a:gridCol>
                <a:gridCol w="3885449">
                  <a:extLst>
                    <a:ext uri="{9D8B030D-6E8A-4147-A177-3AD203B41FA5}">
                      <a16:colId xmlns:a16="http://schemas.microsoft.com/office/drawing/2014/main" xmlns="" val="2997300115"/>
                    </a:ext>
                  </a:extLst>
                </a:gridCol>
                <a:gridCol w="2862944">
                  <a:extLst>
                    <a:ext uri="{9D8B030D-6E8A-4147-A177-3AD203B41FA5}">
                      <a16:colId xmlns:a16="http://schemas.microsoft.com/office/drawing/2014/main" xmlns="" val="292240721"/>
                    </a:ext>
                  </a:extLst>
                </a:gridCol>
              </a:tblGrid>
              <a:tr h="370840">
                <a:tc>
                  <a:txBody>
                    <a:bodyPr/>
                    <a:lstStyle/>
                    <a:p>
                      <a:r>
                        <a:rPr lang="en-US" sz="2400" b="1" dirty="0"/>
                        <a:t>Four Elements of HR Strategy</a:t>
                      </a:r>
                      <a:endParaRPr lang="en-GB" sz="2400" b="1" dirty="0"/>
                    </a:p>
                  </a:txBody>
                  <a:tcPr marL="68580" marR="68580"/>
                </a:tc>
                <a:tc>
                  <a:txBody>
                    <a:bodyPr/>
                    <a:lstStyle/>
                    <a:p>
                      <a:r>
                        <a:rPr lang="en-US" sz="2400" dirty="0"/>
                        <a:t>Hard power HR Strategy</a:t>
                      </a:r>
                      <a:endParaRPr lang="en-GB" sz="2400" dirty="0"/>
                    </a:p>
                  </a:txBody>
                  <a:tcPr marL="68580" marR="68580"/>
                </a:tc>
                <a:tc>
                  <a:txBody>
                    <a:bodyPr/>
                    <a:lstStyle/>
                    <a:p>
                      <a:r>
                        <a:rPr lang="en-US" sz="2400" dirty="0"/>
                        <a:t>Soft power HR strategy</a:t>
                      </a:r>
                      <a:endParaRPr lang="en-GB" sz="2400" dirty="0"/>
                    </a:p>
                  </a:txBody>
                  <a:tcPr marL="68580" marR="68580"/>
                </a:tc>
                <a:extLst>
                  <a:ext uri="{0D108BD9-81ED-4DB2-BD59-A6C34878D82A}">
                    <a16:rowId xmlns:a16="http://schemas.microsoft.com/office/drawing/2014/main" xmlns="" val="3355878243"/>
                  </a:ext>
                </a:extLst>
              </a:tr>
              <a:tr h="370840">
                <a:tc>
                  <a:txBody>
                    <a:bodyPr/>
                    <a:lstStyle/>
                    <a:p>
                      <a:r>
                        <a:rPr lang="en-US" sz="2400" dirty="0"/>
                        <a:t>Happy and Satisfied HR</a:t>
                      </a:r>
                      <a:endParaRPr lang="en-GB" sz="2400" dirty="0"/>
                    </a:p>
                  </a:txBody>
                  <a:tcPr marL="68580" marR="68580"/>
                </a:tc>
                <a:tc>
                  <a:txBody>
                    <a:bodyPr/>
                    <a:lstStyle/>
                    <a:p>
                      <a:r>
                        <a:rPr lang="en-US" sz="2400" dirty="0"/>
                        <a:t>Cross-functional teams, powerful mission and vision, ethical</a:t>
                      </a:r>
                      <a:r>
                        <a:rPr lang="en-US" sz="2400" baseline="0" dirty="0"/>
                        <a:t> values guiding in organizational strategy</a:t>
                      </a:r>
                      <a:endParaRPr lang="en-GB" sz="2400" dirty="0"/>
                    </a:p>
                  </a:txBody>
                  <a:tcPr marL="68580" marR="68580"/>
                </a:tc>
                <a:tc>
                  <a:txBody>
                    <a:bodyPr/>
                    <a:lstStyle/>
                    <a:p>
                      <a:r>
                        <a:rPr lang="en-US" sz="2400" dirty="0"/>
                        <a:t>Challenging work, HR aligned organizational culture, promoting risk taking, freedom to experiment, self-mobilization</a:t>
                      </a:r>
                      <a:r>
                        <a:rPr lang="en-US" sz="2400" baseline="0" dirty="0"/>
                        <a:t> opportunities</a:t>
                      </a:r>
                      <a:endParaRPr lang="en-GB" sz="2400" dirty="0"/>
                    </a:p>
                  </a:txBody>
                  <a:tcPr marL="68580" marR="68580"/>
                </a:tc>
                <a:extLst>
                  <a:ext uri="{0D108BD9-81ED-4DB2-BD59-A6C34878D82A}">
                    <a16:rowId xmlns:a16="http://schemas.microsoft.com/office/drawing/2014/main" xmlns="" val="243476608"/>
                  </a:ext>
                </a:extLst>
              </a:tr>
            </a:tbl>
          </a:graphicData>
        </a:graphic>
      </p:graphicFrame>
    </p:spTree>
    <p:extLst>
      <p:ext uri="{BB962C8B-B14F-4D97-AF65-F5344CB8AC3E}">
        <p14:creationId xmlns:p14="http://schemas.microsoft.com/office/powerpoint/2010/main" xmlns="" val="1477624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this lecture</a:t>
            </a:r>
            <a:endParaRPr lang="en-GB" dirty="0"/>
          </a:p>
        </p:txBody>
      </p:sp>
      <p:sp>
        <p:nvSpPr>
          <p:cNvPr id="3" name="Content Placeholder 2"/>
          <p:cNvSpPr>
            <a:spLocks noGrp="1"/>
          </p:cNvSpPr>
          <p:nvPr>
            <p:ph idx="1"/>
          </p:nvPr>
        </p:nvSpPr>
        <p:spPr/>
        <p:txBody>
          <a:bodyPr/>
          <a:lstStyle/>
          <a:p>
            <a:endParaRPr lang="en-US" dirty="0"/>
          </a:p>
          <a:p>
            <a:r>
              <a:rPr lang="en-US" dirty="0"/>
              <a:t>Stability Strategies</a:t>
            </a:r>
          </a:p>
          <a:p>
            <a:r>
              <a:rPr lang="en-US" dirty="0"/>
              <a:t>Growth – Horizontal and Vertical</a:t>
            </a:r>
          </a:p>
          <a:p>
            <a:r>
              <a:rPr lang="en-US" dirty="0"/>
              <a:t>Divestment</a:t>
            </a:r>
          </a:p>
          <a:p>
            <a:r>
              <a:rPr lang="en-US" dirty="0"/>
              <a:t>Human Resource Strategies</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for the next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Human Resource Strategies</a:t>
            </a:r>
          </a:p>
          <a:p>
            <a:r>
              <a:rPr lang="en-US" dirty="0"/>
              <a:t>Finance and Accounting Strategies</a:t>
            </a:r>
          </a:p>
          <a:p>
            <a:r>
              <a:rPr lang="en-US" dirty="0"/>
              <a:t>Marketing and Distribution Strategies</a:t>
            </a:r>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5090</TotalTime>
  <Words>1680</Words>
  <Application>Microsoft Office PowerPoint</Application>
  <PresentationFormat>On-screen Show (4:3)</PresentationFormat>
  <Paragraphs>124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Strategic Management (MGT501)</vt:lpstr>
      <vt:lpstr>Topic Covered in the Previous Lecture</vt:lpstr>
      <vt:lpstr>Topics to be covered in this lecture</vt:lpstr>
      <vt:lpstr>7.2. Stability Strategies</vt:lpstr>
      <vt:lpstr>7.2. Stability Strategies</vt:lpstr>
      <vt:lpstr>7.2.1. Pioneering Orientation vs Stability Orientation</vt:lpstr>
      <vt:lpstr>7.2.1. Pioneering Orientation vs Stability Orientation</vt:lpstr>
      <vt:lpstr>7.3. Growth – Horizontal and Vertical</vt:lpstr>
      <vt:lpstr>7.3.1. Horizontal Integration and Horizontal Growth</vt:lpstr>
      <vt:lpstr>7.3.2. Vertical Integration and Growth</vt:lpstr>
      <vt:lpstr>7.4. Divestment</vt:lpstr>
      <vt:lpstr>7.4.1. Reasons for Divestment (Divestiture)</vt:lpstr>
      <vt:lpstr>7.4.1. Reasons for Divestment (Divestiture)</vt:lpstr>
      <vt:lpstr>7.5. Human Resource Strategies</vt:lpstr>
      <vt:lpstr>7.5.1. Hard Power Human Resource Strategy</vt:lpstr>
      <vt:lpstr>7.5.1. Hard Power Human Resource Strategy (continued)</vt:lpstr>
      <vt:lpstr>7.5.1. Hard Power Human Resource Strategy (continued)</vt:lpstr>
      <vt:lpstr>7.5.2. Mix of Hard and Soft Power HR Strategies</vt:lpstr>
      <vt:lpstr>7.5.2. Mix of Hard and Soft Power HR Strategies (continued)</vt:lpstr>
      <vt:lpstr>7.5.2. Mix of Hard and Soft Power HR Strategies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1764</cp:revision>
  <dcterms:created xsi:type="dcterms:W3CDTF">2016-04-16T04:48:58Z</dcterms:created>
  <dcterms:modified xsi:type="dcterms:W3CDTF">2016-07-11T06:43:41Z</dcterms:modified>
</cp:coreProperties>
</file>