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383" r:id="rId3"/>
    <p:sldId id="296" r:id="rId4"/>
    <p:sldId id="384" r:id="rId5"/>
    <p:sldId id="385" r:id="rId6"/>
    <p:sldId id="386" r:id="rId7"/>
    <p:sldId id="387" r:id="rId8"/>
    <p:sldId id="388" r:id="rId9"/>
    <p:sldId id="389" r:id="rId10"/>
    <p:sldId id="390" r:id="rId11"/>
    <p:sldId id="391" r:id="rId12"/>
    <p:sldId id="392" r:id="rId13"/>
    <p:sldId id="393" r:id="rId14"/>
    <p:sldId id="394" r:id="rId15"/>
    <p:sldId id="395" r:id="rId16"/>
    <p:sldId id="396" r:id="rId17"/>
    <p:sldId id="397" r:id="rId18"/>
    <p:sldId id="398" r:id="rId19"/>
    <p:sldId id="399" r:id="rId20"/>
    <p:sldId id="367" r:id="rId21"/>
    <p:sldId id="297"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912" autoAdjust="0"/>
    <p:restoredTop sz="89964" autoAdjust="0"/>
  </p:normalViewPr>
  <p:slideViewPr>
    <p:cSldViewPr snapToGrid="0">
      <p:cViewPr varScale="1">
        <p:scale>
          <a:sx n="60" d="100"/>
          <a:sy n="60" d="100"/>
        </p:scale>
        <p:origin x="-1518"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E0B820-57E2-4245-9940-98F6E30AF14E}" type="datetimeFigureOut">
              <a:rPr lang="en-GB" smtClean="0"/>
              <a:pPr/>
              <a:t>03/06/2016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5786F9-5A8E-476D-86EC-F1E2813A7C39}" type="slidenum">
              <a:rPr lang="en-GB" smtClean="0"/>
              <a:pPr/>
              <a:t>‹#›</a:t>
            </a:fld>
            <a:endParaRPr lang="en-GB"/>
          </a:p>
        </p:txBody>
      </p:sp>
    </p:spTree>
    <p:extLst>
      <p:ext uri="{BB962C8B-B14F-4D97-AF65-F5344CB8AC3E}">
        <p14:creationId xmlns:p14="http://schemas.microsoft.com/office/powerpoint/2010/main" xmlns="" val="17020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03/06/2016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191701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03/06/2016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86547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B061E78-A988-4B16-B7F8-16CB2E3698E8}" type="datetimeFigureOut">
              <a:rPr lang="en-GB" smtClean="0"/>
              <a:pPr/>
              <a:t>03/06/2016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581164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B061E78-A988-4B16-B7F8-16CB2E3698E8}" type="datetimeFigureOut">
              <a:rPr lang="en-GB" smtClean="0"/>
              <a:pPr/>
              <a:t>03/06/2016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04093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B061E78-A988-4B16-B7F8-16CB2E3698E8}" type="datetimeFigureOut">
              <a:rPr lang="en-GB" smtClean="0"/>
              <a:pPr/>
              <a:t>03/06/2016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697761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B061E78-A988-4B16-B7F8-16CB2E3698E8}" type="datetimeFigureOut">
              <a:rPr lang="en-GB" smtClean="0"/>
              <a:pPr/>
              <a:t>03/06/2016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169108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061E78-A988-4B16-B7F8-16CB2E3698E8}" type="datetimeFigureOut">
              <a:rPr lang="en-GB" smtClean="0"/>
              <a:pPr/>
              <a:t>03/06/2016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416397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03/06/2016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51337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03/06/2016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68972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03/06/2016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207344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03/06/2016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81853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061E78-A988-4B16-B7F8-16CB2E3698E8}" type="datetimeFigureOut">
              <a:rPr lang="en-GB" smtClean="0"/>
              <a:pPr/>
              <a:t>03/06/2016</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402390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Strategic Management (MGT501)</a:t>
            </a:r>
            <a:endParaRPr lang="en-GB" dirty="0"/>
          </a:p>
        </p:txBody>
      </p:sp>
      <p:sp>
        <p:nvSpPr>
          <p:cNvPr id="3" name="Subtitle 2"/>
          <p:cNvSpPr>
            <a:spLocks noGrp="1"/>
          </p:cNvSpPr>
          <p:nvPr>
            <p:ph type="subTitle" idx="1"/>
          </p:nvPr>
        </p:nvSpPr>
        <p:spPr/>
        <p:txBody>
          <a:bodyPr>
            <a:normAutofit lnSpcReduction="10000"/>
          </a:bodyPr>
          <a:lstStyle/>
          <a:p>
            <a:endParaRPr lang="en-US" dirty="0" smtClean="0"/>
          </a:p>
          <a:p>
            <a:r>
              <a:rPr lang="en-US" dirty="0" smtClean="0"/>
              <a:t>Lecture 24</a:t>
            </a:r>
          </a:p>
          <a:p>
            <a:endParaRPr lang="en-US" dirty="0" smtClean="0"/>
          </a:p>
          <a:p>
            <a:r>
              <a:rPr lang="en-US" dirty="0" smtClean="0"/>
              <a:t>Dr Muhammad Mustafa Raziq</a:t>
            </a:r>
            <a:endParaRPr lang="en-US" dirty="0"/>
          </a:p>
        </p:txBody>
      </p:sp>
    </p:spTree>
    <p:extLst>
      <p:ext uri="{BB962C8B-B14F-4D97-AF65-F5344CB8AC3E}">
        <p14:creationId xmlns:p14="http://schemas.microsoft.com/office/powerpoint/2010/main" xmlns="" val="8789552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 Covered in the Previous Lecture</a:t>
            </a:r>
            <a:endParaRPr lang="en-GB" dirty="0"/>
          </a:p>
        </p:txBody>
      </p:sp>
      <p:sp>
        <p:nvSpPr>
          <p:cNvPr id="3" name="Content Placeholder 2"/>
          <p:cNvSpPr>
            <a:spLocks noGrp="1"/>
          </p:cNvSpPr>
          <p:nvPr>
            <p:ph idx="1"/>
          </p:nvPr>
        </p:nvSpPr>
        <p:spPr/>
        <p:txBody>
          <a:bodyPr/>
          <a:lstStyle/>
          <a:p>
            <a:endParaRPr lang="en-US" dirty="0" smtClean="0"/>
          </a:p>
          <a:p>
            <a:r>
              <a:rPr lang="en-US" dirty="0"/>
              <a:t>Strategic Alliances</a:t>
            </a:r>
          </a:p>
          <a:p>
            <a:r>
              <a:rPr lang="en-US" dirty="0"/>
              <a:t>Joint Venture’s Strategies</a:t>
            </a:r>
          </a:p>
          <a:p>
            <a:r>
              <a:rPr lang="en-US" dirty="0"/>
              <a:t>International Business Entry Level </a:t>
            </a:r>
            <a:r>
              <a:rPr lang="en-US" dirty="0" smtClean="0"/>
              <a:t>Strategies</a:t>
            </a:r>
            <a:endParaRPr lang="en-US" dirty="0"/>
          </a:p>
          <a:p>
            <a:endParaRPr lang="en-US" dirty="0"/>
          </a:p>
          <a:p>
            <a:endParaRPr lang="en-GB" dirty="0"/>
          </a:p>
        </p:txBody>
      </p:sp>
    </p:spTree>
    <p:extLst>
      <p:ext uri="{BB962C8B-B14F-4D97-AF65-F5344CB8AC3E}">
        <p14:creationId xmlns:p14="http://schemas.microsoft.com/office/powerpoint/2010/main" xmlns="" val="36798067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to be covered in this lecture</a:t>
            </a:r>
            <a:endParaRPr lang="en-GB" dirty="0"/>
          </a:p>
        </p:txBody>
      </p:sp>
      <p:sp>
        <p:nvSpPr>
          <p:cNvPr id="3" name="Content Placeholder 2"/>
          <p:cNvSpPr>
            <a:spLocks noGrp="1"/>
          </p:cNvSpPr>
          <p:nvPr>
            <p:ph idx="1"/>
          </p:nvPr>
        </p:nvSpPr>
        <p:spPr/>
        <p:txBody>
          <a:bodyPr>
            <a:normAutofit/>
          </a:bodyPr>
          <a:lstStyle/>
          <a:p>
            <a:endParaRPr lang="en-US" dirty="0" smtClean="0"/>
          </a:p>
          <a:p>
            <a:r>
              <a:rPr lang="en-US" dirty="0"/>
              <a:t>Political Strategies for Competitive Advantage</a:t>
            </a:r>
          </a:p>
          <a:p>
            <a:r>
              <a:rPr lang="en-US" dirty="0"/>
              <a:t>Reverse Logistics as Sustainable Competitive Advantage</a:t>
            </a:r>
          </a:p>
          <a:p>
            <a:r>
              <a:rPr lang="en-US" dirty="0"/>
              <a:t>Outsourcing Strategies: Make versus Buy</a:t>
            </a:r>
          </a:p>
          <a:p>
            <a:r>
              <a:rPr lang="en-US" dirty="0"/>
              <a:t>Franchising Strategies</a:t>
            </a:r>
          </a:p>
          <a:p>
            <a:r>
              <a:rPr lang="en-US" dirty="0"/>
              <a:t>Portfolio </a:t>
            </a:r>
            <a:r>
              <a:rPr lang="en-US" dirty="0" smtClean="0"/>
              <a:t>Analysis</a:t>
            </a:r>
          </a:p>
          <a:p>
            <a:r>
              <a:rPr lang="en-US" dirty="0" smtClean="0"/>
              <a:t>Strategic Management in a Strategic Business Unit</a:t>
            </a:r>
            <a:endParaRPr lang="en-US" dirty="0"/>
          </a:p>
          <a:p>
            <a:endParaRPr lang="en-GB" dirty="0"/>
          </a:p>
        </p:txBody>
      </p:sp>
    </p:spTree>
    <p:extLst>
      <p:ext uri="{BB962C8B-B14F-4D97-AF65-F5344CB8AC3E}">
        <p14:creationId xmlns:p14="http://schemas.microsoft.com/office/powerpoint/2010/main" xmlns="" val="30973347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6.8. Political Strategies for Competitive Advantage</a:t>
            </a:r>
            <a:endParaRPr lang="en-GB" dirty="0"/>
          </a:p>
        </p:txBody>
      </p:sp>
      <p:sp>
        <p:nvSpPr>
          <p:cNvPr id="3" name="Content Placeholder 2"/>
          <p:cNvSpPr>
            <a:spLocks noGrp="1"/>
          </p:cNvSpPr>
          <p:nvPr>
            <p:ph idx="1"/>
          </p:nvPr>
        </p:nvSpPr>
        <p:spPr/>
        <p:txBody>
          <a:bodyPr>
            <a:normAutofit fontScale="85000" lnSpcReduction="10000"/>
          </a:bodyPr>
          <a:lstStyle/>
          <a:p>
            <a:r>
              <a:rPr lang="en-US" dirty="0" smtClean="0"/>
              <a:t>Various political tactics such as lobbying, advocacy advertising, constituency building, financial contributions, coalition formation, and supporting nationalists causes are undertaken by firms to influence the political environment</a:t>
            </a:r>
          </a:p>
          <a:p>
            <a:r>
              <a:rPr lang="en-US" dirty="0" smtClean="0"/>
              <a:t>Traditionally, firms viewed government as a necessary evil or an institutional constraint on a firm rather than a set of opportunities</a:t>
            </a:r>
          </a:p>
          <a:p>
            <a:r>
              <a:rPr lang="en-US" dirty="0" smtClean="0"/>
              <a:t>Strategic political management means a set of strategic actions that firms plan and enact for the purpose of maximizing economic returns from the political environment</a:t>
            </a:r>
          </a:p>
          <a:p>
            <a:r>
              <a:rPr lang="en-US" dirty="0" smtClean="0"/>
              <a:t>Usually firms engage in political strategies to create or maintain their value</a:t>
            </a:r>
            <a:endParaRPr lang="en-GB" dirty="0"/>
          </a:p>
        </p:txBody>
      </p:sp>
    </p:spTree>
    <p:extLst>
      <p:ext uri="{BB962C8B-B14F-4D97-AF65-F5344CB8AC3E}">
        <p14:creationId xmlns:p14="http://schemas.microsoft.com/office/powerpoint/2010/main" xmlns="" val="8723977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6.9. Reverse Logistics as Sustainable Competitive Advantage</a:t>
            </a:r>
            <a:endParaRPr lang="en-GB" dirty="0"/>
          </a:p>
        </p:txBody>
      </p:sp>
      <p:sp>
        <p:nvSpPr>
          <p:cNvPr id="3" name="Content Placeholder 2"/>
          <p:cNvSpPr>
            <a:spLocks noGrp="1"/>
          </p:cNvSpPr>
          <p:nvPr>
            <p:ph idx="1"/>
          </p:nvPr>
        </p:nvSpPr>
        <p:spPr/>
        <p:txBody>
          <a:bodyPr>
            <a:normAutofit fontScale="70000" lnSpcReduction="20000"/>
          </a:bodyPr>
          <a:lstStyle/>
          <a:p>
            <a:r>
              <a:rPr lang="en-US" dirty="0" smtClean="0"/>
              <a:t>Product returns from retailers and customers to the manufacturers are becoming a fact of life and overall customer returns are estimated to be at 6% of sales and may be as high as 15% for mass merchandisers</a:t>
            </a:r>
          </a:p>
          <a:p>
            <a:r>
              <a:rPr lang="en-US" dirty="0" smtClean="0"/>
              <a:t>The traditional value chain starts from the inbound logistics and ends with service, which is one directional flow of primary activities</a:t>
            </a:r>
          </a:p>
          <a:p>
            <a:r>
              <a:rPr lang="en-US" dirty="0" smtClean="0"/>
              <a:t>However, innovative companies begin to extend their distribution channels beyond the end customers to include the acceptance and disassembly of final products for reuse and reanalysis.</a:t>
            </a:r>
          </a:p>
          <a:p>
            <a:r>
              <a:rPr lang="en-US" dirty="0" smtClean="0"/>
              <a:t>Finally, transforming the returned products into new tangible and intangible values.</a:t>
            </a:r>
          </a:p>
          <a:p>
            <a:r>
              <a:rPr lang="en-US" dirty="0" smtClean="0"/>
              <a:t>Reverse logistics is the process of planning, implementing and controlling the efficient flow of materials, finished goods, inventory and related information from the point of consumption to the point of origin for the purpose of recapturing value or proper disposal (Rogers and </a:t>
            </a:r>
            <a:r>
              <a:rPr lang="en-US" dirty="0" err="1" smtClean="0"/>
              <a:t>Tibben-Lembke</a:t>
            </a:r>
            <a:r>
              <a:rPr lang="en-US" dirty="0" smtClean="0"/>
              <a:t>, 2001)</a:t>
            </a:r>
          </a:p>
          <a:p>
            <a:endParaRPr lang="en-GB" dirty="0"/>
          </a:p>
        </p:txBody>
      </p:sp>
    </p:spTree>
    <p:extLst>
      <p:ext uri="{BB962C8B-B14F-4D97-AF65-F5344CB8AC3E}">
        <p14:creationId xmlns:p14="http://schemas.microsoft.com/office/powerpoint/2010/main" xmlns="" val="34376802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6.9.1. Reverse Logistics Drivers</a:t>
            </a:r>
            <a:endParaRPr lang="en-GB" dirty="0"/>
          </a:p>
        </p:txBody>
      </p:sp>
      <p:sp>
        <p:nvSpPr>
          <p:cNvPr id="3" name="Content Placeholder 2"/>
          <p:cNvSpPr>
            <a:spLocks noGrp="1"/>
          </p:cNvSpPr>
          <p:nvPr>
            <p:ph idx="1"/>
          </p:nvPr>
        </p:nvSpPr>
        <p:spPr/>
        <p:txBody>
          <a:bodyPr>
            <a:normAutofit fontScale="92500" lnSpcReduction="10000"/>
          </a:bodyPr>
          <a:lstStyle/>
          <a:p>
            <a:r>
              <a:rPr lang="en-US" dirty="0" smtClean="0"/>
              <a:t>There are financial, social, and environmental drivers of reverse logistics offering advantages to a firm. Recovery is cheaper than building or buying new materials</a:t>
            </a:r>
          </a:p>
          <a:p>
            <a:r>
              <a:rPr lang="en-US" dirty="0" smtClean="0"/>
              <a:t>Recoverable and return processing manufacturing systems are not only environmentally friendly and profitable but also improves customer loyalty</a:t>
            </a:r>
          </a:p>
          <a:p>
            <a:r>
              <a:rPr lang="en-US" dirty="0" smtClean="0"/>
              <a:t>Proper disposal of returned products can create customer loyalty. Products recovery offers competitive advantage to a firm when customers perceive that they can return an item if it does not function properly or its use period is over, thus enhancing the image of the firm resulting in customer loyalty.</a:t>
            </a:r>
            <a:endParaRPr lang="en-GB" dirty="0"/>
          </a:p>
        </p:txBody>
      </p:sp>
    </p:spTree>
    <p:extLst>
      <p:ext uri="{BB962C8B-B14F-4D97-AF65-F5344CB8AC3E}">
        <p14:creationId xmlns:p14="http://schemas.microsoft.com/office/powerpoint/2010/main" xmlns="" val="19010071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6.9.2. Developing Reverse Logistics as Strategic Capability</a:t>
            </a:r>
            <a:endParaRPr lang="en-GB" dirty="0"/>
          </a:p>
        </p:txBody>
      </p:sp>
      <p:sp>
        <p:nvSpPr>
          <p:cNvPr id="3" name="Content Placeholder 2"/>
          <p:cNvSpPr>
            <a:spLocks noGrp="1"/>
          </p:cNvSpPr>
          <p:nvPr>
            <p:ph idx="1"/>
          </p:nvPr>
        </p:nvSpPr>
        <p:spPr/>
        <p:txBody>
          <a:bodyPr>
            <a:normAutofit fontScale="85000" lnSpcReduction="20000"/>
          </a:bodyPr>
          <a:lstStyle/>
          <a:p>
            <a:r>
              <a:rPr lang="en-US" dirty="0" smtClean="0"/>
              <a:t>Handling reverse logistics process is a strategic capability starting from customer return collection to feed different parts of the primary activities of the value chain</a:t>
            </a:r>
          </a:p>
          <a:p>
            <a:r>
              <a:rPr lang="en-US" dirty="0" smtClean="0"/>
              <a:t>Remanufacturing, reassembling, reconditioning, disassembling, and reusing of the components from the used product are capabilities that are being developed by firms </a:t>
            </a:r>
          </a:p>
          <a:p>
            <a:r>
              <a:rPr lang="en-US" dirty="0" smtClean="0"/>
              <a:t>After disassembling, the usable components from the returned products are mixed with new raw materials in a remanufacturing process</a:t>
            </a:r>
          </a:p>
          <a:p>
            <a:r>
              <a:rPr lang="en-US" dirty="0" smtClean="0"/>
              <a:t>Through remanufacturing, feeding most parts of the collected used products to the outbound logistics is a strategic capability for a firm, to be developed as an integral part of the business model, to derive the sustainable competitive advantages</a:t>
            </a:r>
            <a:endParaRPr lang="en-GB" dirty="0"/>
          </a:p>
        </p:txBody>
      </p:sp>
    </p:spTree>
    <p:extLst>
      <p:ext uri="{BB962C8B-B14F-4D97-AF65-F5344CB8AC3E}">
        <p14:creationId xmlns:p14="http://schemas.microsoft.com/office/powerpoint/2010/main" xmlns="" val="23157258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6.10. Outsourcing Strategies: Make versus Buy</a:t>
            </a:r>
            <a:endParaRPr lang="en-GB" dirty="0"/>
          </a:p>
        </p:txBody>
      </p:sp>
      <p:sp>
        <p:nvSpPr>
          <p:cNvPr id="3" name="Content Placeholder 2"/>
          <p:cNvSpPr>
            <a:spLocks noGrp="1"/>
          </p:cNvSpPr>
          <p:nvPr>
            <p:ph idx="1"/>
          </p:nvPr>
        </p:nvSpPr>
        <p:spPr/>
        <p:txBody>
          <a:bodyPr>
            <a:normAutofit fontScale="92500" lnSpcReduction="10000"/>
          </a:bodyPr>
          <a:lstStyle/>
          <a:p>
            <a:r>
              <a:rPr lang="en-US" dirty="0" smtClean="0"/>
              <a:t>Outsourcing is a decision by the firm not to make a product or service internally but to purchase it externally</a:t>
            </a:r>
          </a:p>
          <a:p>
            <a:r>
              <a:rPr lang="en-US" dirty="0" smtClean="0"/>
              <a:t>Sourcing inputs has evolved into a strategic process for firms. Sourcing was originally limited to procurement of materials and resources. Now, even core functions such as engineering, R&amp;D, manufacturing, and marketing can be moved outside the boundary of the firm, retaining only the control, but not ownership. </a:t>
            </a:r>
          </a:p>
          <a:p>
            <a:r>
              <a:rPr lang="en-US" dirty="0" smtClean="0"/>
              <a:t>How to source every single activity in the value chain in the most competitive manner has emerged as capability sourcing</a:t>
            </a:r>
            <a:endParaRPr lang="en-GB" dirty="0"/>
          </a:p>
        </p:txBody>
      </p:sp>
    </p:spTree>
    <p:extLst>
      <p:ext uri="{BB962C8B-B14F-4D97-AF65-F5344CB8AC3E}">
        <p14:creationId xmlns:p14="http://schemas.microsoft.com/office/powerpoint/2010/main" xmlns="" val="35113341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325563"/>
          </a:xfrm>
        </p:spPr>
        <p:txBody>
          <a:bodyPr/>
          <a:lstStyle/>
          <a:p>
            <a:r>
              <a:rPr lang="en-US" dirty="0" smtClean="0"/>
              <a:t>6.10.1. Benefits of Outsourcing</a:t>
            </a:r>
            <a:endParaRPr lang="en-GB" dirty="0"/>
          </a:p>
        </p:txBody>
      </p:sp>
      <p:sp>
        <p:nvSpPr>
          <p:cNvPr id="3" name="Content Placeholder 2"/>
          <p:cNvSpPr>
            <a:spLocks noGrp="1"/>
          </p:cNvSpPr>
          <p:nvPr>
            <p:ph idx="1"/>
          </p:nvPr>
        </p:nvSpPr>
        <p:spPr/>
        <p:txBody>
          <a:bodyPr>
            <a:normAutofit fontScale="85000" lnSpcReduction="10000"/>
          </a:bodyPr>
          <a:lstStyle/>
          <a:p>
            <a:r>
              <a:rPr lang="en-US" dirty="0" smtClean="0"/>
              <a:t>After determining which capabilities or functions that offer the highest potential value from outsourcing, it is necessary to assess how efficiently each function is performed</a:t>
            </a:r>
          </a:p>
          <a:p>
            <a:r>
              <a:rPr lang="en-US" dirty="0" smtClean="0"/>
              <a:t>If the cost per transaction is above industry median and company’s ability to perform a function is not good enough, such a function is to be outsourced for better results. </a:t>
            </a:r>
          </a:p>
          <a:p>
            <a:r>
              <a:rPr lang="en-US" dirty="0" smtClean="0"/>
              <a:t>In an outsourcing decision, it is normal to explore whether such an activity can be carried out at a distance without any loss of quality and without affecting the process.</a:t>
            </a:r>
          </a:p>
          <a:p>
            <a:r>
              <a:rPr lang="en-US" dirty="0" smtClean="0"/>
              <a:t>If an activity, if imitated by rivals, could damage the firm, then such an activity is not a candidate for outsourcing. </a:t>
            </a:r>
            <a:endParaRPr lang="en-GB" dirty="0"/>
          </a:p>
        </p:txBody>
      </p:sp>
    </p:spTree>
    <p:extLst>
      <p:ext uri="{BB962C8B-B14F-4D97-AF65-F5344CB8AC3E}">
        <p14:creationId xmlns:p14="http://schemas.microsoft.com/office/powerpoint/2010/main" xmlns="" val="42796250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6.10.1. Benefits of Outsourcing (continued)</a:t>
            </a:r>
            <a:endParaRPr lang="en-GB" dirty="0"/>
          </a:p>
        </p:txBody>
      </p:sp>
      <p:sp>
        <p:nvSpPr>
          <p:cNvPr id="3" name="Content Placeholder 2"/>
          <p:cNvSpPr>
            <a:spLocks noGrp="1"/>
          </p:cNvSpPr>
          <p:nvPr>
            <p:ph idx="1"/>
          </p:nvPr>
        </p:nvSpPr>
        <p:spPr/>
        <p:txBody>
          <a:bodyPr>
            <a:normAutofit/>
          </a:bodyPr>
          <a:lstStyle/>
          <a:p>
            <a:r>
              <a:rPr lang="en-US" dirty="0" smtClean="0"/>
              <a:t>The benefits of outsourcing are as follows:</a:t>
            </a:r>
          </a:p>
          <a:p>
            <a:pPr lvl="1"/>
            <a:r>
              <a:rPr lang="en-US" dirty="0" smtClean="0"/>
              <a:t>Enables the firm to focus on activities for which it has superior competence and to outsource the rest</a:t>
            </a:r>
          </a:p>
          <a:p>
            <a:pPr lvl="1"/>
            <a:r>
              <a:rPr lang="en-US" dirty="0" smtClean="0"/>
              <a:t>Outsource function from other firms that are most efficient in that function, thereby reducing cost.</a:t>
            </a:r>
          </a:p>
          <a:p>
            <a:pPr lvl="1"/>
            <a:r>
              <a:rPr lang="en-US" dirty="0" smtClean="0"/>
              <a:t>Firms get opportunities to differentiate based on their core competences</a:t>
            </a:r>
          </a:p>
          <a:p>
            <a:pPr lvl="1"/>
            <a:r>
              <a:rPr lang="en-US" dirty="0" smtClean="0"/>
              <a:t>Opportunity to create new businesses, adjacent to core business</a:t>
            </a:r>
          </a:p>
          <a:p>
            <a:pPr lvl="1"/>
            <a:r>
              <a:rPr lang="en-US" dirty="0" smtClean="0"/>
              <a:t>Risk reduction from changing technologies</a:t>
            </a:r>
          </a:p>
          <a:p>
            <a:pPr lvl="1"/>
            <a:r>
              <a:rPr lang="en-US" dirty="0" smtClean="0"/>
              <a:t>Start new projects faster</a:t>
            </a:r>
            <a:endParaRPr lang="en-GB" dirty="0"/>
          </a:p>
        </p:txBody>
      </p:sp>
    </p:spTree>
    <p:extLst>
      <p:ext uri="{BB962C8B-B14F-4D97-AF65-F5344CB8AC3E}">
        <p14:creationId xmlns:p14="http://schemas.microsoft.com/office/powerpoint/2010/main" xmlns="" val="38891019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
            <a:ext cx="7886700" cy="827314"/>
          </a:xfrm>
        </p:spPr>
        <p:txBody>
          <a:bodyPr/>
          <a:lstStyle/>
          <a:p>
            <a:r>
              <a:rPr lang="en-US" dirty="0" smtClean="0"/>
              <a:t>6.11. Franchising Strategies</a:t>
            </a:r>
            <a:endParaRPr lang="en-GB" dirty="0"/>
          </a:p>
        </p:txBody>
      </p:sp>
      <p:sp>
        <p:nvSpPr>
          <p:cNvPr id="3" name="Content Placeholder 2"/>
          <p:cNvSpPr>
            <a:spLocks noGrp="1"/>
          </p:cNvSpPr>
          <p:nvPr>
            <p:ph idx="1"/>
          </p:nvPr>
        </p:nvSpPr>
        <p:spPr>
          <a:xfrm>
            <a:off x="628650" y="827315"/>
            <a:ext cx="7886700" cy="4351338"/>
          </a:xfrm>
        </p:spPr>
        <p:txBody>
          <a:bodyPr>
            <a:noAutofit/>
          </a:bodyPr>
          <a:lstStyle/>
          <a:p>
            <a:r>
              <a:rPr lang="en-US" sz="2400" dirty="0" smtClean="0"/>
              <a:t>Franchising is a method of business growth where the firm sells its brand name in return for a franchising fee and adopting standardized systems and procedures that will not dilute the brand image</a:t>
            </a:r>
          </a:p>
          <a:p>
            <a:r>
              <a:rPr lang="en-US" sz="2400" dirty="0" smtClean="0"/>
              <a:t>The franchisee is an investor who sets up the shop with his/her own capital in the brand name of the franchiser and runs the business.</a:t>
            </a:r>
          </a:p>
          <a:p>
            <a:r>
              <a:rPr lang="en-US" sz="2400" dirty="0" smtClean="0"/>
              <a:t>There are basically two forms of franchising with a third hybrid form as it evolved now:</a:t>
            </a:r>
          </a:p>
          <a:p>
            <a:pPr lvl="1"/>
            <a:r>
              <a:rPr lang="en-US" dirty="0" smtClean="0"/>
              <a:t>Product distribution franchising</a:t>
            </a:r>
          </a:p>
          <a:p>
            <a:pPr lvl="1"/>
            <a:r>
              <a:rPr lang="en-US" dirty="0" smtClean="0"/>
              <a:t>Business format franchising: an ongoing business relationship that covers the product, service, trademark, and the entire business concept with a continuous process of assistance, guidance, and supervision. This is an incubator of a small businesses</a:t>
            </a:r>
          </a:p>
          <a:p>
            <a:pPr lvl="1"/>
            <a:r>
              <a:rPr lang="en-US" dirty="0" smtClean="0"/>
              <a:t>Hybrid concepts that are minimum guarantee models</a:t>
            </a:r>
            <a:endParaRPr lang="en-GB" dirty="0"/>
          </a:p>
        </p:txBody>
      </p:sp>
    </p:spTree>
    <p:extLst>
      <p:ext uri="{BB962C8B-B14F-4D97-AF65-F5344CB8AC3E}">
        <p14:creationId xmlns:p14="http://schemas.microsoft.com/office/powerpoint/2010/main" xmlns="" val="5462259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6.12. Portfolio Analysis</a:t>
            </a:r>
            <a:endParaRPr lang="en-GB" dirty="0"/>
          </a:p>
        </p:txBody>
      </p:sp>
      <p:sp>
        <p:nvSpPr>
          <p:cNvPr id="3" name="Content Placeholder 2"/>
          <p:cNvSpPr>
            <a:spLocks noGrp="1"/>
          </p:cNvSpPr>
          <p:nvPr>
            <p:ph idx="1"/>
          </p:nvPr>
        </p:nvSpPr>
        <p:spPr/>
        <p:txBody>
          <a:bodyPr/>
          <a:lstStyle/>
          <a:p>
            <a:endParaRPr lang="en-US" dirty="0" smtClean="0"/>
          </a:p>
          <a:p>
            <a:r>
              <a:rPr lang="en-US" dirty="0" smtClean="0"/>
              <a:t>The portfolio of products, projects or entrance into new ventures or business is assessed primarily on the estimated value creation potential. Thus, the profitability or value creation from the new venture should exceed the cost of capital</a:t>
            </a:r>
          </a:p>
          <a:p>
            <a:r>
              <a:rPr lang="en-US" dirty="0" smtClean="0"/>
              <a:t>The cost of capital is calculated as the sum of risk-free rate of return and risk premium (high level of return by assuming risk of investment options)</a:t>
            </a:r>
          </a:p>
        </p:txBody>
      </p:sp>
    </p:spTree>
    <p:extLst>
      <p:ext uri="{BB962C8B-B14F-4D97-AF65-F5344CB8AC3E}">
        <p14:creationId xmlns:p14="http://schemas.microsoft.com/office/powerpoint/2010/main" xmlns="" val="1645057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6.12. Portfolio Analysis (continued)</a:t>
            </a:r>
            <a:endParaRPr lang="en-GB" dirty="0"/>
          </a:p>
        </p:txBody>
      </p:sp>
      <p:sp>
        <p:nvSpPr>
          <p:cNvPr id="3" name="Content Placeholder 2"/>
          <p:cNvSpPr>
            <a:spLocks noGrp="1"/>
          </p:cNvSpPr>
          <p:nvPr>
            <p:ph idx="1"/>
          </p:nvPr>
        </p:nvSpPr>
        <p:spPr/>
        <p:txBody>
          <a:bodyPr>
            <a:normAutofit fontScale="92500" lnSpcReduction="20000"/>
          </a:bodyPr>
          <a:lstStyle/>
          <a:p>
            <a:r>
              <a:rPr lang="en-US" dirty="0" smtClean="0"/>
              <a:t>The sources of value creation while considering diversification, alliance, acquisition, or partnership opportunities are as follows:</a:t>
            </a:r>
          </a:p>
          <a:p>
            <a:pPr lvl="1"/>
            <a:r>
              <a:rPr lang="en-US" dirty="0" smtClean="0"/>
              <a:t>Economies of scale opportunities</a:t>
            </a:r>
          </a:p>
          <a:p>
            <a:pPr lvl="1"/>
            <a:r>
              <a:rPr lang="en-US" dirty="0" smtClean="0"/>
              <a:t>Product differentiation</a:t>
            </a:r>
          </a:p>
          <a:p>
            <a:pPr lvl="1"/>
            <a:r>
              <a:rPr lang="en-US" dirty="0" smtClean="0"/>
              <a:t>Cost advantage due to learning curve</a:t>
            </a:r>
          </a:p>
          <a:p>
            <a:pPr lvl="1"/>
            <a:r>
              <a:rPr lang="en-US" dirty="0" smtClean="0"/>
              <a:t>Proprietary technology or innovation</a:t>
            </a:r>
          </a:p>
          <a:p>
            <a:pPr lvl="1"/>
            <a:r>
              <a:rPr lang="en-US" dirty="0" smtClean="0"/>
              <a:t>Monopoly control of low-cost raw materials</a:t>
            </a:r>
          </a:p>
          <a:p>
            <a:pPr lvl="1"/>
            <a:r>
              <a:rPr lang="en-US" dirty="0" smtClean="0"/>
              <a:t>Access to distribution channels</a:t>
            </a:r>
          </a:p>
          <a:p>
            <a:pPr lvl="1"/>
            <a:r>
              <a:rPr lang="en-US" dirty="0" smtClean="0"/>
              <a:t>Entry in regulated markets with new technology</a:t>
            </a:r>
          </a:p>
          <a:p>
            <a:pPr lvl="1"/>
            <a:r>
              <a:rPr lang="en-US" dirty="0" smtClean="0"/>
              <a:t>Government protection to a business</a:t>
            </a:r>
          </a:p>
          <a:p>
            <a:pPr lvl="1"/>
            <a:r>
              <a:rPr lang="en-US" dirty="0" smtClean="0"/>
              <a:t>Redefining a market</a:t>
            </a:r>
          </a:p>
          <a:p>
            <a:pPr lvl="1"/>
            <a:r>
              <a:rPr lang="en-US" dirty="0" smtClean="0"/>
              <a:t>New customer or societal need creation or identification</a:t>
            </a:r>
            <a:endParaRPr lang="en-GB" dirty="0"/>
          </a:p>
        </p:txBody>
      </p:sp>
    </p:spTree>
    <p:extLst>
      <p:ext uri="{BB962C8B-B14F-4D97-AF65-F5344CB8AC3E}">
        <p14:creationId xmlns:p14="http://schemas.microsoft.com/office/powerpoint/2010/main" xmlns="" val="26880764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0422" y="2513240"/>
            <a:ext cx="7886700" cy="1325563"/>
          </a:xfrm>
        </p:spPr>
        <p:txBody>
          <a:bodyPr/>
          <a:lstStyle/>
          <a:p>
            <a:r>
              <a:rPr lang="en-US" dirty="0" smtClean="0"/>
              <a:t>Chapter 7: Business Level and Functional Strategies</a:t>
            </a:r>
            <a:endParaRPr lang="en-GB" dirty="0"/>
          </a:p>
        </p:txBody>
      </p:sp>
    </p:spTree>
    <p:extLst>
      <p:ext uri="{BB962C8B-B14F-4D97-AF65-F5344CB8AC3E}">
        <p14:creationId xmlns:p14="http://schemas.microsoft.com/office/powerpoint/2010/main" xmlns="" val="11612330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7.1. Strategic Management in a Strategic Business Unit</a:t>
            </a:r>
            <a:endParaRPr lang="en-GB" dirty="0"/>
          </a:p>
        </p:txBody>
      </p:sp>
      <p:sp>
        <p:nvSpPr>
          <p:cNvPr id="3" name="Content Placeholder 2"/>
          <p:cNvSpPr>
            <a:spLocks noGrp="1"/>
          </p:cNvSpPr>
          <p:nvPr>
            <p:ph idx="1"/>
          </p:nvPr>
        </p:nvSpPr>
        <p:spPr/>
        <p:txBody>
          <a:bodyPr/>
          <a:lstStyle/>
          <a:p>
            <a:endParaRPr lang="en-US" dirty="0" smtClean="0"/>
          </a:p>
          <a:p>
            <a:endParaRPr lang="en-US" dirty="0"/>
          </a:p>
          <a:p>
            <a:r>
              <a:rPr lang="en-US" dirty="0" smtClean="0"/>
              <a:t>A SBU is a profit center that focuses on product offering and a market segment</a:t>
            </a:r>
          </a:p>
          <a:p>
            <a:r>
              <a:rPr lang="en-US" dirty="0" smtClean="0"/>
              <a:t>Corporations are likely to be composed of many SBUs each having its own marketing plan, analysis of competition, and profitability goals.</a:t>
            </a:r>
            <a:endParaRPr lang="en-GB" dirty="0"/>
          </a:p>
        </p:txBody>
      </p:sp>
    </p:spTree>
    <p:extLst>
      <p:ext uri="{BB962C8B-B14F-4D97-AF65-F5344CB8AC3E}">
        <p14:creationId xmlns:p14="http://schemas.microsoft.com/office/powerpoint/2010/main" xmlns="" val="13518764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7.1.1. Structuring into SBU for Competitive Advantage</a:t>
            </a:r>
            <a:endParaRPr lang="en-GB" dirty="0"/>
          </a:p>
        </p:txBody>
      </p:sp>
      <p:sp>
        <p:nvSpPr>
          <p:cNvPr id="3" name="Content Placeholder 2"/>
          <p:cNvSpPr>
            <a:spLocks noGrp="1"/>
          </p:cNvSpPr>
          <p:nvPr>
            <p:ph idx="1"/>
          </p:nvPr>
        </p:nvSpPr>
        <p:spPr/>
        <p:txBody>
          <a:bodyPr>
            <a:normAutofit fontScale="92500" lnSpcReduction="20000"/>
          </a:bodyPr>
          <a:lstStyle/>
          <a:p>
            <a:r>
              <a:rPr lang="en-US" dirty="0" smtClean="0"/>
              <a:t>An already existing company may be reconfigured or restructured into two or more SBUs based on any of the following criteria of forming SBUs:</a:t>
            </a:r>
          </a:p>
          <a:p>
            <a:pPr lvl="1"/>
            <a:r>
              <a:rPr lang="en-US" dirty="0" smtClean="0"/>
              <a:t>Administrative elements</a:t>
            </a:r>
          </a:p>
          <a:p>
            <a:pPr lvl="1"/>
            <a:r>
              <a:rPr lang="en-US" dirty="0" smtClean="0"/>
              <a:t>Operational elements</a:t>
            </a:r>
          </a:p>
          <a:p>
            <a:pPr lvl="1"/>
            <a:r>
              <a:rPr lang="en-US" dirty="0" smtClean="0"/>
              <a:t>Market elements</a:t>
            </a:r>
          </a:p>
          <a:p>
            <a:r>
              <a:rPr lang="en-US" dirty="0" smtClean="0"/>
              <a:t>The firm should define the role of an SBU within the firm, before embarking on setting up one, as there should be value logic.</a:t>
            </a:r>
          </a:p>
          <a:p>
            <a:r>
              <a:rPr lang="en-US" dirty="0" smtClean="0"/>
              <a:t>Restructuring into SBU  should give superior performance to the firm compared with the monolithic organizational structure that is based on centralization, formalization, and complexity.</a:t>
            </a:r>
            <a:endParaRPr lang="en-GB" dirty="0"/>
          </a:p>
        </p:txBody>
      </p:sp>
    </p:spTree>
    <p:extLst>
      <p:ext uri="{BB962C8B-B14F-4D97-AF65-F5344CB8AC3E}">
        <p14:creationId xmlns:p14="http://schemas.microsoft.com/office/powerpoint/2010/main" xmlns="" val="24055860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7.1.1. Structuring into SBU for Competitive Advantage (continued)</a:t>
            </a:r>
            <a:endParaRPr lang="en-GB" dirty="0"/>
          </a:p>
        </p:txBody>
      </p:sp>
      <p:sp>
        <p:nvSpPr>
          <p:cNvPr id="3" name="Content Placeholder 2"/>
          <p:cNvSpPr>
            <a:spLocks noGrp="1"/>
          </p:cNvSpPr>
          <p:nvPr>
            <p:ph idx="1"/>
          </p:nvPr>
        </p:nvSpPr>
        <p:spPr/>
        <p:txBody>
          <a:bodyPr>
            <a:normAutofit/>
          </a:bodyPr>
          <a:lstStyle/>
          <a:p>
            <a:endParaRPr lang="en-US" dirty="0" smtClean="0"/>
          </a:p>
          <a:p>
            <a:r>
              <a:rPr lang="en-US" dirty="0" smtClean="0"/>
              <a:t>An SBU operates similar to a smaller company where the big complex task of managing a big company is divided into smaller groups of tasks to reduce the complexity</a:t>
            </a:r>
          </a:p>
          <a:p>
            <a:r>
              <a:rPr lang="en-US" dirty="0" smtClean="0"/>
              <a:t>This reduction in complexity by reorganizing into SBUs gives strategic benefits if the criteria used are appropriate and the SBU has autonomy in right measure from the corporate headquarters </a:t>
            </a:r>
            <a:endParaRPr lang="en-GB" dirty="0"/>
          </a:p>
        </p:txBody>
      </p:sp>
    </p:spTree>
    <p:extLst>
      <p:ext uri="{BB962C8B-B14F-4D97-AF65-F5344CB8AC3E}">
        <p14:creationId xmlns:p14="http://schemas.microsoft.com/office/powerpoint/2010/main" xmlns="" val="8896071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7.1.2. Benefits of a SBU</a:t>
            </a:r>
            <a:endParaRPr lang="en-GB" dirty="0"/>
          </a:p>
        </p:txBody>
      </p:sp>
      <p:sp>
        <p:nvSpPr>
          <p:cNvPr id="3" name="Content Placeholder 2"/>
          <p:cNvSpPr>
            <a:spLocks noGrp="1"/>
          </p:cNvSpPr>
          <p:nvPr>
            <p:ph idx="1"/>
          </p:nvPr>
        </p:nvSpPr>
        <p:spPr/>
        <p:txBody>
          <a:bodyPr>
            <a:normAutofit lnSpcReduction="10000"/>
          </a:bodyPr>
          <a:lstStyle/>
          <a:p>
            <a:r>
              <a:rPr lang="en-US" dirty="0" smtClean="0"/>
              <a:t>An SBU helps primarily in tracking investments against returns and reduces complexity. The type of investments needed for each product, portfolio of brands, a territory, or market segment can be decided, implemented, and monitored separately. </a:t>
            </a:r>
          </a:p>
          <a:p>
            <a:r>
              <a:rPr lang="en-US" dirty="0" smtClean="0"/>
              <a:t>Other benefits of SBU are as follows:</a:t>
            </a:r>
          </a:p>
          <a:p>
            <a:pPr lvl="1"/>
            <a:r>
              <a:rPr lang="en-US" dirty="0" smtClean="0"/>
              <a:t>An SBU enables its management to be in touch with the market, collects feedback, and takes decisions for correct position in the market or market segments of the SBU</a:t>
            </a:r>
          </a:p>
          <a:p>
            <a:pPr lvl="1"/>
            <a:r>
              <a:rPr lang="en-US" dirty="0" smtClean="0"/>
              <a:t>An SBU enables focus on each and every product of a multi-product company or focus a market segment</a:t>
            </a:r>
            <a:endParaRPr lang="en-GB" dirty="0"/>
          </a:p>
        </p:txBody>
      </p:sp>
    </p:spTree>
    <p:extLst>
      <p:ext uri="{BB962C8B-B14F-4D97-AF65-F5344CB8AC3E}">
        <p14:creationId xmlns:p14="http://schemas.microsoft.com/office/powerpoint/2010/main" xmlns="" val="35459515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5946" y="0"/>
            <a:ext cx="7886700" cy="1325563"/>
          </a:xfrm>
        </p:spPr>
        <p:txBody>
          <a:bodyPr/>
          <a:lstStyle/>
          <a:p>
            <a:r>
              <a:rPr lang="en-US" dirty="0" smtClean="0"/>
              <a:t>7.1.2. Benefits of a SBU (continued)</a:t>
            </a:r>
            <a:endParaRPr lang="en-GB" dirty="0"/>
          </a:p>
        </p:txBody>
      </p:sp>
      <p:sp>
        <p:nvSpPr>
          <p:cNvPr id="3" name="Content Placeholder 2"/>
          <p:cNvSpPr>
            <a:spLocks noGrp="1"/>
          </p:cNvSpPr>
          <p:nvPr>
            <p:ph idx="1"/>
          </p:nvPr>
        </p:nvSpPr>
        <p:spPr/>
        <p:txBody>
          <a:bodyPr>
            <a:normAutofit fontScale="92500" lnSpcReduction="10000"/>
          </a:bodyPr>
          <a:lstStyle/>
          <a:p>
            <a:r>
              <a:rPr lang="en-US" dirty="0" smtClean="0"/>
              <a:t>The SBU level strategy gets implemented through operational strategies or functional strategies. It is easier to change the strategy and structure at SBU level compared with a structural change at the corporate functional level.</a:t>
            </a:r>
          </a:p>
          <a:p>
            <a:r>
              <a:rPr lang="en-US" dirty="0" smtClean="0"/>
              <a:t>It is also important to have a fit between the back-end operational strategy and the front-end strategy at the SBU level.</a:t>
            </a:r>
          </a:p>
          <a:p>
            <a:r>
              <a:rPr lang="en-US" dirty="0" smtClean="0"/>
              <a:t>Whenever a change is made in the strategy at the SBU level, the SBU structure should be adjusted to fit with the changed strategy and the operational strategies also need to be changed for alignment or strategic fit. </a:t>
            </a:r>
            <a:endParaRPr lang="en-GB" dirty="0"/>
          </a:p>
        </p:txBody>
      </p:sp>
    </p:spTree>
    <p:extLst>
      <p:ext uri="{BB962C8B-B14F-4D97-AF65-F5344CB8AC3E}">
        <p14:creationId xmlns:p14="http://schemas.microsoft.com/office/powerpoint/2010/main" xmlns="" val="13233440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the </a:t>
            </a:r>
            <a:r>
              <a:rPr lang="en-US" dirty="0"/>
              <a:t>t</a:t>
            </a:r>
            <a:r>
              <a:rPr lang="en-US" dirty="0" smtClean="0"/>
              <a:t>opics covered in this lecture</a:t>
            </a:r>
            <a:endParaRPr lang="en-GB" dirty="0"/>
          </a:p>
        </p:txBody>
      </p:sp>
      <p:sp>
        <p:nvSpPr>
          <p:cNvPr id="3" name="Content Placeholder 2"/>
          <p:cNvSpPr>
            <a:spLocks noGrp="1"/>
          </p:cNvSpPr>
          <p:nvPr>
            <p:ph idx="1"/>
          </p:nvPr>
        </p:nvSpPr>
        <p:spPr/>
        <p:txBody>
          <a:bodyPr/>
          <a:lstStyle/>
          <a:p>
            <a:endParaRPr lang="en-US" dirty="0" smtClean="0"/>
          </a:p>
          <a:p>
            <a:r>
              <a:rPr lang="en-US" dirty="0"/>
              <a:t>Political Strategies for Competitive Advantage</a:t>
            </a:r>
          </a:p>
          <a:p>
            <a:r>
              <a:rPr lang="en-US" dirty="0"/>
              <a:t>Reverse Logistics as Sustainable Competitive Advantage</a:t>
            </a:r>
          </a:p>
          <a:p>
            <a:r>
              <a:rPr lang="en-US" dirty="0"/>
              <a:t>Outsourcing Strategies: Make versus Buy</a:t>
            </a:r>
          </a:p>
          <a:p>
            <a:r>
              <a:rPr lang="en-US" dirty="0"/>
              <a:t>Franchising Strategies</a:t>
            </a:r>
          </a:p>
          <a:p>
            <a:r>
              <a:rPr lang="en-US" dirty="0"/>
              <a:t>Portfolio </a:t>
            </a:r>
            <a:r>
              <a:rPr lang="en-US" dirty="0" smtClean="0"/>
              <a:t>Analysis</a:t>
            </a:r>
          </a:p>
          <a:p>
            <a:r>
              <a:rPr lang="en-US" dirty="0"/>
              <a:t>Strategic Management in a Strategic Business Unit</a:t>
            </a:r>
          </a:p>
          <a:p>
            <a:endParaRPr lang="en-GB" dirty="0"/>
          </a:p>
        </p:txBody>
      </p:sp>
    </p:spTree>
    <p:extLst>
      <p:ext uri="{BB962C8B-B14F-4D97-AF65-F5344CB8AC3E}">
        <p14:creationId xmlns:p14="http://schemas.microsoft.com/office/powerpoint/2010/main" xmlns="" val="29098647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for the next lecture</a:t>
            </a:r>
            <a:endParaRPr lang="en-GB" dirty="0"/>
          </a:p>
        </p:txBody>
      </p:sp>
      <p:sp>
        <p:nvSpPr>
          <p:cNvPr id="3" name="Content Placeholder 2"/>
          <p:cNvSpPr>
            <a:spLocks noGrp="1"/>
          </p:cNvSpPr>
          <p:nvPr>
            <p:ph idx="1"/>
          </p:nvPr>
        </p:nvSpPr>
        <p:spPr/>
        <p:txBody>
          <a:bodyPr/>
          <a:lstStyle/>
          <a:p>
            <a:endParaRPr lang="en-US" dirty="0" smtClean="0"/>
          </a:p>
          <a:p>
            <a:r>
              <a:rPr lang="en-US" smtClean="0"/>
              <a:t>Stability </a:t>
            </a:r>
            <a:r>
              <a:rPr lang="en-US" dirty="0" smtClean="0"/>
              <a:t>Strategies</a:t>
            </a:r>
          </a:p>
          <a:p>
            <a:r>
              <a:rPr lang="en-US" dirty="0" smtClean="0"/>
              <a:t>Growth – Horizontal and Vertical</a:t>
            </a:r>
          </a:p>
          <a:p>
            <a:r>
              <a:rPr lang="en-US" dirty="0" smtClean="0"/>
              <a:t>Divestment</a:t>
            </a:r>
          </a:p>
          <a:p>
            <a:r>
              <a:rPr lang="en-US" dirty="0" smtClean="0"/>
              <a:t>Human Resource Strategies</a:t>
            </a:r>
            <a:endParaRPr lang="en-US" dirty="0"/>
          </a:p>
        </p:txBody>
      </p:sp>
    </p:spTree>
    <p:extLst>
      <p:ext uri="{BB962C8B-B14F-4D97-AF65-F5344CB8AC3E}">
        <p14:creationId xmlns:p14="http://schemas.microsoft.com/office/powerpoint/2010/main" xmlns="" val="123153154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4959</TotalTime>
  <Words>1608</Words>
  <Application>Microsoft Office PowerPoint</Application>
  <PresentationFormat>On-screen Show (4:3)</PresentationFormat>
  <Paragraphs>118</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Strategic Management (MGT501)</vt:lpstr>
      <vt:lpstr>Topic Covered in the Previous Lecture</vt:lpstr>
      <vt:lpstr>Topics to be covered in this lecture</vt:lpstr>
      <vt:lpstr>6.8. Political Strategies for Competitive Advantage</vt:lpstr>
      <vt:lpstr>6.9. Reverse Logistics as Sustainable Competitive Advantage</vt:lpstr>
      <vt:lpstr>6.9.1. Reverse Logistics Drivers</vt:lpstr>
      <vt:lpstr>6.9.2. Developing Reverse Logistics as Strategic Capability</vt:lpstr>
      <vt:lpstr>6.10. Outsourcing Strategies: Make versus Buy</vt:lpstr>
      <vt:lpstr>6.10.1. Benefits of Outsourcing</vt:lpstr>
      <vt:lpstr>6.10.1. Benefits of Outsourcing (continued)</vt:lpstr>
      <vt:lpstr>6.11. Franchising Strategies</vt:lpstr>
      <vt:lpstr>6.12. Portfolio Analysis</vt:lpstr>
      <vt:lpstr>6.12. Portfolio Analysis (continued)</vt:lpstr>
      <vt:lpstr>Chapter 7: Business Level and Functional Strategies</vt:lpstr>
      <vt:lpstr>7.1. Strategic Management in a Strategic Business Unit</vt:lpstr>
      <vt:lpstr>7.1.1. Structuring into SBU for Competitive Advantage</vt:lpstr>
      <vt:lpstr>7.1.1. Structuring into SBU for Competitive Advantage (continued)</vt:lpstr>
      <vt:lpstr>7.1.2. Benefits of a SBU</vt:lpstr>
      <vt:lpstr>7.1.2. Benefits of a SBU (continued)</vt:lpstr>
      <vt:lpstr>Summary of the topics covered in this lecture</vt:lpstr>
      <vt:lpstr>Topics for the next lecture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Management (MGT501)</dc:title>
  <dc:creator>Dr Muhammad Mustafa Raziq</dc:creator>
  <cp:lastModifiedBy>NTS</cp:lastModifiedBy>
  <cp:revision>1695</cp:revision>
  <dcterms:created xsi:type="dcterms:W3CDTF">2016-04-16T04:48:58Z</dcterms:created>
  <dcterms:modified xsi:type="dcterms:W3CDTF">2016-06-03T12:46:38Z</dcterms:modified>
</cp:coreProperties>
</file>