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98" r:id="rId19"/>
    <p:sldId id="399" r:id="rId20"/>
    <p:sldId id="400" r:id="rId21"/>
    <p:sldId id="402" r:id="rId22"/>
    <p:sldId id="401" r:id="rId23"/>
    <p:sldId id="367" r:id="rId24"/>
    <p:sldId id="29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1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01/06/2016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01/06/2016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01/06/2016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22</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Strategies and Competitive Advantages in Diversified Companies and their Evaluation</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smtClean="0"/>
          </a:p>
          <a:p>
            <a:r>
              <a:rPr lang="en-US" dirty="0"/>
              <a:t>Diversification and Integration Strategies</a:t>
            </a:r>
          </a:p>
          <a:p>
            <a:r>
              <a:rPr lang="en-US" dirty="0"/>
              <a:t>Mergers, Acquisitions, and Takeover Strategies</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 Diversification and Integration Strategies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A firm currently engaged in one type of activity proposing to enter into another type of business, with the expectation of adding further value to the whole firm, is said to be diversifying. </a:t>
            </a:r>
          </a:p>
          <a:p>
            <a:r>
              <a:rPr lang="en-US" dirty="0" smtClean="0"/>
              <a:t>The main task of corporate level strategy is to identify businesses in which the firm would compete and decisions of allocating resources among diversified companies.</a:t>
            </a:r>
          </a:p>
          <a:p>
            <a:r>
              <a:rPr lang="en-US" dirty="0" smtClean="0"/>
              <a:t>During the </a:t>
            </a:r>
            <a:r>
              <a:rPr lang="en-US" dirty="0" err="1" smtClean="0"/>
              <a:t>1990s</a:t>
            </a:r>
            <a:r>
              <a:rPr lang="en-US" dirty="0" smtClean="0"/>
              <a:t>, the issue of how to identify different businesses that should form a core portfolio for a corporation and how to add value to those businesses emerged, as the main issues of corporate strategy</a:t>
            </a:r>
            <a:endParaRPr lang="en-GB" dirty="0"/>
          </a:p>
        </p:txBody>
      </p:sp>
    </p:spTree>
    <p:extLst>
      <p:ext uri="{BB962C8B-B14F-4D97-AF65-F5344CB8AC3E}">
        <p14:creationId xmlns:p14="http://schemas.microsoft.com/office/powerpoint/2010/main" xmlns="" val="39901174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885" y="239002"/>
            <a:ext cx="7886700" cy="1325563"/>
          </a:xfrm>
        </p:spPr>
        <p:txBody>
          <a:bodyPr>
            <a:normAutofit fontScale="90000"/>
          </a:bodyPr>
          <a:lstStyle/>
          <a:p>
            <a:r>
              <a:rPr lang="en-US" dirty="0" smtClean="0"/>
              <a:t>6.2. Diversification and Integration Strategies (continued)</a:t>
            </a:r>
            <a:endParaRPr lang="en-GB" dirty="0"/>
          </a:p>
        </p:txBody>
      </p:sp>
      <p:sp>
        <p:nvSpPr>
          <p:cNvPr id="3" name="Content Placeholder 2"/>
          <p:cNvSpPr>
            <a:spLocks noGrp="1"/>
          </p:cNvSpPr>
          <p:nvPr>
            <p:ph idx="1"/>
          </p:nvPr>
        </p:nvSpPr>
        <p:spPr>
          <a:xfrm>
            <a:off x="644415" y="1557612"/>
            <a:ext cx="7886700" cy="4351338"/>
          </a:xfrm>
        </p:spPr>
        <p:txBody>
          <a:bodyPr>
            <a:noAutofit/>
          </a:bodyPr>
          <a:lstStyle/>
          <a:p>
            <a:r>
              <a:rPr lang="en-US" sz="2400" dirty="0" smtClean="0"/>
              <a:t>According to </a:t>
            </a:r>
            <a:r>
              <a:rPr lang="en-US" sz="2400" dirty="0" err="1" smtClean="0"/>
              <a:t>Goold</a:t>
            </a:r>
            <a:r>
              <a:rPr lang="en-US" sz="2400" dirty="0" smtClean="0"/>
              <a:t> and </a:t>
            </a:r>
            <a:r>
              <a:rPr lang="en-US" sz="2400" dirty="0" err="1" smtClean="0"/>
              <a:t>Lukes</a:t>
            </a:r>
            <a:r>
              <a:rPr lang="en-US" sz="2400" dirty="0" smtClean="0"/>
              <a:t> (2008), the following three main alternative answers provide the basis for diversification</a:t>
            </a:r>
          </a:p>
          <a:p>
            <a:pPr lvl="1"/>
            <a:r>
              <a:rPr lang="en-US" dirty="0" smtClean="0"/>
              <a:t>Diversification should be limited to those businesses with synergy</a:t>
            </a:r>
          </a:p>
          <a:p>
            <a:pPr lvl="1"/>
            <a:r>
              <a:rPr lang="en-US" dirty="0" smtClean="0"/>
              <a:t>The corporate focus should be on exploiting core competences across different businesses</a:t>
            </a:r>
          </a:p>
          <a:p>
            <a:pPr lvl="1"/>
            <a:r>
              <a:rPr lang="en-US" dirty="0" smtClean="0"/>
              <a:t>Successful diversification depends on building a portfolio of business that fits with the managerial ‘dominant logic’ of top executives and their management style</a:t>
            </a:r>
          </a:p>
          <a:p>
            <a:r>
              <a:rPr lang="en-US" sz="2400" dirty="0" smtClean="0"/>
              <a:t>As the firm becomes diverse, the complexity increases making the task of corporate strategy challenging, and then strategically common methods and approaches can be used in businesses that are similar</a:t>
            </a:r>
            <a:endParaRPr lang="en-GB" sz="2400" dirty="0"/>
          </a:p>
        </p:txBody>
      </p:sp>
    </p:spTree>
    <p:extLst>
      <p:ext uri="{BB962C8B-B14F-4D97-AF65-F5344CB8AC3E}">
        <p14:creationId xmlns:p14="http://schemas.microsoft.com/office/powerpoint/2010/main" xmlns="" val="619435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0181" y="207471"/>
            <a:ext cx="7886700" cy="1325563"/>
          </a:xfrm>
        </p:spPr>
        <p:txBody>
          <a:bodyPr/>
          <a:lstStyle/>
          <a:p>
            <a:r>
              <a:rPr lang="en-US" dirty="0" smtClean="0"/>
              <a:t>6.2.1. Types of Diversifying Strategies</a:t>
            </a:r>
            <a:endParaRPr lang="en-GB" dirty="0"/>
          </a:p>
        </p:txBody>
      </p:sp>
      <p:sp>
        <p:nvSpPr>
          <p:cNvPr id="3" name="Content Placeholder 2"/>
          <p:cNvSpPr>
            <a:spLocks noGrp="1"/>
          </p:cNvSpPr>
          <p:nvPr>
            <p:ph idx="1"/>
          </p:nvPr>
        </p:nvSpPr>
        <p:spPr>
          <a:xfrm>
            <a:off x="268013" y="1620674"/>
            <a:ext cx="8607973" cy="4351338"/>
          </a:xfrm>
        </p:spPr>
        <p:txBody>
          <a:bodyPr>
            <a:noAutofit/>
          </a:bodyPr>
          <a:lstStyle/>
          <a:p>
            <a:r>
              <a:rPr lang="en-US" sz="2400" dirty="0" smtClean="0"/>
              <a:t>Diversification may be perceived in various ways as follows:</a:t>
            </a:r>
          </a:p>
          <a:p>
            <a:pPr lvl="1"/>
            <a:r>
              <a:rPr lang="en-US" dirty="0" smtClean="0"/>
              <a:t>Diversification into vertical production chain activities extending vertical boundary of the firm, thus making a product than buying from the market</a:t>
            </a:r>
          </a:p>
          <a:p>
            <a:pPr lvl="1"/>
            <a:r>
              <a:rPr lang="en-US" dirty="0" smtClean="0"/>
              <a:t>Horizontal diversification into new products or services that may be related or unrelated to the existing products or services</a:t>
            </a:r>
          </a:p>
          <a:p>
            <a:pPr lvl="1"/>
            <a:r>
              <a:rPr lang="en-US" dirty="0" smtClean="0"/>
              <a:t>Diversification into new markets with existing and/or new products</a:t>
            </a:r>
          </a:p>
          <a:p>
            <a:pPr lvl="1"/>
            <a:r>
              <a:rPr lang="en-US" dirty="0" smtClean="0"/>
              <a:t>Diversification into new technological fields</a:t>
            </a:r>
          </a:p>
          <a:p>
            <a:pPr lvl="1"/>
            <a:r>
              <a:rPr lang="en-US" dirty="0" smtClean="0"/>
              <a:t>Diversification into new marketing methods or channels like web use</a:t>
            </a:r>
          </a:p>
          <a:p>
            <a:pPr lvl="1"/>
            <a:r>
              <a:rPr lang="en-US" dirty="0" smtClean="0"/>
              <a:t>Diversification of in-house production into new production methods</a:t>
            </a:r>
            <a:endParaRPr lang="en-GB" dirty="0"/>
          </a:p>
        </p:txBody>
      </p:sp>
    </p:spTree>
    <p:extLst>
      <p:ext uri="{BB962C8B-B14F-4D97-AF65-F5344CB8AC3E}">
        <p14:creationId xmlns:p14="http://schemas.microsoft.com/office/powerpoint/2010/main" xmlns="" val="742807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6.2.2. Diversification opportunities</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firm looking for growth through diversification either comes across opportunities or looks for it. There are primarily two perspectives in seeking opportunities (</a:t>
            </a:r>
            <a:r>
              <a:rPr lang="en-US" dirty="0" err="1" smtClean="0"/>
              <a:t>TerWiesch</a:t>
            </a:r>
            <a:r>
              <a:rPr lang="en-US" dirty="0" smtClean="0"/>
              <a:t> and </a:t>
            </a:r>
            <a:r>
              <a:rPr lang="en-US" dirty="0" err="1" smtClean="0"/>
              <a:t>Illrich</a:t>
            </a:r>
            <a:r>
              <a:rPr lang="en-US" dirty="0" smtClean="0"/>
              <a:t> 2008):</a:t>
            </a:r>
          </a:p>
          <a:p>
            <a:pPr lvl="1"/>
            <a:r>
              <a:rPr lang="en-US" dirty="0" smtClean="0"/>
              <a:t>Flow of opportunities arrives as a result of the firm’s overall innovation process and the arrival of these opportunities is not triggered by the explicit need for them (push perspective)</a:t>
            </a:r>
          </a:p>
          <a:p>
            <a:pPr lvl="1"/>
            <a:r>
              <a:rPr lang="en-US" dirty="0" smtClean="0"/>
              <a:t>Top managers identify gaps in the current portfolio relative to business strategy and want these gaps to be addresses (pull perspective)</a:t>
            </a:r>
            <a:endParaRPr lang="en-GB" dirty="0"/>
          </a:p>
        </p:txBody>
      </p:sp>
    </p:spTree>
    <p:extLst>
      <p:ext uri="{BB962C8B-B14F-4D97-AF65-F5344CB8AC3E}">
        <p14:creationId xmlns:p14="http://schemas.microsoft.com/office/powerpoint/2010/main" xmlns="" val="2252828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6.2.3. Technological Diversification</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It means expansion of a firm’s technology base into wide range of technology fields making the firm a multi-technology corporation</a:t>
            </a:r>
          </a:p>
          <a:p>
            <a:r>
              <a:rPr lang="en-US" dirty="0" smtClean="0"/>
              <a:t>Firms sometimes acquire knowledge in different technological fields, not only in the field in which its products or services are embedded</a:t>
            </a:r>
          </a:p>
          <a:p>
            <a:r>
              <a:rPr lang="en-US" dirty="0" smtClean="0"/>
              <a:t>When different technology fields share a similar underlying knowledge base, a firm’s technology portfolio is considered technologically coherent and when different knowledge domains support the technology fields within a field, the technology portfolio is technologically non-coherent </a:t>
            </a:r>
            <a:endParaRPr lang="en-GB" dirty="0"/>
          </a:p>
        </p:txBody>
      </p:sp>
    </p:spTree>
    <p:extLst>
      <p:ext uri="{BB962C8B-B14F-4D97-AF65-F5344CB8AC3E}">
        <p14:creationId xmlns:p14="http://schemas.microsoft.com/office/powerpoint/2010/main" xmlns="" val="7214933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6.2.4. Parenting Advantage and Parenting Matrix</a:t>
            </a:r>
            <a:endParaRPr lang="en-GB" dirty="0"/>
          </a:p>
        </p:txBody>
      </p:sp>
      <p:sp>
        <p:nvSpPr>
          <p:cNvPr id="3" name="Content Placeholder 2"/>
          <p:cNvSpPr>
            <a:spLocks noGrp="1"/>
          </p:cNvSpPr>
          <p:nvPr>
            <p:ph idx="1"/>
          </p:nvPr>
        </p:nvSpPr>
        <p:spPr/>
        <p:txBody>
          <a:bodyPr/>
          <a:lstStyle/>
          <a:p>
            <a:endParaRPr lang="en-US" dirty="0" smtClean="0"/>
          </a:p>
          <a:p>
            <a:r>
              <a:rPr lang="en-US" dirty="0" smtClean="0"/>
              <a:t>Multi-business companies comprise two elements: business ‘units’ and the ‘parent’. </a:t>
            </a:r>
          </a:p>
          <a:p>
            <a:r>
              <a:rPr lang="en-US" dirty="0" smtClean="0"/>
              <a:t>The business units are directly involved in value creation by producing and selling goods and services whereas the parent is involved less directly and more as an intermediary between the businesses and outside investors</a:t>
            </a:r>
          </a:p>
          <a:p>
            <a:r>
              <a:rPr lang="en-US" dirty="0" smtClean="0"/>
              <a:t>Example: Multinationals</a:t>
            </a:r>
            <a:endParaRPr lang="en-GB" dirty="0"/>
          </a:p>
        </p:txBody>
      </p:sp>
    </p:spTree>
    <p:extLst>
      <p:ext uri="{BB962C8B-B14F-4D97-AF65-F5344CB8AC3E}">
        <p14:creationId xmlns:p14="http://schemas.microsoft.com/office/powerpoint/2010/main" xmlns="" val="4109258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 Mergers or Acquisitions </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There are variety of ways firms expand through linkages between business units. These include merger, acquisition, joint ventures, and franchising.</a:t>
            </a:r>
          </a:p>
          <a:p>
            <a:r>
              <a:rPr lang="en-US" dirty="0" smtClean="0"/>
              <a:t>This leads to achieving economies of scale – economies of scope is achieved through some combination of shared resources across two or more value chains, for example, sales force, trucks, marketing department, market research, advertising, Plant, Equipment, Labor Force, R&amp;D (Kay 2007)</a:t>
            </a:r>
            <a:endParaRPr lang="en-GB" dirty="0"/>
          </a:p>
        </p:txBody>
      </p:sp>
    </p:spTree>
    <p:extLst>
      <p:ext uri="{BB962C8B-B14F-4D97-AF65-F5344CB8AC3E}">
        <p14:creationId xmlns:p14="http://schemas.microsoft.com/office/powerpoint/2010/main" xmlns="" val="2139961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6.3.1. Mergers or Acquisition</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a:t>
            </a:r>
            <a:r>
              <a:rPr lang="en-US" dirty="0"/>
              <a:t>merger is a legal consolidation of two entities into one entity, whereas an acquisition occurs when one entity takes ownership of another entity's stock, equity interests or assets</a:t>
            </a:r>
            <a:r>
              <a:rPr lang="en-US" dirty="0" smtClean="0"/>
              <a:t>.</a:t>
            </a:r>
          </a:p>
          <a:p>
            <a:r>
              <a:rPr lang="en-US" dirty="0" smtClean="0"/>
              <a:t>Generally there are four reasons for M&amp;A’s (</a:t>
            </a:r>
            <a:r>
              <a:rPr lang="en-US" dirty="0" err="1" smtClean="0"/>
              <a:t>Haleblian</a:t>
            </a:r>
            <a:r>
              <a:rPr lang="en-US" dirty="0" smtClean="0"/>
              <a:t> 2009):</a:t>
            </a:r>
          </a:p>
          <a:p>
            <a:pPr lvl="1"/>
            <a:r>
              <a:rPr lang="en-US" dirty="0" smtClean="0"/>
              <a:t>Value creation</a:t>
            </a:r>
          </a:p>
          <a:p>
            <a:pPr lvl="1"/>
            <a:r>
              <a:rPr lang="en-US" dirty="0" smtClean="0"/>
              <a:t>Managerial factors, mostly self-interest</a:t>
            </a:r>
          </a:p>
          <a:p>
            <a:pPr lvl="1"/>
            <a:r>
              <a:rPr lang="en-US" dirty="0" smtClean="0"/>
              <a:t>Environmental factors</a:t>
            </a:r>
          </a:p>
          <a:p>
            <a:pPr lvl="1"/>
            <a:r>
              <a:rPr lang="en-US" dirty="0" smtClean="0"/>
              <a:t>Firm characteristics</a:t>
            </a:r>
          </a:p>
        </p:txBody>
      </p:sp>
    </p:spTree>
    <p:extLst>
      <p:ext uri="{BB962C8B-B14F-4D97-AF65-F5344CB8AC3E}">
        <p14:creationId xmlns:p14="http://schemas.microsoft.com/office/powerpoint/2010/main" xmlns="" val="37592052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07471"/>
            <a:ext cx="7886700" cy="1325563"/>
          </a:xfrm>
        </p:spPr>
        <p:txBody>
          <a:bodyPr/>
          <a:lstStyle/>
          <a:p>
            <a:r>
              <a:rPr lang="en-US" dirty="0" smtClean="0"/>
              <a:t>6.3.1. Mergers or Acquisition (continued)</a:t>
            </a:r>
            <a:endParaRPr lang="en-GB" dirty="0"/>
          </a:p>
        </p:txBody>
      </p:sp>
      <p:sp>
        <p:nvSpPr>
          <p:cNvPr id="3" name="Content Placeholder 2"/>
          <p:cNvSpPr>
            <a:spLocks noGrp="1"/>
          </p:cNvSpPr>
          <p:nvPr>
            <p:ph idx="1"/>
          </p:nvPr>
        </p:nvSpPr>
        <p:spPr>
          <a:xfrm>
            <a:off x="660181" y="1573377"/>
            <a:ext cx="7886700" cy="4351338"/>
          </a:xfrm>
        </p:spPr>
        <p:txBody>
          <a:bodyPr>
            <a:noAutofit/>
          </a:bodyPr>
          <a:lstStyle/>
          <a:p>
            <a:r>
              <a:rPr lang="en-US" sz="2400" dirty="0" smtClean="0"/>
              <a:t>A firm may be in the lookout for targets to merge or acquire due to its strategy of expansion or diversification, environmental compulsions or manager’s self interest. Once the strategic decision is taken, the activity can be divided into four phases. </a:t>
            </a:r>
          </a:p>
          <a:p>
            <a:pPr lvl="1"/>
            <a:r>
              <a:rPr lang="en-US" dirty="0" smtClean="0"/>
              <a:t>Pre-deal due diligence check phase</a:t>
            </a:r>
          </a:p>
          <a:p>
            <a:pPr lvl="1"/>
            <a:r>
              <a:rPr lang="en-US" dirty="0" smtClean="0"/>
              <a:t>Deal negotiation and closing phase</a:t>
            </a:r>
          </a:p>
          <a:p>
            <a:pPr lvl="1"/>
            <a:r>
              <a:rPr lang="en-US" dirty="0" smtClean="0"/>
              <a:t>Post-deal integration phase</a:t>
            </a:r>
          </a:p>
          <a:p>
            <a:pPr lvl="1"/>
            <a:r>
              <a:rPr lang="en-US" dirty="0" smtClean="0"/>
              <a:t>Post-integration performance and/or merger repair phase</a:t>
            </a:r>
          </a:p>
          <a:p>
            <a:r>
              <a:rPr lang="en-US" sz="2400" dirty="0" smtClean="0"/>
              <a:t>Each of these phases have its own required actions for a merger success. Right deal actions could be (</a:t>
            </a:r>
            <a:r>
              <a:rPr lang="en-US" sz="2400" dirty="0" err="1" smtClean="0"/>
              <a:t>Hernden</a:t>
            </a:r>
            <a:r>
              <a:rPr lang="en-US" sz="2400" dirty="0" smtClean="0"/>
              <a:t> 2008):</a:t>
            </a:r>
          </a:p>
          <a:p>
            <a:pPr lvl="1"/>
            <a:r>
              <a:rPr lang="en-US" dirty="0" smtClean="0"/>
              <a:t>Conducted through due diligence (operations, finances, systems, people)</a:t>
            </a:r>
            <a:endParaRPr lang="en-GB" dirty="0"/>
          </a:p>
        </p:txBody>
      </p:sp>
    </p:spTree>
    <p:extLst>
      <p:ext uri="{BB962C8B-B14F-4D97-AF65-F5344CB8AC3E}">
        <p14:creationId xmlns:p14="http://schemas.microsoft.com/office/powerpoint/2010/main" xmlns="" val="5503525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6.3.1. Mergers or Acquisition (continued)</a:t>
            </a:r>
            <a:endParaRPr lang="en-GB" dirty="0"/>
          </a:p>
        </p:txBody>
      </p:sp>
      <p:sp>
        <p:nvSpPr>
          <p:cNvPr id="3" name="Content Placeholder 2"/>
          <p:cNvSpPr>
            <a:spLocks noGrp="1"/>
          </p:cNvSpPr>
          <p:nvPr>
            <p:ph idx="1"/>
          </p:nvPr>
        </p:nvSpPr>
        <p:spPr>
          <a:xfrm>
            <a:off x="628650" y="1825625"/>
            <a:ext cx="7886700" cy="4843190"/>
          </a:xfrm>
        </p:spPr>
        <p:txBody>
          <a:bodyPr>
            <a:normAutofit fontScale="92500" lnSpcReduction="10000"/>
          </a:bodyPr>
          <a:lstStyle/>
          <a:p>
            <a:r>
              <a:rPr lang="en-US" sz="2600" dirty="0" smtClean="0"/>
              <a:t>Each of these phases have its own required actions for a merger success. Right deal actions could be (</a:t>
            </a:r>
            <a:r>
              <a:rPr lang="en-US" sz="2600" dirty="0" err="1" smtClean="0"/>
              <a:t>Hernden</a:t>
            </a:r>
            <a:r>
              <a:rPr lang="en-US" sz="2600" dirty="0" smtClean="0"/>
              <a:t> 2008):</a:t>
            </a:r>
          </a:p>
          <a:p>
            <a:pPr lvl="1"/>
            <a:r>
              <a:rPr lang="en-US" sz="2600" dirty="0" smtClean="0"/>
              <a:t>Began the integration planning process before the deal closed</a:t>
            </a:r>
          </a:p>
          <a:p>
            <a:pPr lvl="1"/>
            <a:r>
              <a:rPr lang="en-US" sz="2600" dirty="0" smtClean="0"/>
              <a:t>Assigned appropriate integration resources early and kept them available throughout the integration process</a:t>
            </a:r>
          </a:p>
          <a:p>
            <a:pPr lvl="1"/>
            <a:r>
              <a:rPr lang="en-US" sz="2600" dirty="0" smtClean="0"/>
              <a:t>Chose the best top team</a:t>
            </a:r>
          </a:p>
          <a:p>
            <a:pPr lvl="1"/>
            <a:r>
              <a:rPr lang="en-US" sz="2600" dirty="0" smtClean="0"/>
              <a:t>Aligned executives around the deal goals and strategy</a:t>
            </a:r>
          </a:p>
          <a:p>
            <a:pPr lvl="1"/>
            <a:r>
              <a:rPr lang="en-US" sz="2600" dirty="0" smtClean="0"/>
              <a:t>Developed and executed detailed integration plans</a:t>
            </a:r>
          </a:p>
          <a:p>
            <a:pPr lvl="1"/>
            <a:r>
              <a:rPr lang="en-US" sz="2600" dirty="0" smtClean="0"/>
              <a:t>Measured, tracked, and reported progress of implementation activities against the integration plans</a:t>
            </a:r>
          </a:p>
          <a:p>
            <a:pPr lvl="1"/>
            <a:r>
              <a:rPr lang="en-US" sz="2600" dirty="0" smtClean="0"/>
              <a:t>Top executives made and communicated key decisions as integration progressed in an efficient, timely, and coordinated manner.</a:t>
            </a:r>
          </a:p>
          <a:p>
            <a:pPr lvl="1"/>
            <a:endParaRPr lang="en-GB" dirty="0"/>
          </a:p>
        </p:txBody>
      </p:sp>
    </p:spTree>
    <p:extLst>
      <p:ext uri="{BB962C8B-B14F-4D97-AF65-F5344CB8AC3E}">
        <p14:creationId xmlns:p14="http://schemas.microsoft.com/office/powerpoint/2010/main" xmlns="" val="29442032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712" y="207471"/>
            <a:ext cx="7886700" cy="1325563"/>
          </a:xfrm>
        </p:spPr>
        <p:txBody>
          <a:bodyPr/>
          <a:lstStyle/>
          <a:p>
            <a:r>
              <a:rPr lang="en-US" dirty="0" smtClean="0"/>
              <a:t>6.3.1. Mergers or Acquisition (continued)</a:t>
            </a:r>
            <a:endParaRPr lang="en-GB" dirty="0"/>
          </a:p>
        </p:txBody>
      </p:sp>
      <p:sp>
        <p:nvSpPr>
          <p:cNvPr id="3" name="Content Placeholder 2"/>
          <p:cNvSpPr>
            <a:spLocks noGrp="1"/>
          </p:cNvSpPr>
          <p:nvPr>
            <p:ph idx="1"/>
          </p:nvPr>
        </p:nvSpPr>
        <p:spPr>
          <a:xfrm>
            <a:off x="315310" y="1526081"/>
            <a:ext cx="8576442" cy="4748596"/>
          </a:xfrm>
        </p:spPr>
        <p:txBody>
          <a:bodyPr>
            <a:noAutofit/>
          </a:bodyPr>
          <a:lstStyle/>
          <a:p>
            <a:r>
              <a:rPr lang="en-US" sz="2400" dirty="0" smtClean="0"/>
              <a:t>Each of these phases have its own required actions for a merger success. Right deal actions could be (</a:t>
            </a:r>
            <a:r>
              <a:rPr lang="en-US" sz="2400" dirty="0" err="1" smtClean="0"/>
              <a:t>Hernden</a:t>
            </a:r>
            <a:r>
              <a:rPr lang="en-US" sz="2400" dirty="0" smtClean="0"/>
              <a:t> 2008):</a:t>
            </a:r>
          </a:p>
          <a:p>
            <a:pPr lvl="1"/>
            <a:r>
              <a:rPr lang="en-US" dirty="0" smtClean="0"/>
              <a:t>Developed, tracked and reported balanced integration performance measures</a:t>
            </a:r>
          </a:p>
          <a:p>
            <a:pPr lvl="1"/>
            <a:r>
              <a:rPr lang="en-US" dirty="0" smtClean="0"/>
              <a:t>Provided timely answers to workforce individual issues</a:t>
            </a:r>
          </a:p>
          <a:p>
            <a:pPr lvl="1"/>
            <a:r>
              <a:rPr lang="en-US" dirty="0" smtClean="0"/>
              <a:t>Employed a retention and ‘re-recruitment’ plan to keep key talents</a:t>
            </a:r>
          </a:p>
          <a:p>
            <a:pPr lvl="1"/>
            <a:r>
              <a:rPr lang="en-US" dirty="0" smtClean="0"/>
              <a:t>Put in place a process to efficiently and fairly staff the new company</a:t>
            </a:r>
          </a:p>
          <a:p>
            <a:pPr lvl="1"/>
            <a:r>
              <a:rPr lang="en-US" dirty="0" smtClean="0"/>
              <a:t>Compared and integrated the companies cultures</a:t>
            </a:r>
          </a:p>
          <a:p>
            <a:pPr lvl="1"/>
            <a:r>
              <a:rPr lang="en-US" dirty="0" smtClean="0"/>
              <a:t>Avoided using the phrases that can kill integration</a:t>
            </a:r>
          </a:p>
          <a:p>
            <a:pPr lvl="1"/>
            <a:r>
              <a:rPr lang="en-US" dirty="0" smtClean="0"/>
              <a:t>Addressed all of the integration action items in each location</a:t>
            </a:r>
          </a:p>
          <a:p>
            <a:pPr lvl="1"/>
            <a:r>
              <a:rPr lang="en-US" dirty="0" smtClean="0"/>
              <a:t>Began all of the integration action items within the first 12 months of closing the deal</a:t>
            </a:r>
            <a:endParaRPr lang="en-GB" dirty="0"/>
          </a:p>
        </p:txBody>
      </p:sp>
    </p:spTree>
    <p:extLst>
      <p:ext uri="{BB962C8B-B14F-4D97-AF65-F5344CB8AC3E}">
        <p14:creationId xmlns:p14="http://schemas.microsoft.com/office/powerpoint/2010/main" xmlns="" val="38257233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6.3.1. Acquisition/Takeovers</a:t>
            </a:r>
            <a:endParaRPr lang="en-GB" dirty="0"/>
          </a:p>
        </p:txBody>
      </p:sp>
      <p:sp>
        <p:nvSpPr>
          <p:cNvPr id="3" name="Content Placeholder 2"/>
          <p:cNvSpPr>
            <a:spLocks noGrp="1"/>
          </p:cNvSpPr>
          <p:nvPr>
            <p:ph idx="1"/>
          </p:nvPr>
        </p:nvSpPr>
        <p:spPr>
          <a:xfrm>
            <a:off x="628650" y="1825624"/>
            <a:ext cx="7886700" cy="4780127"/>
          </a:xfrm>
        </p:spPr>
        <p:txBody>
          <a:bodyPr>
            <a:normAutofit fontScale="92500" lnSpcReduction="10000"/>
          </a:bodyPr>
          <a:lstStyle/>
          <a:p>
            <a:r>
              <a:rPr lang="en-US" sz="2600" dirty="0" smtClean="0"/>
              <a:t>Takeover is a method of purchase of a company called the target, by a firm called the acquirer or bidder by making an offer or bid. There are four types of takeovers:</a:t>
            </a:r>
          </a:p>
          <a:p>
            <a:pPr lvl="1"/>
            <a:r>
              <a:rPr lang="en-US" sz="2600" dirty="0" smtClean="0"/>
              <a:t>Friendly: the process is an acquisition with or without due diligence check and transfer of shares and value, where both the shareholders and the board of the target firm agree to bid</a:t>
            </a:r>
          </a:p>
          <a:p>
            <a:pPr lvl="1"/>
            <a:r>
              <a:rPr lang="en-US" sz="2600" dirty="0" smtClean="0"/>
              <a:t>Hostile: when the bid by an acquirer is rejected by the target company’s management. Even though the broad of management rejects the bid, the acquirer eventually gains control of the management of the target company, and thus, the takeover is effected in a hostile manner. The due diligence cannot be done and hence such takeovers have high risk</a:t>
            </a:r>
          </a:p>
          <a:p>
            <a:pPr lvl="1"/>
            <a:endParaRPr lang="en-GB" dirty="0"/>
          </a:p>
        </p:txBody>
      </p:sp>
    </p:spTree>
    <p:extLst>
      <p:ext uri="{BB962C8B-B14F-4D97-AF65-F5344CB8AC3E}">
        <p14:creationId xmlns:p14="http://schemas.microsoft.com/office/powerpoint/2010/main" xmlns="" val="30143638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6.3.1. Acquisition/Takeovers</a:t>
            </a:r>
            <a:endParaRPr lang="en-GB" dirty="0"/>
          </a:p>
        </p:txBody>
      </p:sp>
      <p:sp>
        <p:nvSpPr>
          <p:cNvPr id="3" name="Content Placeholder 2"/>
          <p:cNvSpPr>
            <a:spLocks noGrp="1"/>
          </p:cNvSpPr>
          <p:nvPr>
            <p:ph idx="1"/>
          </p:nvPr>
        </p:nvSpPr>
        <p:spPr/>
        <p:txBody>
          <a:bodyPr>
            <a:normAutofit fontScale="92500" lnSpcReduction="10000"/>
          </a:bodyPr>
          <a:lstStyle/>
          <a:p>
            <a:r>
              <a:rPr lang="en-US" sz="2400" dirty="0" smtClean="0"/>
              <a:t>Takeover is a method of purchase of a company called the target, by a firm called the acquirer or bidder by making an offer or bid. There are four types of takeovers:</a:t>
            </a:r>
          </a:p>
          <a:p>
            <a:pPr lvl="1"/>
            <a:r>
              <a:rPr lang="en-US" dirty="0" smtClean="0"/>
              <a:t>Hostile: there are several ways in which a hostile takeover is effected: </a:t>
            </a:r>
          </a:p>
          <a:p>
            <a:pPr lvl="2"/>
            <a:r>
              <a:rPr lang="en-US" sz="2400" dirty="0" smtClean="0"/>
              <a:t>A publicly made tender offer above the current market price of the shares or firm’s valuation</a:t>
            </a:r>
          </a:p>
          <a:p>
            <a:pPr lvl="2"/>
            <a:r>
              <a:rPr lang="en-US" sz="2400" dirty="0" smtClean="0"/>
              <a:t>The acquirer quietly purchases enough shares in the open stock market without regulator’s attention or notice</a:t>
            </a:r>
          </a:p>
          <a:p>
            <a:pPr lvl="2"/>
            <a:r>
              <a:rPr lang="en-US" sz="2400" dirty="0" smtClean="0"/>
              <a:t>The acquirer persuades enough shareholders to get a majority to replace the existing management, and the new board will approve the takeover</a:t>
            </a:r>
          </a:p>
          <a:p>
            <a:pPr lvl="2"/>
            <a:r>
              <a:rPr lang="en-US" sz="2400" dirty="0" smtClean="0"/>
              <a:t>Enter into a joint venture partnership with the target firm and gradually wrest control</a:t>
            </a:r>
          </a:p>
          <a:p>
            <a:pPr lvl="1"/>
            <a:endParaRPr lang="en-GB" dirty="0"/>
          </a:p>
        </p:txBody>
      </p:sp>
    </p:spTree>
    <p:extLst>
      <p:ext uri="{BB962C8B-B14F-4D97-AF65-F5344CB8AC3E}">
        <p14:creationId xmlns:p14="http://schemas.microsoft.com/office/powerpoint/2010/main" xmlns="" val="1002633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6.3.1. Acquisition/Takeovers</a:t>
            </a:r>
            <a:endParaRPr lang="en-GB" dirty="0"/>
          </a:p>
        </p:txBody>
      </p:sp>
      <p:sp>
        <p:nvSpPr>
          <p:cNvPr id="3" name="Content Placeholder 2"/>
          <p:cNvSpPr>
            <a:spLocks noGrp="1"/>
          </p:cNvSpPr>
          <p:nvPr>
            <p:ph idx="1"/>
          </p:nvPr>
        </p:nvSpPr>
        <p:spPr/>
        <p:txBody>
          <a:bodyPr>
            <a:normAutofit lnSpcReduction="10000"/>
          </a:bodyPr>
          <a:lstStyle/>
          <a:p>
            <a:r>
              <a:rPr lang="en-US" sz="2400" dirty="0" smtClean="0"/>
              <a:t>Takeover is a method of purchase of a company called the target, by a firm called the acquirer or bidder by making an offer or bid. There are four types of takeovers:</a:t>
            </a:r>
          </a:p>
          <a:p>
            <a:pPr lvl="1"/>
            <a:r>
              <a:rPr lang="en-US" dirty="0" smtClean="0"/>
              <a:t>Reverse: when a private company takes over a public company, it is called a reverse takeover</a:t>
            </a:r>
          </a:p>
          <a:p>
            <a:pPr lvl="1"/>
            <a:r>
              <a:rPr lang="en-US" sz="2400" dirty="0" smtClean="0"/>
              <a:t>Backflip: when the acquiring firm becomes a subsidiary of the acquired firm, such a takeover is called backflip takeover</a:t>
            </a:r>
          </a:p>
          <a:p>
            <a:r>
              <a:rPr lang="en-US" dirty="0" smtClean="0"/>
              <a:t>Takeovers are not always for profit, but for many other reasons and opportunities. It may be to get a distribution channel or technical knowhow or key talents or to eliminate competition. </a:t>
            </a:r>
          </a:p>
          <a:p>
            <a:pPr lvl="1"/>
            <a:endParaRPr lang="en-GB" dirty="0"/>
          </a:p>
        </p:txBody>
      </p:sp>
    </p:spTree>
    <p:extLst>
      <p:ext uri="{BB962C8B-B14F-4D97-AF65-F5344CB8AC3E}">
        <p14:creationId xmlns:p14="http://schemas.microsoft.com/office/powerpoint/2010/main" xmlns="" val="37712940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6.3.2. Characteristics of Target Firms for Acquisition or Merger</a:t>
            </a:r>
            <a:endParaRPr lang="en-GB" dirty="0"/>
          </a:p>
        </p:txBody>
      </p:sp>
      <p:sp>
        <p:nvSpPr>
          <p:cNvPr id="3" name="Content Placeholder 2"/>
          <p:cNvSpPr>
            <a:spLocks noGrp="1"/>
          </p:cNvSpPr>
          <p:nvPr>
            <p:ph idx="1"/>
          </p:nvPr>
        </p:nvSpPr>
        <p:spPr/>
        <p:txBody>
          <a:bodyPr>
            <a:noAutofit/>
          </a:bodyPr>
          <a:lstStyle/>
          <a:p>
            <a:r>
              <a:rPr lang="en-US" sz="2400" dirty="0" smtClean="0"/>
              <a:t>The following are some of the common characteristics of many of the target firms. The presence of any or a few of these characteristics are likely to attract attention of acquiring firms with a bid for friendly or hostile acquisition:</a:t>
            </a:r>
          </a:p>
          <a:p>
            <a:pPr lvl="1"/>
            <a:r>
              <a:rPr lang="en-US" dirty="0" smtClean="0"/>
              <a:t>Liquidity problems of high debts or bankruptcy</a:t>
            </a:r>
          </a:p>
          <a:p>
            <a:pPr lvl="1"/>
            <a:r>
              <a:rPr lang="en-US" dirty="0" smtClean="0"/>
              <a:t>CEO change is contemplated or announced</a:t>
            </a:r>
          </a:p>
          <a:p>
            <a:pPr lvl="1"/>
            <a:r>
              <a:rPr lang="en-US" dirty="0" smtClean="0"/>
              <a:t>Sharp fall in stock prices</a:t>
            </a:r>
          </a:p>
          <a:p>
            <a:pPr lvl="1"/>
            <a:r>
              <a:rPr lang="en-US" dirty="0" smtClean="0"/>
              <a:t>Well entrenched and high growth in a particular emerging market</a:t>
            </a:r>
          </a:p>
          <a:p>
            <a:pPr lvl="1"/>
            <a:r>
              <a:rPr lang="en-US" dirty="0" smtClean="0"/>
              <a:t>Possess strength on one or two brands in a few markets</a:t>
            </a:r>
          </a:p>
          <a:p>
            <a:pPr lvl="1"/>
            <a:r>
              <a:rPr lang="en-US" dirty="0" smtClean="0"/>
              <a:t>Possess unique technology</a:t>
            </a:r>
          </a:p>
          <a:p>
            <a:pPr lvl="1"/>
            <a:r>
              <a:rPr lang="en-US" dirty="0" smtClean="0"/>
              <a:t>Have favored access to unique raw materials</a:t>
            </a:r>
          </a:p>
          <a:p>
            <a:pPr lvl="1"/>
            <a:r>
              <a:rPr lang="en-US" dirty="0" smtClean="0"/>
              <a:t>Low price-earning ratios</a:t>
            </a:r>
            <a:endParaRPr lang="en-GB" dirty="0"/>
          </a:p>
        </p:txBody>
      </p:sp>
    </p:spTree>
    <p:extLst>
      <p:ext uri="{BB962C8B-B14F-4D97-AF65-F5344CB8AC3E}">
        <p14:creationId xmlns:p14="http://schemas.microsoft.com/office/powerpoint/2010/main" xmlns="" val="35065178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6.3.2. Characteristics of Target Firms for Acquisition or Merger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following are some of the common characteristics of many of the target firms:</a:t>
            </a:r>
          </a:p>
          <a:p>
            <a:pPr lvl="1"/>
            <a:r>
              <a:rPr lang="en-US" dirty="0" smtClean="0"/>
              <a:t>Low dividend payout</a:t>
            </a:r>
          </a:p>
          <a:p>
            <a:pPr lvl="1"/>
            <a:r>
              <a:rPr lang="en-US" dirty="0" smtClean="0"/>
              <a:t>Low growth in equity</a:t>
            </a:r>
          </a:p>
          <a:p>
            <a:pPr lvl="1"/>
            <a:r>
              <a:rPr lang="en-US" dirty="0" smtClean="0"/>
              <a:t>Growth-resource imbalance</a:t>
            </a:r>
          </a:p>
          <a:p>
            <a:pPr lvl="1"/>
            <a:r>
              <a:rPr lang="en-US" dirty="0" smtClean="0"/>
              <a:t>Inefficient management</a:t>
            </a:r>
          </a:p>
          <a:p>
            <a:pPr lvl="1"/>
            <a:r>
              <a:rPr lang="en-US" dirty="0" smtClean="0"/>
              <a:t>Asset under valuation</a:t>
            </a:r>
          </a:p>
          <a:p>
            <a:pPr lvl="1"/>
            <a:r>
              <a:rPr lang="en-US" dirty="0" smtClean="0"/>
              <a:t>Low leverage</a:t>
            </a:r>
          </a:p>
          <a:p>
            <a:pPr lvl="1"/>
            <a:r>
              <a:rPr lang="en-US" dirty="0" smtClean="0"/>
              <a:t>Magnitude of tax carry forwards</a:t>
            </a:r>
          </a:p>
          <a:p>
            <a:pPr lvl="1"/>
            <a:r>
              <a:rPr lang="en-US" dirty="0" smtClean="0"/>
              <a:t>Young companies with potential for future</a:t>
            </a:r>
          </a:p>
          <a:p>
            <a:pPr lvl="1"/>
            <a:r>
              <a:rPr lang="en-US" dirty="0" smtClean="0"/>
              <a:t>Firms in distributed industries</a:t>
            </a:r>
          </a:p>
          <a:p>
            <a:pPr lvl="1"/>
            <a:r>
              <a:rPr lang="en-US" dirty="0" smtClean="0"/>
              <a:t>Companies in newly unregulated sectors</a:t>
            </a:r>
            <a:endParaRPr lang="en-GB" dirty="0"/>
          </a:p>
        </p:txBody>
      </p:sp>
    </p:spTree>
    <p:extLst>
      <p:ext uri="{BB962C8B-B14F-4D97-AF65-F5344CB8AC3E}">
        <p14:creationId xmlns:p14="http://schemas.microsoft.com/office/powerpoint/2010/main" xmlns="" val="273274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6.3.2. Characteristics of Target Firms for Acquisition or Merger (continued)</a:t>
            </a:r>
            <a:endParaRPr lang="en-GB" dirty="0"/>
          </a:p>
        </p:txBody>
      </p:sp>
      <p:sp>
        <p:nvSpPr>
          <p:cNvPr id="3" name="Content Placeholder 2"/>
          <p:cNvSpPr>
            <a:spLocks noGrp="1"/>
          </p:cNvSpPr>
          <p:nvPr>
            <p:ph idx="1"/>
          </p:nvPr>
        </p:nvSpPr>
        <p:spPr/>
        <p:txBody>
          <a:bodyPr>
            <a:normAutofit/>
          </a:bodyPr>
          <a:lstStyle/>
          <a:p>
            <a:endParaRPr lang="en-US" dirty="0" smtClean="0"/>
          </a:p>
          <a:p>
            <a:endParaRPr lang="en-US" dirty="0"/>
          </a:p>
          <a:p>
            <a:r>
              <a:rPr lang="en-US" dirty="0" smtClean="0"/>
              <a:t>However, it is not true to state that poor performance or small size is the real reason for attracting an acquirer, but the acquirer observes some complementarity of assets or identifies some hidden value or under-utilized assets.</a:t>
            </a:r>
            <a:endParaRPr lang="en-GB" dirty="0"/>
          </a:p>
        </p:txBody>
      </p:sp>
    </p:spTree>
    <p:extLst>
      <p:ext uri="{BB962C8B-B14F-4D97-AF65-F5344CB8AC3E}">
        <p14:creationId xmlns:p14="http://schemas.microsoft.com/office/powerpoint/2010/main" xmlns="" val="8502414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6.3.3. Types of Merger</a:t>
            </a:r>
            <a:endParaRPr lang="en-GB" dirty="0"/>
          </a:p>
        </p:txBody>
      </p:sp>
      <p:sp>
        <p:nvSpPr>
          <p:cNvPr id="3" name="Content Placeholder 2"/>
          <p:cNvSpPr>
            <a:spLocks noGrp="1"/>
          </p:cNvSpPr>
          <p:nvPr>
            <p:ph idx="1"/>
          </p:nvPr>
        </p:nvSpPr>
        <p:spPr>
          <a:xfrm>
            <a:off x="628650" y="1825624"/>
            <a:ext cx="7886700" cy="4780127"/>
          </a:xfrm>
        </p:spPr>
        <p:txBody>
          <a:bodyPr>
            <a:normAutofit fontScale="85000" lnSpcReduction="20000"/>
          </a:bodyPr>
          <a:lstStyle/>
          <a:p>
            <a:r>
              <a:rPr lang="en-US" altLang="zh-CN" dirty="0">
                <a:ea typeface="宋体" panose="02010600030101010101" pitchFamily="2" charset="-122"/>
              </a:rPr>
              <a:t>Horizontal mergers </a:t>
            </a:r>
          </a:p>
          <a:p>
            <a:pPr lvl="1"/>
            <a:r>
              <a:rPr lang="en-US" altLang="zh-CN" sz="2800" dirty="0">
                <a:ea typeface="宋体" panose="02010600030101010101" pitchFamily="2" charset="-122"/>
              </a:rPr>
              <a:t>Between firms in same business activity</a:t>
            </a:r>
          </a:p>
          <a:p>
            <a:pPr lvl="1"/>
            <a:r>
              <a:rPr lang="en-US" altLang="zh-CN" sz="2800" dirty="0">
                <a:ea typeface="宋体" panose="02010600030101010101" pitchFamily="2" charset="-122"/>
              </a:rPr>
              <a:t>Rationale</a:t>
            </a:r>
          </a:p>
          <a:p>
            <a:pPr lvl="2"/>
            <a:r>
              <a:rPr lang="en-US" altLang="zh-CN" sz="2800" dirty="0">
                <a:ea typeface="宋体" panose="02010600030101010101" pitchFamily="2" charset="-122"/>
              </a:rPr>
              <a:t>Economies of scale and scope</a:t>
            </a:r>
          </a:p>
          <a:p>
            <a:pPr lvl="2"/>
            <a:r>
              <a:rPr lang="en-US" altLang="zh-CN" sz="2800" dirty="0">
                <a:ea typeface="宋体" panose="02010600030101010101" pitchFamily="2" charset="-122"/>
              </a:rPr>
              <a:t>Synergies (ex. combining of best practices)</a:t>
            </a:r>
          </a:p>
          <a:p>
            <a:pPr lvl="1"/>
            <a:r>
              <a:rPr lang="en-US" altLang="zh-CN" sz="2800" dirty="0">
                <a:ea typeface="宋体" panose="02010600030101010101" pitchFamily="2" charset="-122"/>
              </a:rPr>
              <a:t>Government regulation due to potential anticompetitive effects</a:t>
            </a:r>
          </a:p>
          <a:p>
            <a:r>
              <a:rPr lang="en-US" altLang="zh-CN" dirty="0">
                <a:ea typeface="宋体" panose="02010600030101010101" pitchFamily="2" charset="-122"/>
              </a:rPr>
              <a:t>Vertical </a:t>
            </a:r>
            <a:r>
              <a:rPr lang="en-US" altLang="zh-CN" dirty="0" smtClean="0">
                <a:ea typeface="宋体" panose="02010600030101010101" pitchFamily="2" charset="-122"/>
              </a:rPr>
              <a:t>mergers: Combinations </a:t>
            </a:r>
            <a:r>
              <a:rPr lang="en-US" altLang="zh-CN" dirty="0">
                <a:ea typeface="宋体" panose="02010600030101010101" pitchFamily="2" charset="-122"/>
              </a:rPr>
              <a:t>between firms at different </a:t>
            </a:r>
            <a:r>
              <a:rPr lang="en-US" altLang="zh-CN" dirty="0" smtClean="0">
                <a:ea typeface="宋体" panose="02010600030101010101" pitchFamily="2" charset="-122"/>
              </a:rPr>
              <a:t>stages - Goal </a:t>
            </a:r>
            <a:r>
              <a:rPr lang="en-US" altLang="zh-CN" dirty="0">
                <a:ea typeface="宋体" panose="02010600030101010101" pitchFamily="2" charset="-122"/>
              </a:rPr>
              <a:t>is information and transaction efficiency. A manufacturer may decide to merge with a supplier of important components or raw materials, for example, or with a distributor or retailer that sells its products.</a:t>
            </a:r>
            <a:r>
              <a:rPr lang="en-US" altLang="zh-CN" dirty="0" smtClean="0">
                <a:ea typeface="宋体" panose="02010600030101010101" pitchFamily="2" charset="-122"/>
              </a:rPr>
              <a:t> </a:t>
            </a:r>
            <a:endParaRPr lang="en-US" altLang="zh-CN" dirty="0">
              <a:ea typeface="宋体" panose="02010600030101010101" pitchFamily="2" charset="-122"/>
            </a:endParaRPr>
          </a:p>
          <a:p>
            <a:r>
              <a:rPr lang="en-US" altLang="zh-CN" dirty="0">
                <a:ea typeface="宋体" panose="02010600030101010101" pitchFamily="2" charset="-122"/>
              </a:rPr>
              <a:t>Conglomerate mergers</a:t>
            </a:r>
          </a:p>
          <a:p>
            <a:pPr lvl="1"/>
            <a:r>
              <a:rPr lang="en-US" altLang="zh-CN" sz="2800" dirty="0">
                <a:ea typeface="宋体" panose="02010600030101010101" pitchFamily="2" charset="-122"/>
              </a:rPr>
              <a:t>Firms in unrelated business activities</a:t>
            </a:r>
          </a:p>
          <a:p>
            <a:pPr lvl="1"/>
            <a:endParaRPr lang="en-US" altLang="zh-CN" dirty="0">
              <a:ea typeface="宋体" panose="02010600030101010101" pitchFamily="2" charset="-122"/>
            </a:endParaRPr>
          </a:p>
          <a:p>
            <a:endParaRPr lang="en-GB" dirty="0"/>
          </a:p>
        </p:txBody>
      </p:sp>
    </p:spTree>
    <p:extLst>
      <p:ext uri="{BB962C8B-B14F-4D97-AF65-F5344CB8AC3E}">
        <p14:creationId xmlns:p14="http://schemas.microsoft.com/office/powerpoint/2010/main" xmlns="" val="33762797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Mergers and Acquisitions (key points)</a:t>
            </a:r>
            <a:endParaRPr lang="en-GB" dirty="0"/>
          </a:p>
        </p:txBody>
      </p:sp>
      <p:sp>
        <p:nvSpPr>
          <p:cNvPr id="3" name="Content Placeholder 2"/>
          <p:cNvSpPr>
            <a:spLocks noGrp="1"/>
          </p:cNvSpPr>
          <p:nvPr>
            <p:ph idx="1"/>
          </p:nvPr>
        </p:nvSpPr>
        <p:spPr/>
        <p:txBody>
          <a:bodyPr>
            <a:normAutofit fontScale="85000" lnSpcReduction="20000"/>
          </a:bodyPr>
          <a:lstStyle/>
          <a:p>
            <a:r>
              <a:rPr lang="en-US" dirty="0"/>
              <a:t>A merger is often viewed as a combination of two firms. </a:t>
            </a:r>
            <a:r>
              <a:rPr lang="en-US" dirty="0" smtClean="0"/>
              <a:t>An </a:t>
            </a:r>
            <a:r>
              <a:rPr lang="en-US" dirty="0"/>
              <a:t>acquisition is viewed as one firm buying </a:t>
            </a:r>
            <a:r>
              <a:rPr lang="en-US" dirty="0" smtClean="0"/>
              <a:t>another. However</a:t>
            </a:r>
            <a:r>
              <a:rPr lang="en-US" dirty="0"/>
              <a:t>, almost all mergers are essentially acquisitions. M&amp;A can be synergistic or disciplinary or both</a:t>
            </a:r>
            <a:r>
              <a:rPr lang="en-US" dirty="0" smtClean="0"/>
              <a:t>.</a:t>
            </a:r>
          </a:p>
          <a:p>
            <a:r>
              <a:rPr lang="en-US" dirty="0"/>
              <a:t>Synergistic: To improve operational or financial synergies, e.g., Exxon and </a:t>
            </a:r>
            <a:r>
              <a:rPr lang="en-US" dirty="0" smtClean="0"/>
              <a:t>Mobil - </a:t>
            </a:r>
            <a:r>
              <a:rPr lang="en-US" dirty="0"/>
              <a:t>or to diversify by expanding into new businesses, e.g., the AOL and Time Warner. Most of the recent mergers have occurred for growth and for increased market power, e.g., Oracle and PeopleSoft, HP and Compaq</a:t>
            </a:r>
            <a:r>
              <a:rPr lang="en-US" dirty="0" smtClean="0"/>
              <a:t>.</a:t>
            </a:r>
          </a:p>
          <a:p>
            <a:r>
              <a:rPr lang="en-US" dirty="0"/>
              <a:t>Disciplinary: Takeovers are viewed as an important governance mechanism because some firms that get taken over are poorly performing firms. The fear of a potential takeover might represent a powerful disciplinary mechanism to make sure that: Managers perform to the best of their abilities; Managerial discretion is controlled</a:t>
            </a:r>
            <a:r>
              <a:rPr lang="en-US" dirty="0" smtClean="0"/>
              <a:t>.</a:t>
            </a:r>
          </a:p>
        </p:txBody>
      </p:sp>
    </p:spTree>
    <p:extLst>
      <p:ext uri="{BB962C8B-B14F-4D97-AF65-F5344CB8AC3E}">
        <p14:creationId xmlns:p14="http://schemas.microsoft.com/office/powerpoint/2010/main" xmlns="" val="31892534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Diversification and Integration Strategies</a:t>
            </a:r>
          </a:p>
          <a:p>
            <a:r>
              <a:rPr lang="en-US" dirty="0"/>
              <a:t>Mergers, Acquisitions, and Takeover Strategies</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smtClean="0"/>
              <a:t>Strategic Alliances</a:t>
            </a:r>
          </a:p>
          <a:p>
            <a:r>
              <a:rPr lang="en-US" dirty="0" smtClean="0"/>
              <a:t>Joint Ventures Strategies</a:t>
            </a:r>
          </a:p>
          <a:p>
            <a:r>
              <a:rPr lang="en-US" dirty="0"/>
              <a:t>International Business Entry Level </a:t>
            </a:r>
            <a:r>
              <a:rPr lang="en-US" dirty="0" smtClean="0"/>
              <a:t>Strategies</a:t>
            </a:r>
          </a:p>
          <a:p>
            <a:r>
              <a:rPr lang="en-US"/>
              <a:t>Multinationals and Strategy</a:t>
            </a:r>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4255</TotalTime>
  <Words>1919</Words>
  <Application>Microsoft Office PowerPoint</Application>
  <PresentationFormat>On-screen Show (4:3)</PresentationFormat>
  <Paragraphs>150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Strategic Management (MGT501)</vt:lpstr>
      <vt:lpstr>Topic Covered in the Previous Lecture</vt:lpstr>
      <vt:lpstr>Topics to be covered in this lecture</vt:lpstr>
      <vt:lpstr>6.2. Diversification and Integration Strategies</vt:lpstr>
      <vt:lpstr>6.2. Diversification and Integration Strategies (continued)</vt:lpstr>
      <vt:lpstr>6.2.1. Types of Diversifying Strategies</vt:lpstr>
      <vt:lpstr>6.2.2. Diversification opportunities</vt:lpstr>
      <vt:lpstr>6.2.3. Technological Diversification</vt:lpstr>
      <vt:lpstr>6.2.4. Parenting Advantage and Parenting Matrix</vt:lpstr>
      <vt:lpstr>6.3. Mergers or Acquisitions </vt:lpstr>
      <vt:lpstr>6.3.1. Mergers or Acquisition</vt:lpstr>
      <vt:lpstr>6.3.1. Mergers or Acquisition (continued)</vt:lpstr>
      <vt:lpstr>6.3.1. Mergers or Acquisition (continued)</vt:lpstr>
      <vt:lpstr>6.3.1. Mergers or Acquisition (continued)</vt:lpstr>
      <vt:lpstr>6.3.1. Acquisition/Takeovers</vt:lpstr>
      <vt:lpstr>6.3.1. Acquisition/Takeovers</vt:lpstr>
      <vt:lpstr>6.3.1. Acquisition/Takeovers</vt:lpstr>
      <vt:lpstr>6.3.2. Characteristics of Target Firms for Acquisition or Merger</vt:lpstr>
      <vt:lpstr>6.3.2. Characteristics of Target Firms for Acquisition or Merger (continued)</vt:lpstr>
      <vt:lpstr>6.3.2. Characteristics of Target Firms for Acquisition or Merger (continued)</vt:lpstr>
      <vt:lpstr>6.3.3. Types of Merger</vt:lpstr>
      <vt:lpstr>Mergers and Acquisitions (key points)</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1559</cp:revision>
  <dcterms:created xsi:type="dcterms:W3CDTF">2016-04-16T04:48:58Z</dcterms:created>
  <dcterms:modified xsi:type="dcterms:W3CDTF">2016-06-01T10:57:51Z</dcterms:modified>
</cp:coreProperties>
</file>