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383" r:id="rId3"/>
    <p:sldId id="296" r:id="rId4"/>
    <p:sldId id="384" r:id="rId5"/>
    <p:sldId id="385" r:id="rId6"/>
    <p:sldId id="386" r:id="rId7"/>
    <p:sldId id="387" r:id="rId8"/>
    <p:sldId id="388" r:id="rId9"/>
    <p:sldId id="389" r:id="rId10"/>
    <p:sldId id="390" r:id="rId11"/>
    <p:sldId id="391" r:id="rId12"/>
    <p:sldId id="392" r:id="rId13"/>
    <p:sldId id="393" r:id="rId14"/>
    <p:sldId id="394" r:id="rId15"/>
    <p:sldId id="395" r:id="rId16"/>
    <p:sldId id="396" r:id="rId17"/>
    <p:sldId id="397" r:id="rId18"/>
    <p:sldId id="398" r:id="rId19"/>
    <p:sldId id="399" r:id="rId20"/>
    <p:sldId id="400" r:id="rId21"/>
    <p:sldId id="402" r:id="rId22"/>
    <p:sldId id="401" r:id="rId23"/>
    <p:sldId id="367" r:id="rId24"/>
    <p:sldId id="29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89964" autoAdjust="0"/>
  </p:normalViewPr>
  <p:slideViewPr>
    <p:cSldViewPr snapToGrid="0">
      <p:cViewPr varScale="1">
        <p:scale>
          <a:sx n="60" d="100"/>
          <a:sy n="60" d="100"/>
        </p:scale>
        <p:origin x="-1518"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31/05/2016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31/05/2016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31/05/2016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31/05/2016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31/05/2016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31/05/2016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31/05/2016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31/05/2016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31/05/2016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31/05/2016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31/05/2016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31/05/2016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31/05/2016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21</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Covered in the Previous Lecture</a:t>
            </a:r>
            <a:endParaRPr lang="en-GB" dirty="0"/>
          </a:p>
        </p:txBody>
      </p:sp>
      <p:sp>
        <p:nvSpPr>
          <p:cNvPr id="3" name="Content Placeholder 2"/>
          <p:cNvSpPr>
            <a:spLocks noGrp="1"/>
          </p:cNvSpPr>
          <p:nvPr>
            <p:ph idx="1"/>
          </p:nvPr>
        </p:nvSpPr>
        <p:spPr/>
        <p:txBody>
          <a:bodyPr/>
          <a:lstStyle/>
          <a:p>
            <a:endParaRPr lang="en-US" dirty="0" smtClean="0"/>
          </a:p>
          <a:p>
            <a:r>
              <a:rPr lang="en-US" dirty="0"/>
              <a:t>Benchmarking and Industry Standards</a:t>
            </a:r>
          </a:p>
          <a:p>
            <a:r>
              <a:rPr lang="en-US" dirty="0"/>
              <a:t>Resource-led Strategies</a:t>
            </a:r>
          </a:p>
          <a:p>
            <a:r>
              <a:rPr lang="en-US" dirty="0"/>
              <a:t>Strategic Advantage Analysis</a:t>
            </a:r>
          </a:p>
          <a:p>
            <a:r>
              <a:rPr lang="en-US" dirty="0"/>
              <a:t>Open Strategy</a:t>
            </a:r>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endParaRPr lang="en-US" dirty="0" smtClean="0"/>
          </a:p>
          <a:p>
            <a:r>
              <a:rPr lang="en-US" dirty="0"/>
              <a:t>Strategies and Competitive Advantages in Diversified Companies and their Evaluation</a:t>
            </a:r>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850" y="2687411"/>
            <a:ext cx="7886700" cy="1325563"/>
          </a:xfrm>
        </p:spPr>
        <p:txBody>
          <a:bodyPr/>
          <a:lstStyle/>
          <a:p>
            <a:pPr algn="ctr"/>
            <a:r>
              <a:rPr lang="en-US" dirty="0" smtClean="0"/>
              <a:t>Chapter 6: Corporate Level Strategies</a:t>
            </a:r>
            <a:endParaRPr lang="en-GB" dirty="0"/>
          </a:p>
        </p:txBody>
      </p:sp>
    </p:spTree>
    <p:extLst>
      <p:ext uri="{BB962C8B-B14F-4D97-AF65-F5344CB8AC3E}">
        <p14:creationId xmlns:p14="http://schemas.microsoft.com/office/powerpoint/2010/main" xmlns="" val="34024908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Strategies and Competitive Advantages in Diversified Companies and their Evaluation</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The different units or businesses of a diversified company have their own business-level strategy based on each unit’s context, managerial skills, risk profiles etc. Resource allocation among different businesses become a key corporate strategy issue</a:t>
            </a:r>
          </a:p>
          <a:p>
            <a:r>
              <a:rPr lang="en-US" dirty="0" smtClean="0"/>
              <a:t>There are frameworks developed to help getting insights into the results of the external and internal analysis. These are Boston Consulting Group (BCG) matrix, GE (General Electric) matrix etc.</a:t>
            </a:r>
          </a:p>
          <a:p>
            <a:r>
              <a:rPr lang="en-US" dirty="0" smtClean="0"/>
              <a:t>Each corporate entity may chose the most appropriate framework from among the available ones or design its own framework to suit its situations and intentions. </a:t>
            </a:r>
            <a:endParaRPr lang="en-GB" dirty="0"/>
          </a:p>
        </p:txBody>
      </p:sp>
    </p:spTree>
    <p:extLst>
      <p:ext uri="{BB962C8B-B14F-4D97-AF65-F5344CB8AC3E}">
        <p14:creationId xmlns:p14="http://schemas.microsoft.com/office/powerpoint/2010/main" xmlns="" val="3522604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6.1.1. Corporate Analysis</a:t>
            </a:r>
            <a:endParaRPr lang="en-GB" dirty="0"/>
          </a:p>
        </p:txBody>
      </p:sp>
      <p:sp>
        <p:nvSpPr>
          <p:cNvPr id="3" name="Content Placeholder 2"/>
          <p:cNvSpPr>
            <a:spLocks noGrp="1"/>
          </p:cNvSpPr>
          <p:nvPr>
            <p:ph idx="1"/>
          </p:nvPr>
        </p:nvSpPr>
        <p:spPr/>
        <p:txBody>
          <a:bodyPr>
            <a:normAutofit fontScale="85000" lnSpcReduction="10000"/>
          </a:bodyPr>
          <a:lstStyle/>
          <a:p>
            <a:r>
              <a:rPr lang="en-US" dirty="0" smtClean="0"/>
              <a:t>Corporate analysis is an in-depth evaluation of a corporate entity, its various businesses, and products in order to gain ‘insights’ into the current business portfolio and then ‘imagine’ a business portfolio for the future. </a:t>
            </a:r>
          </a:p>
          <a:p>
            <a:r>
              <a:rPr lang="en-US" dirty="0" smtClean="0"/>
              <a:t>It gives an understanding of the general corporate health, strengths, and the prospects for future growth, through a series of independent evaluations of each aspect of the operations, organizational structure, outputs, finances, and growth opportunities. </a:t>
            </a:r>
          </a:p>
          <a:p>
            <a:r>
              <a:rPr lang="en-US" dirty="0" smtClean="0"/>
              <a:t>Examples: corporate risk analysis, corporate operational analysis, corporate growth analysis</a:t>
            </a:r>
          </a:p>
          <a:p>
            <a:r>
              <a:rPr lang="en-US" dirty="0" smtClean="0"/>
              <a:t>Such provide insights to the internal strategists but also to external investors on growth prospects of the firm.</a:t>
            </a:r>
            <a:endParaRPr lang="en-GB" dirty="0"/>
          </a:p>
        </p:txBody>
      </p:sp>
    </p:spTree>
    <p:extLst>
      <p:ext uri="{BB962C8B-B14F-4D97-AF65-F5344CB8AC3E}">
        <p14:creationId xmlns:p14="http://schemas.microsoft.com/office/powerpoint/2010/main" xmlns="" val="29193574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6.1.2. Make, Buy, Ally, or Swap Decision Making</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The benefits of internal production in the vertical value chain against costs and risks of using market to buy that particular function or utility, are weighed to determine the structure of the firm and what activities to focus on for in-house production</a:t>
            </a:r>
          </a:p>
          <a:p>
            <a:r>
              <a:rPr lang="en-US" dirty="0" smtClean="0"/>
              <a:t>Transaction cost economies (TCE) focuses on conditions that lead firms to make rather than buy (Coase, 1937; Williamson, 1985) or to ally (Williamson, 1999) looking at one transaction at a time</a:t>
            </a:r>
          </a:p>
          <a:p>
            <a:r>
              <a:rPr lang="en-US" dirty="0" smtClean="0"/>
              <a:t>TCE explains why a given transaction may be more efficiently governed through either the market or the hierarchy. Thus the boundaries of the firm become permeable and flexible in different ways to interface with customers and suppliers, resulting in different designs of the structure of the firm.</a:t>
            </a:r>
            <a:endParaRPr lang="en-GB" dirty="0"/>
          </a:p>
        </p:txBody>
      </p:sp>
    </p:spTree>
    <p:extLst>
      <p:ext uri="{BB962C8B-B14F-4D97-AF65-F5344CB8AC3E}">
        <p14:creationId xmlns:p14="http://schemas.microsoft.com/office/powerpoint/2010/main" xmlns="" val="42039979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6.1.3. Boston Consulting Group Matrix or Growth Matrix</a:t>
            </a:r>
            <a:endParaRPr lang="en-GB" dirty="0"/>
          </a:p>
        </p:txBody>
      </p:sp>
      <p:sp>
        <p:nvSpPr>
          <p:cNvPr id="3" name="Content Placeholder 2"/>
          <p:cNvSpPr>
            <a:spLocks noGrp="1"/>
          </p:cNvSpPr>
          <p:nvPr>
            <p:ph idx="1"/>
          </p:nvPr>
        </p:nvSpPr>
        <p:spPr/>
        <p:txBody>
          <a:bodyPr/>
          <a:lstStyle/>
          <a:p>
            <a:endParaRPr lang="en-US" dirty="0" smtClean="0"/>
          </a:p>
          <a:p>
            <a:r>
              <a:rPr lang="en-US" dirty="0" smtClean="0"/>
              <a:t>It is a framework developed by BCG, categorizing products within a firm’s portfolio as stars, cash cows, dogs, and question marks according to growth rate, market share, and positive or negative cash flow. </a:t>
            </a:r>
          </a:p>
          <a:p>
            <a:r>
              <a:rPr lang="en-US" dirty="0" smtClean="0"/>
              <a:t>It is based on product life-cycle theory, where cash cows (low growth and high-market share product) are the foundation of a firm.</a:t>
            </a:r>
            <a:endParaRPr lang="en-GB" dirty="0"/>
          </a:p>
        </p:txBody>
      </p:sp>
    </p:spTree>
    <p:extLst>
      <p:ext uri="{BB962C8B-B14F-4D97-AF65-F5344CB8AC3E}">
        <p14:creationId xmlns:p14="http://schemas.microsoft.com/office/powerpoint/2010/main" xmlns="" val="39060958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6.1.3. Boston Consulting Group Matrix or Growth Matrix (continued)</a:t>
            </a:r>
            <a:endParaRPr lang="en-GB" sz="3600" dirty="0"/>
          </a:p>
        </p:txBody>
      </p:sp>
      <p:pic>
        <p:nvPicPr>
          <p:cNvPr id="4" name="Content Placeholder 3"/>
          <p:cNvPicPr>
            <a:picLocks noGrp="1" noChangeAspect="1"/>
          </p:cNvPicPr>
          <p:nvPr>
            <p:ph idx="1"/>
          </p:nvPr>
        </p:nvPicPr>
        <p:blipFill>
          <a:blip r:embed="rId2"/>
          <a:stretch>
            <a:fillRect/>
          </a:stretch>
        </p:blipFill>
        <p:spPr>
          <a:xfrm>
            <a:off x="488732" y="1690688"/>
            <a:ext cx="8261130" cy="4847148"/>
          </a:xfrm>
          <a:prstGeom prst="rect">
            <a:avLst/>
          </a:prstGeom>
        </p:spPr>
      </p:pic>
    </p:spTree>
    <p:extLst>
      <p:ext uri="{BB962C8B-B14F-4D97-AF65-F5344CB8AC3E}">
        <p14:creationId xmlns:p14="http://schemas.microsoft.com/office/powerpoint/2010/main" xmlns="" val="29072963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6.1.3. Boston Consulting Group Matrix or Growth Matrix (continued)</a:t>
            </a:r>
            <a:endParaRPr lang="en-GB"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Stars: (Prioritize) investment to strengthen dominant position</a:t>
            </a:r>
          </a:p>
          <a:p>
            <a:r>
              <a:rPr lang="en-US" dirty="0" smtClean="0"/>
              <a:t>Question Marks: ? Decide on divest or through JV/Partnerships try to make it a star (large negative cash flow)</a:t>
            </a:r>
          </a:p>
          <a:p>
            <a:r>
              <a:rPr lang="en-US" dirty="0" smtClean="0"/>
              <a:t>Cash Cows: Milked as long as possible. Supplies funds for investments in other areas; high market share, but competes in low growth industry</a:t>
            </a:r>
          </a:p>
          <a:p>
            <a:r>
              <a:rPr lang="en-US" dirty="0" smtClean="0"/>
              <a:t>Dogs: (liquidate/divest), Strategic Sale</a:t>
            </a:r>
            <a:endParaRPr lang="en-GB" dirty="0"/>
          </a:p>
        </p:txBody>
      </p:sp>
    </p:spTree>
    <p:extLst>
      <p:ext uri="{BB962C8B-B14F-4D97-AF65-F5344CB8AC3E}">
        <p14:creationId xmlns:p14="http://schemas.microsoft.com/office/powerpoint/2010/main" xmlns="" val="28909653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6.1.4. GE McKinsey Matrix or GE Nine-Cell Model or GE Business Screen</a:t>
            </a:r>
            <a:endParaRPr lang="en-GB" dirty="0"/>
          </a:p>
        </p:txBody>
      </p:sp>
      <p:sp>
        <p:nvSpPr>
          <p:cNvPr id="3" name="Content Placeholder 2"/>
          <p:cNvSpPr>
            <a:spLocks noGrp="1"/>
          </p:cNvSpPr>
          <p:nvPr>
            <p:ph idx="1"/>
          </p:nvPr>
        </p:nvSpPr>
        <p:spPr/>
        <p:txBody>
          <a:bodyPr/>
          <a:lstStyle/>
          <a:p>
            <a:r>
              <a:rPr lang="en-US" dirty="0" smtClean="0"/>
              <a:t>It is a corporate strategy framework developed by McKinsey and Co that gives more importance to market attractiveness when compared to the market growth focus of BCG matrix.</a:t>
            </a:r>
          </a:p>
          <a:p>
            <a:r>
              <a:rPr lang="en-US" dirty="0" smtClean="0"/>
              <a:t>Each SBU (Strategic Business Unit) is assessed on the basis of competitive strength. To apply this tool, the factors that determine market attractiveness and competitive strengths are to be identified for a business in the particular environment in which it wants to operate. </a:t>
            </a:r>
            <a:endParaRPr lang="en-GB" dirty="0"/>
          </a:p>
        </p:txBody>
      </p:sp>
    </p:spTree>
    <p:extLst>
      <p:ext uri="{BB962C8B-B14F-4D97-AF65-F5344CB8AC3E}">
        <p14:creationId xmlns:p14="http://schemas.microsoft.com/office/powerpoint/2010/main" xmlns="" val="11509081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6.1.4. GE McKinsey Matrix or GE Nine-Cell Model or GE Business Screen (continued)</a:t>
            </a:r>
            <a:endParaRPr lang="en-GB" dirty="0"/>
          </a:p>
        </p:txBody>
      </p:sp>
      <p:sp>
        <p:nvSpPr>
          <p:cNvPr id="3" name="Content Placeholder 2"/>
          <p:cNvSpPr>
            <a:spLocks noGrp="1"/>
          </p:cNvSpPr>
          <p:nvPr>
            <p:ph idx="1"/>
          </p:nvPr>
        </p:nvSpPr>
        <p:spPr/>
        <p:txBody>
          <a:bodyPr>
            <a:normAutofit lnSpcReduction="10000"/>
          </a:bodyPr>
          <a:lstStyle/>
          <a:p>
            <a:r>
              <a:rPr lang="en-US" dirty="0" smtClean="0"/>
              <a:t>The factors of market attractiveness can be given as follows:</a:t>
            </a:r>
          </a:p>
          <a:p>
            <a:pPr lvl="1"/>
            <a:r>
              <a:rPr lang="en-US" dirty="0" smtClean="0"/>
              <a:t>Market segments identified and its size</a:t>
            </a:r>
          </a:p>
          <a:p>
            <a:pPr lvl="1"/>
            <a:r>
              <a:rPr lang="en-US" dirty="0" smtClean="0"/>
              <a:t>Growth of the identified market segment</a:t>
            </a:r>
          </a:p>
          <a:p>
            <a:pPr lvl="1"/>
            <a:r>
              <a:rPr lang="en-US" dirty="0" smtClean="0"/>
              <a:t>Pricing trends and industry profitability</a:t>
            </a:r>
          </a:p>
          <a:p>
            <a:pPr lvl="1"/>
            <a:r>
              <a:rPr lang="en-US" dirty="0" smtClean="0"/>
              <a:t>Intensity of competition</a:t>
            </a:r>
          </a:p>
          <a:p>
            <a:pPr lvl="1"/>
            <a:r>
              <a:rPr lang="en-US" dirty="0" smtClean="0"/>
              <a:t>Overall risk of returns in the industry</a:t>
            </a:r>
          </a:p>
          <a:p>
            <a:pPr lvl="1"/>
            <a:r>
              <a:rPr lang="en-US" dirty="0" smtClean="0"/>
              <a:t>Product differentiation possibilities</a:t>
            </a:r>
          </a:p>
          <a:p>
            <a:pPr lvl="1"/>
            <a:r>
              <a:rPr lang="en-US" dirty="0" smtClean="0"/>
              <a:t>Technological requirements</a:t>
            </a:r>
          </a:p>
          <a:p>
            <a:pPr lvl="1"/>
            <a:r>
              <a:rPr lang="en-US" dirty="0" smtClean="0"/>
              <a:t>Delivery methods</a:t>
            </a:r>
          </a:p>
          <a:p>
            <a:pPr lvl="1"/>
            <a:r>
              <a:rPr lang="en-US" dirty="0" smtClean="0"/>
              <a:t>Service particulars</a:t>
            </a:r>
            <a:endParaRPr lang="en-GB" dirty="0"/>
          </a:p>
        </p:txBody>
      </p:sp>
    </p:spTree>
    <p:extLst>
      <p:ext uri="{BB962C8B-B14F-4D97-AF65-F5344CB8AC3E}">
        <p14:creationId xmlns:p14="http://schemas.microsoft.com/office/powerpoint/2010/main" xmlns="" val="24912316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6.1.4. GE McKinsey Matrix or GE Nine-Cell Model or GE Business Screen (continued)</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Following that, the competitive strength (business strength) is analyzed in terms of competences, brand value, customers’ loyalty, product quantity, market share, market share growth rate, cost structure etc.</a:t>
            </a:r>
          </a:p>
          <a:p>
            <a:r>
              <a:rPr lang="en-US" dirty="0" smtClean="0"/>
              <a:t>Every factor on each of the two dimensions is assigned a weight. The choice of factors and the weights given vary from business unit to unit and involve research</a:t>
            </a:r>
          </a:p>
          <a:p>
            <a:r>
              <a:rPr lang="en-US" dirty="0" smtClean="0"/>
              <a:t>The analysis would give insights into what products to add and which market to focus on. It is also known as directional policy matrix with x-axis of industry attractiveness and y-axis of competitive strength and each product or potential product is mapped as a pie chart</a:t>
            </a:r>
            <a:endParaRPr lang="en-GB" dirty="0"/>
          </a:p>
        </p:txBody>
      </p:sp>
    </p:spTree>
    <p:extLst>
      <p:ext uri="{BB962C8B-B14F-4D97-AF65-F5344CB8AC3E}">
        <p14:creationId xmlns:p14="http://schemas.microsoft.com/office/powerpoint/2010/main" xmlns="" val="20310982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6.1.4. GE McKinsey Matrix or GE Nine-Cell Model or GE Business Screen (continued)</a:t>
            </a:r>
            <a:endParaRPr lang="en-GB" dirty="0"/>
          </a:p>
        </p:txBody>
      </p:sp>
      <p:pic>
        <p:nvPicPr>
          <p:cNvPr id="4" name="Content Placeholder 3"/>
          <p:cNvPicPr>
            <a:picLocks noGrp="1" noChangeAspect="1"/>
          </p:cNvPicPr>
          <p:nvPr>
            <p:ph idx="1"/>
          </p:nvPr>
        </p:nvPicPr>
        <p:blipFill>
          <a:blip r:embed="rId2"/>
          <a:stretch>
            <a:fillRect/>
          </a:stretch>
        </p:blipFill>
        <p:spPr>
          <a:xfrm>
            <a:off x="391886" y="1825625"/>
            <a:ext cx="8207829" cy="4909004"/>
          </a:xfrm>
          <a:prstGeom prst="rect">
            <a:avLst/>
          </a:prstGeom>
        </p:spPr>
      </p:pic>
    </p:spTree>
    <p:extLst>
      <p:ext uri="{BB962C8B-B14F-4D97-AF65-F5344CB8AC3E}">
        <p14:creationId xmlns:p14="http://schemas.microsoft.com/office/powerpoint/2010/main" xmlns="" val="27008917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6.1.5. IE Matrix (Internal-External Matrix)</a:t>
            </a:r>
            <a:endParaRPr lang="en-GB"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It is a framework similar to BCG matrix, but positions various divisions of an organization in a nice-cell display based on two key dimensions: IFE total weighted score on X-axis and EFE total weighted score on Y-axis with low, medium, and high positions (score of 1.0 to 1.99 is low; 2.0 to 2.99 is medium; and 3.0 to 4.0 is strong)</a:t>
            </a:r>
          </a:p>
          <a:p>
            <a:r>
              <a:rPr lang="en-US" dirty="0" smtClean="0"/>
              <a:t>This matrix offers insights whether to grow and build, hold and maintain or harvest and divest the business.</a:t>
            </a:r>
            <a:endParaRPr lang="en-GB" dirty="0"/>
          </a:p>
        </p:txBody>
      </p:sp>
    </p:spTree>
    <p:extLst>
      <p:ext uri="{BB962C8B-B14F-4D97-AF65-F5344CB8AC3E}">
        <p14:creationId xmlns:p14="http://schemas.microsoft.com/office/powerpoint/2010/main" xmlns="" val="10306073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946" y="0"/>
            <a:ext cx="7886700" cy="1325563"/>
          </a:xfrm>
        </p:spPr>
        <p:txBody>
          <a:bodyPr/>
          <a:lstStyle/>
          <a:p>
            <a:r>
              <a:rPr lang="en-US" dirty="0" smtClean="0"/>
              <a:t>6.1.5. IE Matrix (Internal-External Matrix) (continued)</a:t>
            </a:r>
            <a:endParaRPr lang="en-GB" dirty="0"/>
          </a:p>
        </p:txBody>
      </p:sp>
      <p:pic>
        <p:nvPicPr>
          <p:cNvPr id="5" name="Content Placeholder 4"/>
          <p:cNvPicPr>
            <a:picLocks noGrp="1" noChangeAspect="1"/>
          </p:cNvPicPr>
          <p:nvPr>
            <p:ph idx="1"/>
          </p:nvPr>
        </p:nvPicPr>
        <p:blipFill>
          <a:blip r:embed="rId2"/>
          <a:stretch>
            <a:fillRect/>
          </a:stretch>
        </p:blipFill>
        <p:spPr>
          <a:xfrm>
            <a:off x="315310" y="1582851"/>
            <a:ext cx="8623738" cy="4975604"/>
          </a:xfrm>
          <a:prstGeom prst="rect">
            <a:avLst/>
          </a:prstGeom>
        </p:spPr>
      </p:pic>
    </p:spTree>
    <p:extLst>
      <p:ext uri="{BB962C8B-B14F-4D97-AF65-F5344CB8AC3E}">
        <p14:creationId xmlns:p14="http://schemas.microsoft.com/office/powerpoint/2010/main" xmlns="" val="34297199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6.1.6. Space Matrix (Strategic Position and Action Evaluation Matrix)</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It has four dimensions, which in turn comprising several key factors, when compared to BCG or GE or IE matrix. There are two internal dimensions: Financial Strength (FS) and Competitive Advantage (CA);</a:t>
            </a:r>
          </a:p>
          <a:p>
            <a:r>
              <a:rPr lang="en-US" dirty="0" smtClean="0"/>
              <a:t>Further there are two external factors: Environmental stability (ES) or turbulence and Industry Strength (IS) that together determine the four strategic postures of the firm. </a:t>
            </a:r>
          </a:p>
          <a:p>
            <a:r>
              <a:rPr lang="en-US" dirty="0" smtClean="0"/>
              <a:t>These four strategic postures namely aggressive, competitive, conservative, or defensive can be translated to four generic competitive strategies: that is, cost leadership, differentiation, focus, or defensiveness</a:t>
            </a:r>
            <a:endParaRPr lang="en-GB" dirty="0"/>
          </a:p>
        </p:txBody>
      </p:sp>
    </p:spTree>
    <p:extLst>
      <p:ext uri="{BB962C8B-B14F-4D97-AF65-F5344CB8AC3E}">
        <p14:creationId xmlns:p14="http://schemas.microsoft.com/office/powerpoint/2010/main" xmlns="" val="41170375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6.1.6. Space Matrix (Strategic Position and Action Evaluation Matrix) (continued)</a:t>
            </a:r>
            <a:endParaRPr lang="en-GB" dirty="0"/>
          </a:p>
        </p:txBody>
      </p:sp>
      <p:sp>
        <p:nvSpPr>
          <p:cNvPr id="3" name="Content Placeholder 2"/>
          <p:cNvSpPr>
            <a:spLocks noGrp="1"/>
          </p:cNvSpPr>
          <p:nvPr>
            <p:ph idx="1"/>
          </p:nvPr>
        </p:nvSpPr>
        <p:spPr/>
        <p:txBody>
          <a:bodyPr/>
          <a:lstStyle/>
          <a:p>
            <a:endParaRPr lang="en-US" dirty="0" smtClean="0"/>
          </a:p>
          <a:p>
            <a:r>
              <a:rPr lang="en-US" dirty="0" smtClean="0"/>
              <a:t>The key factors of each of the four dimensions are identified for each firm, assign values between 0 and 6 to each individual factor, and then, plot on a space chart, the averages of each group factor. </a:t>
            </a:r>
          </a:p>
          <a:p>
            <a:r>
              <a:rPr lang="en-US" dirty="0" smtClean="0"/>
              <a:t>The financial strength factors are ROI, leverage, liquidity, working capital, cash flow, etc.</a:t>
            </a:r>
          </a:p>
        </p:txBody>
      </p:sp>
    </p:spTree>
    <p:extLst>
      <p:ext uri="{BB962C8B-B14F-4D97-AF65-F5344CB8AC3E}">
        <p14:creationId xmlns:p14="http://schemas.microsoft.com/office/powerpoint/2010/main" xmlns="" val="3090384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121" y="118384"/>
            <a:ext cx="7886700" cy="843314"/>
          </a:xfrm>
        </p:spPr>
        <p:txBody>
          <a:bodyPr>
            <a:normAutofit fontScale="90000"/>
          </a:bodyPr>
          <a:lstStyle/>
          <a:p>
            <a:r>
              <a:rPr lang="en-US" sz="3200" dirty="0" smtClean="0"/>
              <a:t>6.1.6. Space Matrix (Strategic Position and Action Evaluation Matrix) (continued)</a:t>
            </a:r>
            <a:endParaRPr lang="en-GB" sz="3200" dirty="0"/>
          </a:p>
        </p:txBody>
      </p:sp>
      <p:pic>
        <p:nvPicPr>
          <p:cNvPr id="2050" name="Picture 2" descr="http://mba-lectures.com/wp-content/uploads/2010/11/image5.pn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326572" y="1135117"/>
            <a:ext cx="8305799" cy="551242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926817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6.1.7. Grand Strategy Matrix</a:t>
            </a:r>
            <a:endParaRPr lang="en-GB" dirty="0"/>
          </a:p>
        </p:txBody>
      </p:sp>
      <p:sp>
        <p:nvSpPr>
          <p:cNvPr id="3" name="Content Placeholder 2"/>
          <p:cNvSpPr>
            <a:spLocks noGrp="1"/>
          </p:cNvSpPr>
          <p:nvPr>
            <p:ph idx="1"/>
          </p:nvPr>
        </p:nvSpPr>
        <p:spPr/>
        <p:txBody>
          <a:bodyPr/>
          <a:lstStyle/>
          <a:p>
            <a:endParaRPr lang="en-US" dirty="0" smtClean="0"/>
          </a:p>
          <a:p>
            <a:r>
              <a:rPr lang="en-US" dirty="0" smtClean="0"/>
              <a:t>It is a tool to evaluate alternative strategies based on two dimensions of a firm: competitive position and market growth with each having two levels giving a four-cell matrix</a:t>
            </a:r>
          </a:p>
          <a:p>
            <a:r>
              <a:rPr lang="en-US" dirty="0" smtClean="0"/>
              <a:t>An organization is placed in any of the four quadrants when evaluated on these two dimensions and then the organization can chose the strategies appropriate for that quadrant.</a:t>
            </a:r>
            <a:endParaRPr lang="en-GB" dirty="0"/>
          </a:p>
        </p:txBody>
      </p:sp>
    </p:spTree>
    <p:extLst>
      <p:ext uri="{BB962C8B-B14F-4D97-AF65-F5344CB8AC3E}">
        <p14:creationId xmlns:p14="http://schemas.microsoft.com/office/powerpoint/2010/main" xmlns="" val="12213882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6"/>
          </a:xfrm>
        </p:spPr>
        <p:txBody>
          <a:bodyPr>
            <a:normAutofit fontScale="90000"/>
          </a:bodyPr>
          <a:lstStyle/>
          <a:p>
            <a:r>
              <a:rPr lang="en-US" dirty="0"/>
              <a:t>6.1.7. Grand Strategy </a:t>
            </a:r>
            <a:r>
              <a:rPr lang="en-US" dirty="0" smtClean="0"/>
              <a:t>Matrix (continued)</a:t>
            </a:r>
            <a:endParaRPr lang="en-GB" dirty="0"/>
          </a:p>
        </p:txBody>
      </p:sp>
      <p:pic>
        <p:nvPicPr>
          <p:cNvPr id="3074" name="Picture 2" descr="http://mba-lectures.com/wp-content/uploads/2010/12/image.pn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628650" y="1219201"/>
            <a:ext cx="8069035" cy="5384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182306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6.1.8. Quantitative Strategic Planning Matrix and Strategic Plan</a:t>
            </a:r>
            <a:endParaRPr lang="en-GB" dirty="0"/>
          </a:p>
        </p:txBody>
      </p:sp>
      <p:sp>
        <p:nvSpPr>
          <p:cNvPr id="3" name="Content Placeholder 2"/>
          <p:cNvSpPr>
            <a:spLocks noGrp="1"/>
          </p:cNvSpPr>
          <p:nvPr>
            <p:ph idx="1"/>
          </p:nvPr>
        </p:nvSpPr>
        <p:spPr/>
        <p:txBody>
          <a:bodyPr/>
          <a:lstStyle/>
          <a:p>
            <a:r>
              <a:rPr lang="en-US" dirty="0" smtClean="0"/>
              <a:t>Quantitative strategic planning matrix is a technique used to determine the relative attractiveness of feasible alternate strategies, integrating relevant external and internal factors. </a:t>
            </a:r>
          </a:p>
          <a:p>
            <a:r>
              <a:rPr lang="en-US" dirty="0" smtClean="0"/>
              <a:t>Weights are given to a list of </a:t>
            </a:r>
            <a:r>
              <a:rPr lang="en-US" smtClean="0"/>
              <a:t>key external </a:t>
            </a:r>
            <a:r>
              <a:rPr lang="en-US" dirty="0" smtClean="0"/>
              <a:t>factors and key internal factors and then determine the attractiveness score to alternate strategies conceived intuitively.</a:t>
            </a:r>
          </a:p>
          <a:p>
            <a:r>
              <a:rPr lang="en-US" dirty="0" smtClean="0"/>
              <a:t>Corporate strategic alternatives such as whether to make, buy, ally </a:t>
            </a:r>
            <a:r>
              <a:rPr lang="en-US" dirty="0" err="1" smtClean="0"/>
              <a:t>etc</a:t>
            </a:r>
            <a:r>
              <a:rPr lang="en-US" dirty="0" smtClean="0"/>
              <a:t> can thus be evaluated.</a:t>
            </a:r>
            <a:endParaRPr lang="en-GB" dirty="0"/>
          </a:p>
        </p:txBody>
      </p:sp>
    </p:spTree>
    <p:extLst>
      <p:ext uri="{BB962C8B-B14F-4D97-AF65-F5344CB8AC3E}">
        <p14:creationId xmlns:p14="http://schemas.microsoft.com/office/powerpoint/2010/main" xmlns="" val="736098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a:t>
            </a:r>
            <a:r>
              <a:rPr lang="en-US" dirty="0"/>
              <a:t>t</a:t>
            </a:r>
            <a:r>
              <a:rPr lang="en-US" dirty="0" smtClean="0"/>
              <a:t>opics covered in this lecture</a:t>
            </a:r>
            <a:endParaRPr lang="en-GB" dirty="0"/>
          </a:p>
        </p:txBody>
      </p:sp>
      <p:sp>
        <p:nvSpPr>
          <p:cNvPr id="3" name="Content Placeholder 2"/>
          <p:cNvSpPr>
            <a:spLocks noGrp="1"/>
          </p:cNvSpPr>
          <p:nvPr>
            <p:ph idx="1"/>
          </p:nvPr>
        </p:nvSpPr>
        <p:spPr/>
        <p:txBody>
          <a:bodyPr/>
          <a:lstStyle/>
          <a:p>
            <a:endParaRPr lang="en-US" dirty="0" smtClean="0"/>
          </a:p>
          <a:p>
            <a:r>
              <a:rPr lang="en-US" dirty="0"/>
              <a:t>Strategies and Competitive Advantages in Diversified Companies and their Evaluation</a:t>
            </a:r>
          </a:p>
          <a:p>
            <a:endParaRPr lang="en-GB" dirty="0"/>
          </a:p>
        </p:txBody>
      </p:sp>
    </p:spTree>
    <p:extLst>
      <p:ext uri="{BB962C8B-B14F-4D97-AF65-F5344CB8AC3E}">
        <p14:creationId xmlns:p14="http://schemas.microsoft.com/office/powerpoint/2010/main" xmlns="" val="29098647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pPr marL="0" indent="0">
              <a:buNone/>
            </a:pPr>
            <a:endParaRPr lang="en-US" dirty="0"/>
          </a:p>
          <a:p>
            <a:r>
              <a:rPr lang="en-US" dirty="0"/>
              <a:t>Diversification and Integration Strategies</a:t>
            </a:r>
          </a:p>
          <a:p>
            <a:r>
              <a:rPr lang="en-US" dirty="0" smtClean="0"/>
              <a:t>Mergers, Acquisitions and </a:t>
            </a:r>
            <a:r>
              <a:rPr lang="en-US" smtClean="0"/>
              <a:t>Takeover strategies</a:t>
            </a:r>
            <a:endParaRPr lang="en-US" dirty="0" smtClean="0"/>
          </a:p>
          <a:p>
            <a:endParaRPr lang="en-US" dirty="0" smtClean="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4233</TotalTime>
  <Words>1392</Words>
  <Application>Microsoft Office PowerPoint</Application>
  <PresentationFormat>On-screen Show (4:3)</PresentationFormat>
  <Paragraphs>89</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Strategic Management (MGT501)</vt:lpstr>
      <vt:lpstr>Topic Covered in the Previous Lecture</vt:lpstr>
      <vt:lpstr>Topics to be covered in this lecture</vt:lpstr>
      <vt:lpstr>Chapter 6: Corporate Level Strategies</vt:lpstr>
      <vt:lpstr>Strategies and Competitive Advantages in Diversified Companies and their Evaluation</vt:lpstr>
      <vt:lpstr>6.1.1. Corporate Analysis</vt:lpstr>
      <vt:lpstr>6.1.2. Make, Buy, Ally, or Swap Decision Making</vt:lpstr>
      <vt:lpstr>6.1.3. Boston Consulting Group Matrix or Growth Matrix</vt:lpstr>
      <vt:lpstr>6.1.3. Boston Consulting Group Matrix or Growth Matrix (continued)</vt:lpstr>
      <vt:lpstr>6.1.3. Boston Consulting Group Matrix or Growth Matrix (continued)</vt:lpstr>
      <vt:lpstr>6.1.4. GE McKinsey Matrix or GE Nine-Cell Model or GE Business Screen</vt:lpstr>
      <vt:lpstr>6.1.4. GE McKinsey Matrix or GE Nine-Cell Model or GE Business Screen (continued)</vt:lpstr>
      <vt:lpstr>6.1.4. GE McKinsey Matrix or GE Nine-Cell Model or GE Business Screen (continued)</vt:lpstr>
      <vt:lpstr>6.1.4. GE McKinsey Matrix or GE Nine-Cell Model or GE Business Screen (continued)</vt:lpstr>
      <vt:lpstr>6.1.5. IE Matrix (Internal-External Matrix)</vt:lpstr>
      <vt:lpstr>6.1.5. IE Matrix (Internal-External Matrix) (continued)</vt:lpstr>
      <vt:lpstr>6.1.6. Space Matrix (Strategic Position and Action Evaluation Matrix)</vt:lpstr>
      <vt:lpstr>6.1.6. Space Matrix (Strategic Position and Action Evaluation Matrix) (continued)</vt:lpstr>
      <vt:lpstr>6.1.6. Space Matrix (Strategic Position and Action Evaluation Matrix) (continued)</vt:lpstr>
      <vt:lpstr>6.1.7. Grand Strategy Matrix</vt:lpstr>
      <vt:lpstr>6.1.7. Grand Strategy Matrix (continued)</vt:lpstr>
      <vt:lpstr>6.1.8. Quantitative Strategic Planning Matrix and Strategic Plan</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1495</cp:revision>
  <dcterms:created xsi:type="dcterms:W3CDTF">2016-04-16T04:48:58Z</dcterms:created>
  <dcterms:modified xsi:type="dcterms:W3CDTF">2016-05-31T10:58:20Z</dcterms:modified>
</cp:coreProperties>
</file>