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383" r:id="rId3"/>
    <p:sldId id="296" r:id="rId4"/>
    <p:sldId id="384" r:id="rId5"/>
    <p:sldId id="385" r:id="rId6"/>
    <p:sldId id="386" r:id="rId7"/>
    <p:sldId id="387" r:id="rId8"/>
    <p:sldId id="388" r:id="rId9"/>
    <p:sldId id="389" r:id="rId10"/>
    <p:sldId id="390" r:id="rId11"/>
    <p:sldId id="391" r:id="rId12"/>
    <p:sldId id="392" r:id="rId13"/>
    <p:sldId id="393" r:id="rId14"/>
    <p:sldId id="394" r:id="rId15"/>
    <p:sldId id="395" r:id="rId16"/>
    <p:sldId id="396" r:id="rId17"/>
    <p:sldId id="397" r:id="rId18"/>
    <p:sldId id="367" r:id="rId19"/>
    <p:sldId id="297"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912" autoAdjust="0"/>
    <p:restoredTop sz="89964" autoAdjust="0"/>
  </p:normalViewPr>
  <p:slideViewPr>
    <p:cSldViewPr snapToGrid="0">
      <p:cViewPr varScale="1">
        <p:scale>
          <a:sx n="60" d="100"/>
          <a:sy n="60" d="100"/>
        </p:scale>
        <p:origin x="-1506"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E0B820-57E2-4245-9940-98F6E30AF14E}" type="datetimeFigureOut">
              <a:rPr lang="en-GB" smtClean="0"/>
              <a:pPr/>
              <a:t>26/05/2016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C5786F9-5A8E-476D-86EC-F1E2813A7C39}" type="slidenum">
              <a:rPr lang="en-GB" smtClean="0"/>
              <a:pPr/>
              <a:t>‹#›</a:t>
            </a:fld>
            <a:endParaRPr lang="en-GB"/>
          </a:p>
        </p:txBody>
      </p:sp>
    </p:spTree>
    <p:extLst>
      <p:ext uri="{BB962C8B-B14F-4D97-AF65-F5344CB8AC3E}">
        <p14:creationId xmlns:p14="http://schemas.microsoft.com/office/powerpoint/2010/main" xmlns="" val="1702075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26/05/2016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191701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26/05/2016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86547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B061E78-A988-4B16-B7F8-16CB2E3698E8}" type="datetimeFigureOut">
              <a:rPr lang="en-GB" smtClean="0"/>
              <a:pPr/>
              <a:t>26/05/2016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581164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B061E78-A988-4B16-B7F8-16CB2E3698E8}" type="datetimeFigureOut">
              <a:rPr lang="en-GB" smtClean="0"/>
              <a:pPr/>
              <a:t>26/05/2016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04093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B061E78-A988-4B16-B7F8-16CB2E3698E8}" type="datetimeFigureOut">
              <a:rPr lang="en-GB" smtClean="0"/>
              <a:pPr/>
              <a:t>26/05/2016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697761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B061E78-A988-4B16-B7F8-16CB2E3698E8}" type="datetimeFigureOut">
              <a:rPr lang="en-GB" smtClean="0"/>
              <a:pPr/>
              <a:t>26/05/2016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169108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061E78-A988-4B16-B7F8-16CB2E3698E8}" type="datetimeFigureOut">
              <a:rPr lang="en-GB" smtClean="0"/>
              <a:pPr/>
              <a:t>26/05/2016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416397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26/05/2016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51337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26/05/2016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68972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26/05/2016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207344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26/05/2016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81853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61E78-A988-4B16-B7F8-16CB2E3698E8}" type="datetimeFigureOut">
              <a:rPr lang="en-GB" smtClean="0"/>
              <a:pPr/>
              <a:t>26/05/2016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402390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Strategic Management (MGT501)</a:t>
            </a:r>
            <a:endParaRPr lang="en-GB" dirty="0"/>
          </a:p>
        </p:txBody>
      </p:sp>
      <p:sp>
        <p:nvSpPr>
          <p:cNvPr id="3" name="Subtitle 2"/>
          <p:cNvSpPr>
            <a:spLocks noGrp="1"/>
          </p:cNvSpPr>
          <p:nvPr>
            <p:ph type="subTitle" idx="1"/>
          </p:nvPr>
        </p:nvSpPr>
        <p:spPr/>
        <p:txBody>
          <a:bodyPr>
            <a:normAutofit lnSpcReduction="10000"/>
          </a:bodyPr>
          <a:lstStyle/>
          <a:p>
            <a:endParaRPr lang="en-US" dirty="0" smtClean="0"/>
          </a:p>
          <a:p>
            <a:r>
              <a:rPr lang="en-US" dirty="0" smtClean="0"/>
              <a:t>Lecture 20</a:t>
            </a:r>
          </a:p>
          <a:p>
            <a:endParaRPr lang="en-US" dirty="0" smtClean="0"/>
          </a:p>
          <a:p>
            <a:r>
              <a:rPr lang="en-US" dirty="0" smtClean="0"/>
              <a:t>Dr Muhammad Mustafa Raziq</a:t>
            </a:r>
            <a:endParaRPr lang="en-US" dirty="0"/>
          </a:p>
        </p:txBody>
      </p:sp>
    </p:spTree>
    <p:extLst>
      <p:ext uri="{BB962C8B-B14F-4D97-AF65-F5344CB8AC3E}">
        <p14:creationId xmlns:p14="http://schemas.microsoft.com/office/powerpoint/2010/main" xmlns="" val="8789552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 Covered in the Previous Lecture</a:t>
            </a:r>
            <a:endParaRPr lang="en-GB" dirty="0"/>
          </a:p>
        </p:txBody>
      </p:sp>
      <p:sp>
        <p:nvSpPr>
          <p:cNvPr id="3" name="Content Placeholder 2"/>
          <p:cNvSpPr>
            <a:spLocks noGrp="1"/>
          </p:cNvSpPr>
          <p:nvPr>
            <p:ph idx="1"/>
          </p:nvPr>
        </p:nvSpPr>
        <p:spPr/>
        <p:txBody>
          <a:bodyPr/>
          <a:lstStyle/>
          <a:p>
            <a:endParaRPr lang="en-US" dirty="0" smtClean="0"/>
          </a:p>
          <a:p>
            <a:r>
              <a:rPr lang="en-US" dirty="0"/>
              <a:t>Norm of Strategy Making</a:t>
            </a:r>
          </a:p>
          <a:p>
            <a:r>
              <a:rPr lang="en-US" dirty="0"/>
              <a:t>Offensive strategies and defensive strategies</a:t>
            </a:r>
          </a:p>
          <a:p>
            <a:r>
              <a:rPr lang="en-US" dirty="0"/>
              <a:t>Exercise</a:t>
            </a:r>
          </a:p>
          <a:p>
            <a:endParaRPr lang="en-US" dirty="0"/>
          </a:p>
          <a:p>
            <a:endParaRPr lang="en-GB" dirty="0"/>
          </a:p>
        </p:txBody>
      </p:sp>
    </p:spTree>
    <p:extLst>
      <p:ext uri="{BB962C8B-B14F-4D97-AF65-F5344CB8AC3E}">
        <p14:creationId xmlns:p14="http://schemas.microsoft.com/office/powerpoint/2010/main" xmlns="" val="36798067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to be covered in this lecture</a:t>
            </a:r>
            <a:endParaRPr lang="en-GB" dirty="0"/>
          </a:p>
        </p:txBody>
      </p:sp>
      <p:sp>
        <p:nvSpPr>
          <p:cNvPr id="3" name="Content Placeholder 2"/>
          <p:cNvSpPr>
            <a:spLocks noGrp="1"/>
          </p:cNvSpPr>
          <p:nvPr>
            <p:ph idx="1"/>
          </p:nvPr>
        </p:nvSpPr>
        <p:spPr/>
        <p:txBody>
          <a:bodyPr>
            <a:normAutofit/>
          </a:bodyPr>
          <a:lstStyle/>
          <a:p>
            <a:endParaRPr lang="en-US" dirty="0" smtClean="0"/>
          </a:p>
          <a:p>
            <a:r>
              <a:rPr lang="en-US" dirty="0"/>
              <a:t>Benchmarking and Industry Standards</a:t>
            </a:r>
          </a:p>
          <a:p>
            <a:r>
              <a:rPr lang="en-US" dirty="0"/>
              <a:t>Resource-led Strategies</a:t>
            </a:r>
          </a:p>
          <a:p>
            <a:r>
              <a:rPr lang="en-US" dirty="0"/>
              <a:t>Strategic Advantage Analysis</a:t>
            </a:r>
          </a:p>
          <a:p>
            <a:r>
              <a:rPr lang="en-US" dirty="0"/>
              <a:t>Open Strategy</a:t>
            </a:r>
          </a:p>
          <a:p>
            <a:endParaRPr lang="en-GB" dirty="0"/>
          </a:p>
        </p:txBody>
      </p:sp>
    </p:spTree>
    <p:extLst>
      <p:ext uri="{BB962C8B-B14F-4D97-AF65-F5344CB8AC3E}">
        <p14:creationId xmlns:p14="http://schemas.microsoft.com/office/powerpoint/2010/main" xmlns="" val="30973347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5.10. Benchmarking and Industry Standards</a:t>
            </a:r>
            <a:endParaRPr lang="en-GB" dirty="0"/>
          </a:p>
        </p:txBody>
      </p:sp>
      <p:sp>
        <p:nvSpPr>
          <p:cNvPr id="3" name="Content Placeholder 2"/>
          <p:cNvSpPr>
            <a:spLocks noGrp="1"/>
          </p:cNvSpPr>
          <p:nvPr>
            <p:ph idx="1"/>
          </p:nvPr>
        </p:nvSpPr>
        <p:spPr/>
        <p:txBody>
          <a:bodyPr>
            <a:normAutofit fontScale="92500" lnSpcReduction="20000"/>
          </a:bodyPr>
          <a:lstStyle/>
          <a:p>
            <a:r>
              <a:rPr lang="en-US" dirty="0" smtClean="0"/>
              <a:t>Benchmarking is the process of seeking out, identifying and adapting outstanding practices and business processes from organizations anywhere in the world that helps an organization to improve its performance.</a:t>
            </a:r>
          </a:p>
          <a:p>
            <a:r>
              <a:rPr lang="en-US" dirty="0" smtClean="0"/>
              <a:t>It is an activity in strategy formulation stage that looks outward to find best practices resulting in high performance in other firms which are then used by the firm as a strategic goal to achieve in actual operations. </a:t>
            </a:r>
          </a:p>
          <a:p>
            <a:r>
              <a:rPr lang="en-US" dirty="0" smtClean="0"/>
              <a:t>It denotes a comparison with the business process and performance indicators from different organizations that are considered best in the class, well known for being a good model. It enables a company to learn from other’s success and mistakes.</a:t>
            </a:r>
            <a:endParaRPr lang="en-GB" dirty="0"/>
          </a:p>
        </p:txBody>
      </p:sp>
    </p:spTree>
    <p:extLst>
      <p:ext uri="{BB962C8B-B14F-4D97-AF65-F5344CB8AC3E}">
        <p14:creationId xmlns:p14="http://schemas.microsoft.com/office/powerpoint/2010/main" xmlns="" val="54822298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5.10. Benchmarking and Industry Standards (continued)</a:t>
            </a:r>
            <a:endParaRPr lang="en-GB" dirty="0"/>
          </a:p>
        </p:txBody>
      </p:sp>
      <p:sp>
        <p:nvSpPr>
          <p:cNvPr id="3" name="Content Placeholder 2"/>
          <p:cNvSpPr>
            <a:spLocks noGrp="1"/>
          </p:cNvSpPr>
          <p:nvPr>
            <p:ph idx="1"/>
          </p:nvPr>
        </p:nvSpPr>
        <p:spPr/>
        <p:txBody>
          <a:bodyPr>
            <a:normAutofit/>
          </a:bodyPr>
          <a:lstStyle/>
          <a:p>
            <a:r>
              <a:rPr lang="en-US" dirty="0" smtClean="0"/>
              <a:t>Industry standards provide an environment in which the best of breed technology, products and services flourish. Industry standard is the optimum criteria for any industry to function and carry out operation in their respective fields. </a:t>
            </a:r>
          </a:p>
          <a:p>
            <a:r>
              <a:rPr lang="en-US" dirty="0" smtClean="0"/>
              <a:t>In the case of an automobile industry sizes and quality of tire serve as a means of standardization. </a:t>
            </a:r>
            <a:endParaRPr lang="en-US" dirty="0"/>
          </a:p>
          <a:p>
            <a:r>
              <a:rPr lang="en-US" dirty="0" smtClean="0"/>
              <a:t>For each industry the standards are different and their functions are also different.</a:t>
            </a:r>
            <a:endParaRPr lang="en-GB" dirty="0"/>
          </a:p>
        </p:txBody>
      </p:sp>
    </p:spTree>
    <p:extLst>
      <p:ext uri="{BB962C8B-B14F-4D97-AF65-F5344CB8AC3E}">
        <p14:creationId xmlns:p14="http://schemas.microsoft.com/office/powerpoint/2010/main" xmlns="" val="199176609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5.11. Resource-led Strategies</a:t>
            </a:r>
            <a:endParaRPr lang="en-GB" dirty="0"/>
          </a:p>
        </p:txBody>
      </p:sp>
      <p:sp>
        <p:nvSpPr>
          <p:cNvPr id="3" name="Content Placeholder 2"/>
          <p:cNvSpPr>
            <a:spLocks noGrp="1"/>
          </p:cNvSpPr>
          <p:nvPr>
            <p:ph idx="1"/>
          </p:nvPr>
        </p:nvSpPr>
        <p:spPr/>
        <p:txBody>
          <a:bodyPr>
            <a:normAutofit fontScale="85000" lnSpcReduction="10000"/>
          </a:bodyPr>
          <a:lstStyle/>
          <a:p>
            <a:r>
              <a:rPr lang="en-US" b="1" u="sng" dirty="0" smtClean="0"/>
              <a:t>Synergy and </a:t>
            </a:r>
            <a:r>
              <a:rPr lang="en-US" b="1" u="sng" dirty="0" err="1" smtClean="0"/>
              <a:t>Dysergy</a:t>
            </a:r>
            <a:r>
              <a:rPr lang="en-US" b="1" u="sng" dirty="0" smtClean="0"/>
              <a:t>: </a:t>
            </a:r>
            <a:r>
              <a:rPr lang="en-US" dirty="0" smtClean="0"/>
              <a:t>synergy or </a:t>
            </a:r>
            <a:r>
              <a:rPr lang="en-US" dirty="0" err="1" smtClean="0"/>
              <a:t>dysergy</a:t>
            </a:r>
            <a:r>
              <a:rPr lang="en-US" dirty="0" smtClean="0"/>
              <a:t> (negative synergy) evolve in an organization by the interplay of the resources and behaviors which leads to the development of strength and weakness in due course. Resource combine or add up to generate enhanced or less than its parts.</a:t>
            </a:r>
          </a:p>
          <a:p>
            <a:r>
              <a:rPr lang="en-US" dirty="0" smtClean="0"/>
              <a:t>For example, when production and marketing resources and behaviors complement each other there will be operating synergy. Similarly, marketing inefficiency reduces the operating efficiency thereby </a:t>
            </a:r>
            <a:r>
              <a:rPr lang="en-US" dirty="0" err="1" smtClean="0"/>
              <a:t>dysergy</a:t>
            </a:r>
            <a:r>
              <a:rPr lang="en-US" dirty="0" smtClean="0"/>
              <a:t> results.</a:t>
            </a:r>
          </a:p>
          <a:p>
            <a:r>
              <a:rPr lang="en-US" dirty="0" smtClean="0"/>
              <a:t>Within a functional area such as marketing, the four P’s support each other in synergy or pricing or distribution may make strengths in promotion and product ineffective in a </a:t>
            </a:r>
            <a:r>
              <a:rPr lang="en-US" dirty="0" err="1" smtClean="0"/>
              <a:t>dysergic</a:t>
            </a:r>
            <a:r>
              <a:rPr lang="en-US" dirty="0" smtClean="0"/>
              <a:t> relationship</a:t>
            </a:r>
          </a:p>
          <a:p>
            <a:endParaRPr lang="en-GB" dirty="0"/>
          </a:p>
        </p:txBody>
      </p:sp>
    </p:spTree>
    <p:extLst>
      <p:ext uri="{BB962C8B-B14F-4D97-AF65-F5344CB8AC3E}">
        <p14:creationId xmlns:p14="http://schemas.microsoft.com/office/powerpoint/2010/main" xmlns="" val="312147485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5.12. Strategic Advantage Analysis</a:t>
            </a:r>
            <a:endParaRPr lang="en-GB" dirty="0"/>
          </a:p>
        </p:txBody>
      </p:sp>
      <p:sp>
        <p:nvSpPr>
          <p:cNvPr id="3" name="Content Placeholder 2"/>
          <p:cNvSpPr>
            <a:spLocks noGrp="1"/>
          </p:cNvSpPr>
          <p:nvPr>
            <p:ph idx="1"/>
          </p:nvPr>
        </p:nvSpPr>
        <p:spPr/>
        <p:txBody>
          <a:bodyPr>
            <a:normAutofit fontScale="92500"/>
          </a:bodyPr>
          <a:lstStyle/>
          <a:p>
            <a:r>
              <a:rPr lang="en-US" dirty="0" smtClean="0"/>
              <a:t>What is strategy meant for can be answered easily with the answer that it is for gaining SCA.</a:t>
            </a:r>
          </a:p>
          <a:p>
            <a:r>
              <a:rPr lang="en-US" dirty="0" smtClean="0"/>
              <a:t>Those researchers and consultants who focused on the word ‘competitive’ followed the school that external markets are to be looked into to gain CAs for a firm through constant innovation, organizational design for positioning, alliances for market strength, competitive intelligence, market share, differentiation etc.</a:t>
            </a:r>
          </a:p>
          <a:p>
            <a:r>
              <a:rPr lang="en-US" dirty="0" smtClean="0"/>
              <a:t>Those who focused on the ‘advantages’ part follow the RBV considering the internal capabilities, core competences, etc.</a:t>
            </a:r>
          </a:p>
          <a:p>
            <a:endParaRPr lang="en-GB" dirty="0"/>
          </a:p>
        </p:txBody>
      </p:sp>
    </p:spTree>
    <p:extLst>
      <p:ext uri="{BB962C8B-B14F-4D97-AF65-F5344CB8AC3E}">
        <p14:creationId xmlns:p14="http://schemas.microsoft.com/office/powerpoint/2010/main" xmlns="" val="30657793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5.12.1. Sources and Factors of Competitive Advantage</a:t>
            </a:r>
            <a:endParaRPr lang="en-GB" dirty="0"/>
          </a:p>
        </p:txBody>
      </p:sp>
      <p:sp>
        <p:nvSpPr>
          <p:cNvPr id="3" name="Content Placeholder 2"/>
          <p:cNvSpPr>
            <a:spLocks noGrp="1"/>
          </p:cNvSpPr>
          <p:nvPr>
            <p:ph idx="1"/>
          </p:nvPr>
        </p:nvSpPr>
        <p:spPr/>
        <p:txBody>
          <a:bodyPr>
            <a:normAutofit fontScale="92500" lnSpcReduction="20000"/>
          </a:bodyPr>
          <a:lstStyle/>
          <a:p>
            <a:r>
              <a:rPr lang="en-US" dirty="0" smtClean="0"/>
              <a:t>The sources of CA may either be in the external environment or inside or in both or in unique relationships balancing the external environmental factors and the resources inside the firm. </a:t>
            </a:r>
          </a:p>
          <a:p>
            <a:r>
              <a:rPr lang="en-US" dirty="0" smtClean="0"/>
              <a:t>CA of a firm is not based on the generic low cost or differentiation strategies alone. Some advantages are short term and some are long term and the short term advantages may also be strategic in sense that a short term gain in one aspect gives a slightly longer term advantage in another aspect of the organization’s performance.</a:t>
            </a:r>
          </a:p>
          <a:p>
            <a:r>
              <a:rPr lang="en-US" dirty="0" smtClean="0"/>
              <a:t>The factors that offer both short term and long term CA to a firm are as follows:</a:t>
            </a:r>
          </a:p>
          <a:p>
            <a:pPr lvl="1"/>
            <a:r>
              <a:rPr lang="en-US" dirty="0" smtClean="0"/>
              <a:t>Low cost</a:t>
            </a:r>
          </a:p>
        </p:txBody>
      </p:sp>
    </p:spTree>
    <p:extLst>
      <p:ext uri="{BB962C8B-B14F-4D97-AF65-F5344CB8AC3E}">
        <p14:creationId xmlns:p14="http://schemas.microsoft.com/office/powerpoint/2010/main" xmlns="" val="405533786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5.12.1. Sources and Factors of Competitive Advantage (continued)</a:t>
            </a:r>
            <a:endParaRPr lang="en-GB" dirty="0"/>
          </a:p>
        </p:txBody>
      </p:sp>
      <p:sp>
        <p:nvSpPr>
          <p:cNvPr id="3" name="Content Placeholder 2"/>
          <p:cNvSpPr>
            <a:spLocks noGrp="1"/>
          </p:cNvSpPr>
          <p:nvPr>
            <p:ph idx="1"/>
          </p:nvPr>
        </p:nvSpPr>
        <p:spPr/>
        <p:txBody>
          <a:bodyPr>
            <a:normAutofit lnSpcReduction="10000"/>
          </a:bodyPr>
          <a:lstStyle/>
          <a:p>
            <a:r>
              <a:rPr lang="en-US" dirty="0" smtClean="0"/>
              <a:t>The factors that offer both short term and long term CA to a firm are as follows (continued):</a:t>
            </a:r>
          </a:p>
          <a:p>
            <a:pPr lvl="1"/>
            <a:r>
              <a:rPr lang="en-US" dirty="0" smtClean="0"/>
              <a:t>Speed to market</a:t>
            </a:r>
          </a:p>
          <a:p>
            <a:pPr lvl="1"/>
            <a:r>
              <a:rPr lang="en-US" dirty="0" smtClean="0"/>
              <a:t>Innovation or disruptive technologies</a:t>
            </a:r>
          </a:p>
          <a:p>
            <a:pPr lvl="1"/>
            <a:r>
              <a:rPr lang="en-US" dirty="0" smtClean="0"/>
              <a:t>Service experience</a:t>
            </a:r>
          </a:p>
          <a:p>
            <a:pPr lvl="1"/>
            <a:r>
              <a:rPr lang="en-US" dirty="0" smtClean="0"/>
              <a:t>Customization</a:t>
            </a:r>
          </a:p>
          <a:p>
            <a:pPr lvl="1"/>
            <a:r>
              <a:rPr lang="en-US" dirty="0" smtClean="0"/>
              <a:t>Volume</a:t>
            </a:r>
          </a:p>
          <a:p>
            <a:pPr lvl="1"/>
            <a:r>
              <a:rPr lang="en-US" dirty="0" smtClean="0"/>
              <a:t>Scale</a:t>
            </a:r>
          </a:p>
          <a:p>
            <a:pPr lvl="1"/>
            <a:r>
              <a:rPr lang="en-US" dirty="0" smtClean="0"/>
              <a:t>Product quality perception (power of advertisements)</a:t>
            </a:r>
          </a:p>
          <a:p>
            <a:pPr lvl="1"/>
            <a:r>
              <a:rPr lang="en-US" dirty="0" smtClean="0"/>
              <a:t>Influential stakeholder’s support</a:t>
            </a:r>
          </a:p>
          <a:p>
            <a:pPr lvl="1"/>
            <a:r>
              <a:rPr lang="en-US" dirty="0" smtClean="0"/>
              <a:t>Product novelty</a:t>
            </a:r>
          </a:p>
          <a:p>
            <a:pPr lvl="1"/>
            <a:r>
              <a:rPr lang="en-US" dirty="0" smtClean="0"/>
              <a:t>Strategic leadership</a:t>
            </a:r>
          </a:p>
        </p:txBody>
      </p:sp>
    </p:spTree>
    <p:extLst>
      <p:ext uri="{BB962C8B-B14F-4D97-AF65-F5344CB8AC3E}">
        <p14:creationId xmlns:p14="http://schemas.microsoft.com/office/powerpoint/2010/main" xmlns="" val="4472814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2884" y="0"/>
            <a:ext cx="7886700" cy="1325563"/>
          </a:xfrm>
        </p:spPr>
        <p:txBody>
          <a:bodyPr/>
          <a:lstStyle/>
          <a:p>
            <a:r>
              <a:rPr lang="en-US" dirty="0" smtClean="0"/>
              <a:t>5.12.2. Durability of CA/SCA</a:t>
            </a:r>
            <a:endParaRPr lang="en-GB" dirty="0"/>
          </a:p>
        </p:txBody>
      </p:sp>
      <p:sp>
        <p:nvSpPr>
          <p:cNvPr id="3" name="Content Placeholder 2"/>
          <p:cNvSpPr>
            <a:spLocks noGrp="1"/>
          </p:cNvSpPr>
          <p:nvPr>
            <p:ph idx="1"/>
          </p:nvPr>
        </p:nvSpPr>
        <p:spPr>
          <a:xfrm>
            <a:off x="691712" y="1305362"/>
            <a:ext cx="7886700" cy="4351338"/>
          </a:xfrm>
        </p:spPr>
        <p:txBody>
          <a:bodyPr>
            <a:normAutofit fontScale="92500" lnSpcReduction="10000"/>
          </a:bodyPr>
          <a:lstStyle/>
          <a:p>
            <a:r>
              <a:rPr lang="en-US" dirty="0" smtClean="0"/>
              <a:t>All the factors of CAs of a firm are not necessarily durable or sustainable. A firm would like to retain its CA in perpetuity once acquired or developed. The sustainability or durability of CA depends on the following factors:</a:t>
            </a:r>
          </a:p>
          <a:p>
            <a:pPr lvl="1"/>
            <a:r>
              <a:rPr lang="en-US" dirty="0" smtClean="0"/>
              <a:t>Uniqueness of resources that the firm possesses</a:t>
            </a:r>
          </a:p>
          <a:p>
            <a:pPr lvl="1"/>
            <a:r>
              <a:rPr lang="en-US" dirty="0" smtClean="0"/>
              <a:t>Inimitability of capabilities</a:t>
            </a:r>
          </a:p>
          <a:p>
            <a:pPr lvl="1"/>
            <a:r>
              <a:rPr lang="en-US" dirty="0" smtClean="0"/>
              <a:t>Non-substitutability of the unique resources</a:t>
            </a:r>
          </a:p>
          <a:p>
            <a:pPr lvl="1"/>
            <a:r>
              <a:rPr lang="en-US" dirty="0" smtClean="0"/>
              <a:t>Rarity of the resource</a:t>
            </a:r>
          </a:p>
          <a:p>
            <a:pPr lvl="1"/>
            <a:r>
              <a:rPr lang="en-US" dirty="0" smtClean="0"/>
              <a:t>Trust, loyalty and strength of relationships (Park and Lou, 2001)</a:t>
            </a:r>
          </a:p>
          <a:p>
            <a:pPr lvl="1"/>
            <a:r>
              <a:rPr lang="en-US" dirty="0" smtClean="0"/>
              <a:t>Knowledge utilization ability of the firm/innovativeness (Hope and Hope, 1997)</a:t>
            </a:r>
            <a:endParaRPr lang="en-GB" dirty="0"/>
          </a:p>
        </p:txBody>
      </p:sp>
    </p:spTree>
    <p:extLst>
      <p:ext uri="{BB962C8B-B14F-4D97-AF65-F5344CB8AC3E}">
        <p14:creationId xmlns:p14="http://schemas.microsoft.com/office/powerpoint/2010/main" xmlns="" val="80788667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5.12.2. Durability of CA/SCA (continued)</a:t>
            </a:r>
            <a:endParaRPr lang="en-GB" dirty="0"/>
          </a:p>
        </p:txBody>
      </p:sp>
      <p:sp>
        <p:nvSpPr>
          <p:cNvPr id="3" name="Content Placeholder 2"/>
          <p:cNvSpPr>
            <a:spLocks noGrp="1"/>
          </p:cNvSpPr>
          <p:nvPr>
            <p:ph idx="1"/>
          </p:nvPr>
        </p:nvSpPr>
        <p:spPr/>
        <p:txBody>
          <a:bodyPr/>
          <a:lstStyle/>
          <a:p>
            <a:r>
              <a:rPr lang="en-US" dirty="0" smtClean="0"/>
              <a:t>The sustainability or durability of CA depends on the following factors:</a:t>
            </a:r>
          </a:p>
          <a:p>
            <a:pPr lvl="1"/>
            <a:r>
              <a:rPr lang="en-US" dirty="0" smtClean="0"/>
              <a:t>Build-up of dynamic capabilities in the organizational processes</a:t>
            </a:r>
          </a:p>
          <a:p>
            <a:pPr lvl="1"/>
            <a:r>
              <a:rPr lang="en-US" dirty="0" smtClean="0"/>
              <a:t>Emotionally engaged employees (</a:t>
            </a:r>
            <a:r>
              <a:rPr lang="en-US" dirty="0" err="1" smtClean="0"/>
              <a:t>HodgKinson</a:t>
            </a:r>
            <a:r>
              <a:rPr lang="en-US" dirty="0" smtClean="0"/>
              <a:t> and Sparrow, 2002)</a:t>
            </a:r>
          </a:p>
          <a:p>
            <a:pPr lvl="1"/>
            <a:r>
              <a:rPr lang="en-US" dirty="0" smtClean="0"/>
              <a:t>Data analysis and effective information use orientation</a:t>
            </a:r>
            <a:endParaRPr lang="en-GB" dirty="0"/>
          </a:p>
        </p:txBody>
      </p:sp>
    </p:spTree>
    <p:extLst>
      <p:ext uri="{BB962C8B-B14F-4D97-AF65-F5344CB8AC3E}">
        <p14:creationId xmlns:p14="http://schemas.microsoft.com/office/powerpoint/2010/main" xmlns="" val="24968445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45758"/>
            <a:ext cx="8882743" cy="1325563"/>
          </a:xfrm>
        </p:spPr>
        <p:txBody>
          <a:bodyPr>
            <a:normAutofit fontScale="90000"/>
          </a:bodyPr>
          <a:lstStyle/>
          <a:p>
            <a:r>
              <a:rPr lang="en-US" dirty="0" smtClean="0"/>
              <a:t>5.12.3. Organizational and Environmental Antecedents of Sustainable Competitive Advantage</a:t>
            </a:r>
            <a:endParaRPr lang="en-GB" dirty="0"/>
          </a:p>
        </p:txBody>
      </p:sp>
      <p:sp>
        <p:nvSpPr>
          <p:cNvPr id="3" name="Content Placeholder 2"/>
          <p:cNvSpPr>
            <a:spLocks noGrp="1"/>
          </p:cNvSpPr>
          <p:nvPr>
            <p:ph idx="1"/>
          </p:nvPr>
        </p:nvSpPr>
        <p:spPr>
          <a:xfrm>
            <a:off x="555172" y="1429431"/>
            <a:ext cx="7968343" cy="5232626"/>
          </a:xfrm>
        </p:spPr>
        <p:txBody>
          <a:bodyPr>
            <a:normAutofit/>
          </a:bodyPr>
          <a:lstStyle/>
          <a:p>
            <a:endParaRPr lang="en-US" dirty="0" smtClean="0"/>
          </a:p>
          <a:p>
            <a:r>
              <a:rPr lang="en-US" dirty="0" smtClean="0"/>
              <a:t>CEOs with ‘know why’ and a sense of direction</a:t>
            </a:r>
          </a:p>
          <a:p>
            <a:r>
              <a:rPr lang="en-US" dirty="0" smtClean="0"/>
              <a:t>Top management teams with ‘know how’</a:t>
            </a:r>
          </a:p>
          <a:p>
            <a:r>
              <a:rPr lang="en-US" dirty="0" smtClean="0"/>
              <a:t>Dynamic governance structure with experience, multiple expertise, diversity</a:t>
            </a:r>
          </a:p>
          <a:p>
            <a:r>
              <a:rPr lang="en-US" dirty="0" smtClean="0"/>
              <a:t>Culture of dynamism and innovation</a:t>
            </a:r>
          </a:p>
          <a:p>
            <a:r>
              <a:rPr lang="en-US" dirty="0" smtClean="0"/>
              <a:t>Strategic objectives and long term thinking at different levels of the organization</a:t>
            </a:r>
          </a:p>
          <a:p>
            <a:r>
              <a:rPr lang="en-US" dirty="0" smtClean="0"/>
              <a:t>Strategic alliances and networks propensity</a:t>
            </a:r>
          </a:p>
        </p:txBody>
      </p:sp>
    </p:spTree>
    <p:extLst>
      <p:ext uri="{BB962C8B-B14F-4D97-AF65-F5344CB8AC3E}">
        <p14:creationId xmlns:p14="http://schemas.microsoft.com/office/powerpoint/2010/main" xmlns="" val="343523933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5.12.3. Organizational and Environmental Antecedents of Sustainable Competitive </a:t>
            </a:r>
            <a:r>
              <a:rPr lang="en-US" dirty="0" smtClean="0"/>
              <a:t>Advantage (continued)</a:t>
            </a:r>
            <a:endParaRPr lang="en-GB" dirty="0"/>
          </a:p>
        </p:txBody>
      </p:sp>
      <p:sp>
        <p:nvSpPr>
          <p:cNvPr id="3" name="Content Placeholder 2"/>
          <p:cNvSpPr>
            <a:spLocks noGrp="1"/>
          </p:cNvSpPr>
          <p:nvPr>
            <p:ph idx="1"/>
          </p:nvPr>
        </p:nvSpPr>
        <p:spPr/>
        <p:txBody>
          <a:bodyPr>
            <a:normAutofit lnSpcReduction="10000"/>
          </a:bodyPr>
          <a:lstStyle/>
          <a:p>
            <a:endParaRPr lang="en-US" dirty="0" smtClean="0"/>
          </a:p>
          <a:p>
            <a:r>
              <a:rPr lang="en-US" dirty="0" smtClean="0"/>
              <a:t>Industry </a:t>
            </a:r>
            <a:r>
              <a:rPr lang="en-US" dirty="0"/>
              <a:t>relevance and growth rates</a:t>
            </a:r>
          </a:p>
          <a:p>
            <a:r>
              <a:rPr lang="en-US" dirty="0"/>
              <a:t>Globalization opportunity</a:t>
            </a:r>
          </a:p>
          <a:p>
            <a:r>
              <a:rPr lang="en-US" dirty="0"/>
              <a:t>Technology growth nature</a:t>
            </a:r>
          </a:p>
          <a:p>
            <a:r>
              <a:rPr lang="en-US" dirty="0"/>
              <a:t>Level of tacit knowledge and explicit </a:t>
            </a:r>
            <a:r>
              <a:rPr lang="en-US" dirty="0" smtClean="0"/>
              <a:t>knowledge</a:t>
            </a:r>
          </a:p>
          <a:p>
            <a:endParaRPr lang="en-US" dirty="0"/>
          </a:p>
          <a:p>
            <a:pPr marL="0" indent="0">
              <a:buNone/>
            </a:pPr>
            <a:r>
              <a:rPr lang="en-US" dirty="0" smtClean="0"/>
              <a:t>What factors give distinctive advantage to a firm and how they are evolved in a firm should ideally be a tacit knowledge for preventing imitation by other firms. </a:t>
            </a:r>
            <a:endParaRPr lang="en-GB" dirty="0"/>
          </a:p>
          <a:p>
            <a:endParaRPr lang="en-GB" dirty="0"/>
          </a:p>
        </p:txBody>
      </p:sp>
    </p:spTree>
    <p:extLst>
      <p:ext uri="{BB962C8B-B14F-4D97-AF65-F5344CB8AC3E}">
        <p14:creationId xmlns:p14="http://schemas.microsoft.com/office/powerpoint/2010/main" xmlns="" val="265719104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5.12.4. Classification scheme of SCAs</a:t>
            </a:r>
            <a:endParaRPr lang="en-GB" dirty="0"/>
          </a:p>
        </p:txBody>
      </p:sp>
      <p:sp>
        <p:nvSpPr>
          <p:cNvPr id="3" name="Content Placeholder 2"/>
          <p:cNvSpPr>
            <a:spLocks noGrp="1"/>
          </p:cNvSpPr>
          <p:nvPr>
            <p:ph idx="1"/>
          </p:nvPr>
        </p:nvSpPr>
        <p:spPr/>
        <p:txBody>
          <a:bodyPr>
            <a:normAutofit fontScale="92500"/>
          </a:bodyPr>
          <a:lstStyle/>
          <a:p>
            <a:r>
              <a:rPr lang="en-US" dirty="0" smtClean="0"/>
              <a:t>Whether an advantage a company has today will remain an advantage in the next decade is not so certain and the naming </a:t>
            </a:r>
            <a:r>
              <a:rPr lang="en-US" dirty="0" smtClean="0"/>
              <a:t>o</a:t>
            </a:r>
            <a:r>
              <a:rPr lang="en-US" dirty="0" smtClean="0"/>
              <a:t>f </a:t>
            </a:r>
            <a:r>
              <a:rPr lang="en-US" dirty="0" smtClean="0"/>
              <a:t>a current advantage as SCA is at the most a presumption or hope.</a:t>
            </a:r>
          </a:p>
          <a:p>
            <a:r>
              <a:rPr lang="en-US" dirty="0" smtClean="0"/>
              <a:t>Nevertheless a hope or presumption by a company, the following classification may be applied. A particular company’s CA may be based on any one or a few of the following actions, capabilities or approaches.</a:t>
            </a:r>
          </a:p>
          <a:p>
            <a:pPr lvl="1"/>
            <a:r>
              <a:rPr lang="en-US" dirty="0" smtClean="0"/>
              <a:t>Innovative capability</a:t>
            </a:r>
          </a:p>
          <a:p>
            <a:pPr lvl="1"/>
            <a:r>
              <a:rPr lang="en-US" dirty="0" smtClean="0"/>
              <a:t>Market orientation: (customer or competitor orientation)</a:t>
            </a:r>
          </a:p>
          <a:p>
            <a:pPr lvl="1"/>
            <a:r>
              <a:rPr lang="en-US" dirty="0" smtClean="0"/>
              <a:t>Inter-functional coordination</a:t>
            </a:r>
            <a:endParaRPr lang="en-GB" dirty="0"/>
          </a:p>
        </p:txBody>
      </p:sp>
    </p:spTree>
    <p:extLst>
      <p:ext uri="{BB962C8B-B14F-4D97-AF65-F5344CB8AC3E}">
        <p14:creationId xmlns:p14="http://schemas.microsoft.com/office/powerpoint/2010/main" xmlns="" val="125847556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5.12.4. Classification scheme of SCAs (continued)</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A particular company’s CA may be based on any one or a few of the following actions, capabilities or approaches.</a:t>
            </a:r>
          </a:p>
          <a:p>
            <a:pPr lvl="1"/>
            <a:r>
              <a:rPr lang="en-US" dirty="0" smtClean="0"/>
              <a:t>Aligned project management</a:t>
            </a:r>
          </a:p>
          <a:p>
            <a:pPr lvl="1"/>
            <a:r>
              <a:rPr lang="en-US" dirty="0" smtClean="0"/>
              <a:t>Perspective of co-creating value with customers</a:t>
            </a:r>
          </a:p>
          <a:p>
            <a:pPr lvl="1"/>
            <a:r>
              <a:rPr lang="en-US" dirty="0" smtClean="0"/>
              <a:t>Size advantages in the targeted market: either scale, scope, or experience based</a:t>
            </a:r>
          </a:p>
          <a:p>
            <a:pPr lvl="1"/>
            <a:r>
              <a:rPr lang="en-US" dirty="0" smtClean="0"/>
              <a:t>Superior access to resources or raw material including know-how and information</a:t>
            </a:r>
          </a:p>
          <a:p>
            <a:pPr lvl="1"/>
            <a:r>
              <a:rPr lang="en-US" dirty="0" smtClean="0"/>
              <a:t>Superior access to customers, customer segments, and channels</a:t>
            </a:r>
          </a:p>
          <a:p>
            <a:pPr lvl="1"/>
            <a:r>
              <a:rPr lang="en-US" dirty="0" smtClean="0"/>
              <a:t>Restrictions on competitors' options</a:t>
            </a:r>
          </a:p>
          <a:p>
            <a:pPr lvl="1"/>
            <a:r>
              <a:rPr lang="en-US" dirty="0" smtClean="0"/>
              <a:t>First mover advantage</a:t>
            </a:r>
          </a:p>
          <a:p>
            <a:pPr lvl="1"/>
            <a:endParaRPr lang="en-GB" dirty="0"/>
          </a:p>
        </p:txBody>
      </p:sp>
    </p:spTree>
    <p:extLst>
      <p:ext uri="{BB962C8B-B14F-4D97-AF65-F5344CB8AC3E}">
        <p14:creationId xmlns:p14="http://schemas.microsoft.com/office/powerpoint/2010/main" xmlns="" val="271074247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
            <a:ext cx="7886700" cy="827314"/>
          </a:xfrm>
        </p:spPr>
        <p:txBody>
          <a:bodyPr/>
          <a:lstStyle/>
          <a:p>
            <a:r>
              <a:rPr lang="en-US" dirty="0" smtClean="0"/>
              <a:t>5.12.5. Erosion of SCA</a:t>
            </a:r>
            <a:endParaRPr lang="en-GB" dirty="0"/>
          </a:p>
        </p:txBody>
      </p:sp>
      <p:sp>
        <p:nvSpPr>
          <p:cNvPr id="3" name="Content Placeholder 2"/>
          <p:cNvSpPr>
            <a:spLocks noGrp="1"/>
          </p:cNvSpPr>
          <p:nvPr>
            <p:ph idx="1"/>
          </p:nvPr>
        </p:nvSpPr>
        <p:spPr>
          <a:xfrm>
            <a:off x="628650" y="827315"/>
            <a:ext cx="7886700" cy="5646056"/>
          </a:xfrm>
        </p:spPr>
        <p:txBody>
          <a:bodyPr>
            <a:noAutofit/>
          </a:bodyPr>
          <a:lstStyle/>
          <a:p>
            <a:r>
              <a:rPr lang="en-US" sz="2400" dirty="0" smtClean="0"/>
              <a:t>A factor of SCA today may not be an advantage in the next year for a company due to several reasons which are termed as SCA erosion. If companies identify these factors of SCA erosion, then adequate steps can be taken to mitigate the erosion: some SCA erosion reasons are as follows:</a:t>
            </a:r>
          </a:p>
          <a:p>
            <a:pPr lvl="1"/>
            <a:r>
              <a:rPr lang="en-US" dirty="0" smtClean="0"/>
              <a:t>Defection of key personnel</a:t>
            </a:r>
          </a:p>
          <a:p>
            <a:pPr lvl="1"/>
            <a:r>
              <a:rPr lang="en-US" dirty="0" smtClean="0"/>
              <a:t>Leakage of information through suppliers. Customers and patent documents</a:t>
            </a:r>
          </a:p>
          <a:p>
            <a:pPr lvl="1"/>
            <a:r>
              <a:rPr lang="en-US" dirty="0" smtClean="0"/>
              <a:t>Reverse engineering by rivals</a:t>
            </a:r>
          </a:p>
          <a:p>
            <a:pPr lvl="1"/>
            <a:r>
              <a:rPr lang="en-US" dirty="0" smtClean="0"/>
              <a:t>Change in technology</a:t>
            </a:r>
          </a:p>
          <a:p>
            <a:pPr lvl="1"/>
            <a:r>
              <a:rPr lang="en-US" dirty="0" smtClean="0"/>
              <a:t>Change in customer demand or need</a:t>
            </a:r>
          </a:p>
          <a:p>
            <a:pPr lvl="1"/>
            <a:r>
              <a:rPr lang="en-US" dirty="0" smtClean="0"/>
              <a:t>Slowness in scanning the environment</a:t>
            </a:r>
          </a:p>
          <a:p>
            <a:pPr lvl="1"/>
            <a:r>
              <a:rPr lang="en-US" dirty="0" smtClean="0"/>
              <a:t>Loss of reputation due to mishaps, and mistakes</a:t>
            </a:r>
          </a:p>
          <a:p>
            <a:pPr lvl="1"/>
            <a:r>
              <a:rPr lang="en-US" dirty="0" smtClean="0"/>
              <a:t>Change of public policy</a:t>
            </a:r>
          </a:p>
          <a:p>
            <a:pPr lvl="1"/>
            <a:r>
              <a:rPr lang="en-US" dirty="0" smtClean="0"/>
              <a:t>Social changes</a:t>
            </a:r>
            <a:endParaRPr lang="en-GB" dirty="0"/>
          </a:p>
        </p:txBody>
      </p:sp>
    </p:spTree>
    <p:extLst>
      <p:ext uri="{BB962C8B-B14F-4D97-AF65-F5344CB8AC3E}">
        <p14:creationId xmlns:p14="http://schemas.microsoft.com/office/powerpoint/2010/main" xmlns="" val="320471108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5.13. Open Strategy</a:t>
            </a:r>
            <a:endParaRPr lang="en-GB" dirty="0"/>
          </a:p>
        </p:txBody>
      </p:sp>
      <p:sp>
        <p:nvSpPr>
          <p:cNvPr id="3" name="Content Placeholder 2"/>
          <p:cNvSpPr>
            <a:spLocks noGrp="1"/>
          </p:cNvSpPr>
          <p:nvPr>
            <p:ph idx="1"/>
          </p:nvPr>
        </p:nvSpPr>
        <p:spPr/>
        <p:txBody>
          <a:bodyPr>
            <a:normAutofit fontScale="77500" lnSpcReduction="20000"/>
          </a:bodyPr>
          <a:lstStyle/>
          <a:p>
            <a:r>
              <a:rPr lang="en-US" dirty="0" smtClean="0"/>
              <a:t>From </a:t>
            </a:r>
            <a:r>
              <a:rPr lang="en-US" dirty="0" err="1" smtClean="0"/>
              <a:t>1990s</a:t>
            </a:r>
            <a:r>
              <a:rPr lang="en-US" dirty="0" smtClean="0"/>
              <a:t> many firms are experimenting with novel business models based on harnessing collective creativity through open innovation. Such a business is said to follow an open strategy</a:t>
            </a:r>
          </a:p>
          <a:p>
            <a:r>
              <a:rPr lang="en-US" dirty="0" smtClean="0"/>
              <a:t>Open strategy balances the value creation forces that can be found in creative individuals, innovation communities, and collaborative initiatives with the need to capture value in order to sustain continued participation and support of those activities. </a:t>
            </a:r>
          </a:p>
          <a:p>
            <a:r>
              <a:rPr lang="en-US" dirty="0" smtClean="0"/>
              <a:t>Open strategy is about leading through innovation with cooperation from many creative individuals not connected through any firm’s organizational structure. Examples: Linux Kernel, Wikipedia, </a:t>
            </a:r>
            <a:r>
              <a:rPr lang="en-US" dirty="0" err="1" smtClean="0"/>
              <a:t>Youtube</a:t>
            </a:r>
            <a:r>
              <a:rPr lang="en-US" dirty="0" smtClean="0"/>
              <a:t>, </a:t>
            </a:r>
            <a:r>
              <a:rPr lang="en-US" dirty="0" err="1" smtClean="0"/>
              <a:t>OpenSource</a:t>
            </a:r>
            <a:r>
              <a:rPr lang="en-US" dirty="0" smtClean="0"/>
              <a:t>, public library of science </a:t>
            </a:r>
          </a:p>
          <a:p>
            <a:r>
              <a:rPr lang="en-US" dirty="0" smtClean="0"/>
              <a:t>It is a concept which encourages companies to acquire outside sources of innovation to order to improve product lines and shorten the time required to bring products to market.</a:t>
            </a:r>
            <a:endParaRPr lang="en-GB" dirty="0"/>
          </a:p>
        </p:txBody>
      </p:sp>
    </p:spTree>
    <p:extLst>
      <p:ext uri="{BB962C8B-B14F-4D97-AF65-F5344CB8AC3E}">
        <p14:creationId xmlns:p14="http://schemas.microsoft.com/office/powerpoint/2010/main" xmlns="" val="18419440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the </a:t>
            </a:r>
            <a:r>
              <a:rPr lang="en-US" dirty="0"/>
              <a:t>t</a:t>
            </a:r>
            <a:r>
              <a:rPr lang="en-US" dirty="0" smtClean="0"/>
              <a:t>opics covered in this lecture</a:t>
            </a:r>
            <a:endParaRPr lang="en-GB" dirty="0"/>
          </a:p>
        </p:txBody>
      </p:sp>
      <p:sp>
        <p:nvSpPr>
          <p:cNvPr id="3" name="Content Placeholder 2"/>
          <p:cNvSpPr>
            <a:spLocks noGrp="1"/>
          </p:cNvSpPr>
          <p:nvPr>
            <p:ph idx="1"/>
          </p:nvPr>
        </p:nvSpPr>
        <p:spPr/>
        <p:txBody>
          <a:bodyPr/>
          <a:lstStyle/>
          <a:p>
            <a:endParaRPr lang="en-US" dirty="0" smtClean="0"/>
          </a:p>
          <a:p>
            <a:r>
              <a:rPr lang="en-US" dirty="0"/>
              <a:t>Benchmarking and Industry Standards</a:t>
            </a:r>
          </a:p>
          <a:p>
            <a:r>
              <a:rPr lang="en-US" dirty="0"/>
              <a:t>Resource-led Strategies</a:t>
            </a:r>
          </a:p>
          <a:p>
            <a:r>
              <a:rPr lang="en-US" dirty="0"/>
              <a:t>Strategic Advantage Analysis</a:t>
            </a:r>
          </a:p>
          <a:p>
            <a:r>
              <a:rPr lang="en-US" dirty="0"/>
              <a:t>Open Strategy</a:t>
            </a:r>
          </a:p>
          <a:p>
            <a:endParaRPr lang="en-GB" dirty="0"/>
          </a:p>
        </p:txBody>
      </p:sp>
    </p:spTree>
    <p:extLst>
      <p:ext uri="{BB962C8B-B14F-4D97-AF65-F5344CB8AC3E}">
        <p14:creationId xmlns:p14="http://schemas.microsoft.com/office/powerpoint/2010/main" xmlns="" val="290986474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for the next lecture</a:t>
            </a:r>
            <a:endParaRPr lang="en-GB" dirty="0"/>
          </a:p>
        </p:txBody>
      </p:sp>
      <p:sp>
        <p:nvSpPr>
          <p:cNvPr id="3" name="Content Placeholder 2"/>
          <p:cNvSpPr>
            <a:spLocks noGrp="1"/>
          </p:cNvSpPr>
          <p:nvPr>
            <p:ph idx="1"/>
          </p:nvPr>
        </p:nvSpPr>
        <p:spPr/>
        <p:txBody>
          <a:bodyPr/>
          <a:lstStyle/>
          <a:p>
            <a:pPr marL="0" indent="0">
              <a:buNone/>
            </a:pPr>
            <a:endParaRPr lang="en-US" dirty="0"/>
          </a:p>
          <a:p>
            <a:r>
              <a:rPr lang="en-US" dirty="0" smtClean="0"/>
              <a:t>Strategies and Competitive Advantages in Diversified Companies and their Evaluation</a:t>
            </a:r>
          </a:p>
          <a:p>
            <a:r>
              <a:rPr lang="en-US" dirty="0" smtClean="0"/>
              <a:t>Diversification and Integration Strategies</a:t>
            </a:r>
            <a:endParaRPr lang="en-US" dirty="0"/>
          </a:p>
          <a:p>
            <a:endParaRPr lang="en-US" dirty="0" smtClean="0"/>
          </a:p>
        </p:txBody>
      </p:sp>
    </p:spTree>
    <p:extLst>
      <p:ext uri="{BB962C8B-B14F-4D97-AF65-F5344CB8AC3E}">
        <p14:creationId xmlns:p14="http://schemas.microsoft.com/office/powerpoint/2010/main" xmlns="" val="12315315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4006</TotalTime>
  <Words>1356</Words>
  <Application>Microsoft Office PowerPoint</Application>
  <PresentationFormat>On-screen Show (4:3)</PresentationFormat>
  <Paragraphs>119</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Strategic Management (MGT501)</vt:lpstr>
      <vt:lpstr>Topic Covered in the Previous Lecture</vt:lpstr>
      <vt:lpstr>Topics to be covered in this lecture</vt:lpstr>
      <vt:lpstr>5.10. Benchmarking and Industry Standards</vt:lpstr>
      <vt:lpstr>5.10. Benchmarking and Industry Standards (continued)</vt:lpstr>
      <vt:lpstr>5.11. Resource-led Strategies</vt:lpstr>
      <vt:lpstr>5.12. Strategic Advantage Analysis</vt:lpstr>
      <vt:lpstr>5.12.1. Sources and Factors of Competitive Advantage</vt:lpstr>
      <vt:lpstr>5.12.1. Sources and Factors of Competitive Advantage (continued)</vt:lpstr>
      <vt:lpstr>5.12.2. Durability of CA/SCA</vt:lpstr>
      <vt:lpstr>5.12.2. Durability of CA/SCA (continued)</vt:lpstr>
      <vt:lpstr>5.12.3. Organizational and Environmental Antecedents of Sustainable Competitive Advantage</vt:lpstr>
      <vt:lpstr>5.12.3. Organizational and Environmental Antecedents of Sustainable Competitive Advantage (continued)</vt:lpstr>
      <vt:lpstr>5.12.4. Classification scheme of SCAs</vt:lpstr>
      <vt:lpstr>5.12.4. Classification scheme of SCAs (continued)</vt:lpstr>
      <vt:lpstr>5.12.5. Erosion of SCA</vt:lpstr>
      <vt:lpstr>5.13. Open Strategy</vt:lpstr>
      <vt:lpstr>Summary of the topics covered in this lecture</vt:lpstr>
      <vt:lpstr>Topics for the next lecture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Management (MGT501)</dc:title>
  <dc:creator>Dr Muhammad Mustafa Raziq</dc:creator>
  <cp:lastModifiedBy>NTS</cp:lastModifiedBy>
  <cp:revision>1444</cp:revision>
  <dcterms:created xsi:type="dcterms:W3CDTF">2016-04-16T04:48:58Z</dcterms:created>
  <dcterms:modified xsi:type="dcterms:W3CDTF">2016-05-26T11:20:23Z</dcterms:modified>
</cp:coreProperties>
</file>