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6" r:id="rId4"/>
    <p:sldId id="279" r:id="rId5"/>
    <p:sldId id="280" r:id="rId6"/>
    <p:sldId id="281" r:id="rId7"/>
    <p:sldId id="282" r:id="rId8"/>
    <p:sldId id="283" r:id="rId9"/>
    <p:sldId id="284" r:id="rId10"/>
    <p:sldId id="285" r:id="rId11"/>
    <p:sldId id="286" r:id="rId12"/>
    <p:sldId id="287" r:id="rId13"/>
    <p:sldId id="288" r:id="rId14"/>
    <p:sldId id="289" r:id="rId15"/>
    <p:sldId id="290" r:id="rId16"/>
    <p:sldId id="291" r:id="rId17"/>
    <p:sldId id="292" r:id="rId18"/>
    <p:sldId id="293" r:id="rId19"/>
    <p:sldId id="294" r:id="rId20"/>
    <p:sldId id="277" r:id="rId21"/>
    <p:sldId id="27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t>19/04/2016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t>19/04/2016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t>19/04/2016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t>19/04/2016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t>19/04/2016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t>19/04/2016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t>19/04/2016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t>19/04/2016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t>19/04/2016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t>19/04/2016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t>19/04/2016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t>‹#›</a:t>
            </a:fld>
            <a:endParaRPr lang="en-GB"/>
          </a:p>
        </p:txBody>
      </p:sp>
    </p:spTree>
    <p:extLst>
      <p:ext uri="{BB962C8B-B14F-4D97-AF65-F5344CB8AC3E}">
        <p14:creationId xmlns:p14="http://schemas.microsoft.com/office/powerpoint/2010/main"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t>19/04/2016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t>‹#›</a:t>
            </a:fld>
            <a:endParaRPr lang="en-GB"/>
          </a:p>
        </p:txBody>
      </p:sp>
    </p:spTree>
    <p:extLst>
      <p:ext uri="{BB962C8B-B14F-4D97-AF65-F5344CB8AC3E}">
        <p14:creationId xmlns:p14="http://schemas.microsoft.com/office/powerpoint/2010/main"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2</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val="878955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topics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Strategy, management, and strategic management</a:t>
            </a:r>
          </a:p>
          <a:p>
            <a:r>
              <a:rPr lang="en-US" dirty="0" smtClean="0"/>
              <a:t>Concepts of strategy</a:t>
            </a:r>
          </a:p>
          <a:p>
            <a:r>
              <a:rPr lang="en-US" dirty="0" smtClean="0"/>
              <a:t>Meaning and nature of strategic management</a:t>
            </a:r>
          </a:p>
          <a:p>
            <a:r>
              <a:rPr lang="en-US" dirty="0" smtClean="0"/>
              <a:t>Importance and relevance of strategy</a:t>
            </a:r>
          </a:p>
          <a:p>
            <a:r>
              <a:rPr lang="en-US" dirty="0" smtClean="0"/>
              <a:t>Objectives of business strategy for a firm</a:t>
            </a:r>
          </a:p>
          <a:p>
            <a:r>
              <a:rPr lang="en-US" dirty="0" smtClean="0"/>
              <a:t>Various types of growth strategies</a:t>
            </a:r>
          </a:p>
          <a:p>
            <a:endParaRPr lang="en-US" dirty="0" smtClean="0"/>
          </a:p>
          <a:p>
            <a:endParaRPr lang="en-US" dirty="0" smtClean="0"/>
          </a:p>
          <a:p>
            <a:endParaRPr lang="en-US" dirty="0" smtClean="0"/>
          </a:p>
          <a:p>
            <a:endParaRPr lang="en-GB" dirty="0"/>
          </a:p>
        </p:txBody>
      </p:sp>
    </p:spTree>
    <p:extLst>
      <p:ext uri="{BB962C8B-B14F-4D97-AF65-F5344CB8AC3E}">
        <p14:creationId xmlns:p14="http://schemas.microsoft.com/office/powerpoint/2010/main" val="3967290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Characteristics of strategic management and strategic absence</a:t>
            </a:r>
          </a:p>
          <a:p>
            <a:r>
              <a:rPr lang="en-US" dirty="0" smtClean="0"/>
              <a:t>Role of the strategic management professionals (e.g. CEO, line manager, etc.)</a:t>
            </a:r>
          </a:p>
          <a:p>
            <a:r>
              <a:rPr lang="en-US" dirty="0" smtClean="0"/>
              <a:t>Strategic management conceptual framework (e.g. what it involves, performance, rivals, competitive advantage)</a:t>
            </a:r>
          </a:p>
          <a:p>
            <a:pPr lvl="1"/>
            <a:r>
              <a:rPr lang="en-US" dirty="0" smtClean="0"/>
              <a:t>Strategic management process, formulation and implementation</a:t>
            </a:r>
          </a:p>
          <a:p>
            <a:r>
              <a:rPr lang="en-US" dirty="0" smtClean="0"/>
              <a:t>Overarching theories used in strategic management</a:t>
            </a:r>
          </a:p>
          <a:p>
            <a:endParaRPr lang="en-US" dirty="0" smtClean="0"/>
          </a:p>
          <a:p>
            <a:endParaRPr lang="en-GB" dirty="0"/>
          </a:p>
        </p:txBody>
      </p:sp>
    </p:spTree>
    <p:extLst>
      <p:ext uri="{BB962C8B-B14F-4D97-AF65-F5344CB8AC3E}">
        <p14:creationId xmlns:p14="http://schemas.microsoft.com/office/powerpoint/2010/main" val="281831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 Characteristics of Strategic Management and Strategy Absence</a:t>
            </a:r>
            <a:endParaRPr lang="en-GB" dirty="0"/>
          </a:p>
        </p:txBody>
      </p:sp>
      <p:sp>
        <p:nvSpPr>
          <p:cNvPr id="3" name="Content Placeholder 2"/>
          <p:cNvSpPr>
            <a:spLocks noGrp="1"/>
          </p:cNvSpPr>
          <p:nvPr>
            <p:ph idx="1"/>
          </p:nvPr>
        </p:nvSpPr>
        <p:spPr/>
        <p:txBody>
          <a:bodyPr>
            <a:normAutofit lnSpcReduction="10000"/>
          </a:bodyPr>
          <a:lstStyle/>
          <a:p>
            <a:r>
              <a:rPr lang="en-US" dirty="0" smtClean="0"/>
              <a:t>Main purpose of strategic management</a:t>
            </a:r>
          </a:p>
          <a:p>
            <a:pPr lvl="1"/>
            <a:r>
              <a:rPr lang="en-US" dirty="0" smtClean="0"/>
              <a:t>To achieve superior sustained performance</a:t>
            </a:r>
          </a:p>
          <a:p>
            <a:pPr lvl="2"/>
            <a:r>
              <a:rPr lang="en-US" dirty="0" smtClean="0"/>
              <a:t>Performance is measured against an expected target or goal</a:t>
            </a:r>
          </a:p>
          <a:p>
            <a:r>
              <a:rPr lang="en-US" dirty="0" smtClean="0"/>
              <a:t>Firm’s Mission</a:t>
            </a:r>
          </a:p>
          <a:p>
            <a:pPr lvl="1"/>
            <a:r>
              <a:rPr lang="en-US" dirty="0" smtClean="0"/>
              <a:t>The mission of the firm defines its purpose i.e., why the firm exists</a:t>
            </a:r>
          </a:p>
          <a:p>
            <a:pPr lvl="1"/>
            <a:r>
              <a:rPr lang="en-US" dirty="0" smtClean="0"/>
              <a:t>If a firm has no understanding of its purpose, it is a feature of strategy absence</a:t>
            </a:r>
          </a:p>
          <a:p>
            <a:r>
              <a:rPr lang="en-US" dirty="0" smtClean="0"/>
              <a:t>Firms with a strategy will have a corporate identity comprising values, competences, and aspirations. </a:t>
            </a:r>
          </a:p>
          <a:p>
            <a:pPr lvl="1"/>
            <a:r>
              <a:rPr lang="en-US" dirty="0" smtClean="0"/>
              <a:t>A corporate identity enables managers to have:</a:t>
            </a:r>
          </a:p>
          <a:p>
            <a:pPr lvl="2"/>
            <a:r>
              <a:rPr lang="en-US" dirty="0" smtClean="0"/>
              <a:t>direction and guidance on decisions in any situation (as they have clarity on decision standards and what to focus on).</a:t>
            </a:r>
          </a:p>
          <a:p>
            <a:pPr marL="0" indent="0">
              <a:buNone/>
            </a:pPr>
            <a:endParaRPr lang="en-GB" dirty="0"/>
          </a:p>
        </p:txBody>
      </p:sp>
    </p:spTree>
    <p:extLst>
      <p:ext uri="{BB962C8B-B14F-4D97-AF65-F5344CB8AC3E}">
        <p14:creationId xmlns:p14="http://schemas.microsoft.com/office/powerpoint/2010/main" val="1790127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1.4.1 Basic Model of Strategic Management</a:t>
            </a:r>
            <a:endParaRPr lang="en-GB" dirty="0"/>
          </a:p>
        </p:txBody>
      </p:sp>
      <p:sp>
        <p:nvSpPr>
          <p:cNvPr id="3" name="Content Placeholder 2"/>
          <p:cNvSpPr>
            <a:spLocks noGrp="1"/>
          </p:cNvSpPr>
          <p:nvPr>
            <p:ph idx="1"/>
          </p:nvPr>
        </p:nvSpPr>
        <p:spPr/>
        <p:txBody>
          <a:bodyPr/>
          <a:lstStyle/>
          <a:p>
            <a:r>
              <a:rPr lang="en-US" dirty="0" smtClean="0"/>
              <a:t>Strategic management in any organization looks at three issues:</a:t>
            </a:r>
          </a:p>
          <a:p>
            <a:pPr lvl="1"/>
            <a:r>
              <a:rPr lang="en-US" dirty="0" smtClean="0"/>
              <a:t>Input issues</a:t>
            </a:r>
          </a:p>
          <a:p>
            <a:pPr lvl="2"/>
            <a:r>
              <a:rPr lang="en-US" dirty="0" smtClean="0"/>
              <a:t>Cost of resources, infrastructure, availability, inventory, strategic intelligence</a:t>
            </a:r>
          </a:p>
          <a:p>
            <a:pPr lvl="1"/>
            <a:r>
              <a:rPr lang="en-US" dirty="0" smtClean="0"/>
              <a:t>Process issues</a:t>
            </a:r>
          </a:p>
          <a:p>
            <a:pPr lvl="2"/>
            <a:r>
              <a:rPr lang="en-US" dirty="0" smtClean="0"/>
              <a:t>Marketing process, operational process, control system, logistics, production technology, ecological footprint, capacity utilization, capability enhancement of HR</a:t>
            </a:r>
          </a:p>
          <a:p>
            <a:pPr lvl="1"/>
            <a:r>
              <a:rPr lang="en-US" dirty="0" smtClean="0"/>
              <a:t>Output issues</a:t>
            </a:r>
          </a:p>
          <a:p>
            <a:pPr lvl="2"/>
            <a:r>
              <a:rPr lang="en-US" dirty="0" smtClean="0"/>
              <a:t>Profit, market share, customer orientation with respect to cost and reach, corporate identity</a:t>
            </a:r>
          </a:p>
          <a:p>
            <a:pPr marL="914400" lvl="2" indent="0">
              <a:buNone/>
            </a:pPr>
            <a:endParaRPr lang="en-US" dirty="0"/>
          </a:p>
        </p:txBody>
      </p:sp>
    </p:spTree>
    <p:extLst>
      <p:ext uri="{BB962C8B-B14F-4D97-AF65-F5344CB8AC3E}">
        <p14:creationId xmlns:p14="http://schemas.microsoft.com/office/powerpoint/2010/main" val="3784849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1.4.1 Basic Model of Strategic Management (continued)</a:t>
            </a:r>
            <a:endParaRPr lang="en-GB" dirty="0"/>
          </a:p>
        </p:txBody>
      </p:sp>
      <p:sp>
        <p:nvSpPr>
          <p:cNvPr id="3" name="Content Placeholder 2"/>
          <p:cNvSpPr>
            <a:spLocks noGrp="1"/>
          </p:cNvSpPr>
          <p:nvPr>
            <p:ph idx="1"/>
          </p:nvPr>
        </p:nvSpPr>
        <p:spPr/>
        <p:txBody>
          <a:bodyPr/>
          <a:lstStyle/>
          <a:p>
            <a:r>
              <a:rPr lang="en-US" dirty="0"/>
              <a:t>M</a:t>
            </a:r>
            <a:r>
              <a:rPr lang="en-US" dirty="0" smtClean="0"/>
              <a:t>aking decisions on the three issues (input, process, output) require some considerations:</a:t>
            </a:r>
          </a:p>
          <a:p>
            <a:pPr lvl="1"/>
            <a:r>
              <a:rPr lang="en-US" b="1" u="sng" dirty="0" smtClean="0"/>
              <a:t>Opportunities and threats</a:t>
            </a:r>
            <a:r>
              <a:rPr lang="en-US" dirty="0" smtClean="0"/>
              <a:t>: these are to be identified in the strategy formulation, strategy execution, and strategy evaluation. </a:t>
            </a:r>
          </a:p>
          <a:p>
            <a:pPr lvl="1"/>
            <a:r>
              <a:rPr lang="en-US" dirty="0" smtClean="0"/>
              <a:t>Other considerations include </a:t>
            </a:r>
            <a:r>
              <a:rPr lang="en-US" b="1" u="sng" dirty="0" smtClean="0"/>
              <a:t>efficiency, quality, effectiveness</a:t>
            </a:r>
            <a:r>
              <a:rPr lang="en-US" dirty="0" smtClean="0"/>
              <a:t>, and </a:t>
            </a:r>
            <a:r>
              <a:rPr lang="en-US" b="1" u="sng" dirty="0" smtClean="0"/>
              <a:t>sustainability</a:t>
            </a:r>
            <a:r>
              <a:rPr lang="en-US" dirty="0" smtClean="0"/>
              <a:t> while making decisions on the three issues. </a:t>
            </a:r>
          </a:p>
          <a:p>
            <a:pPr lvl="2"/>
            <a:r>
              <a:rPr lang="en-US" dirty="0" smtClean="0"/>
              <a:t>Efficiency and quality are aspects which are focused on during the strategy implementation</a:t>
            </a:r>
          </a:p>
          <a:p>
            <a:pPr lvl="2"/>
            <a:r>
              <a:rPr lang="en-US" dirty="0" smtClean="0"/>
              <a:t>Effectiveness and sustainability are aspects focused on during the strategy evaluation</a:t>
            </a:r>
            <a:endParaRPr lang="en-US" dirty="0"/>
          </a:p>
        </p:txBody>
      </p:sp>
    </p:spTree>
    <p:extLst>
      <p:ext uri="{BB962C8B-B14F-4D97-AF65-F5344CB8AC3E}">
        <p14:creationId xmlns:p14="http://schemas.microsoft.com/office/powerpoint/2010/main" val="3175365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1.4.1 Basic Model of Strategic Management (continued)</a:t>
            </a:r>
            <a:endParaRPr lang="en-GB" dirty="0"/>
          </a:p>
        </p:txBody>
      </p:sp>
      <p:sp>
        <p:nvSpPr>
          <p:cNvPr id="3" name="Content Placeholder 2"/>
          <p:cNvSpPr>
            <a:spLocks noGrp="1"/>
          </p:cNvSpPr>
          <p:nvPr>
            <p:ph idx="1"/>
          </p:nvPr>
        </p:nvSpPr>
        <p:spPr/>
        <p:txBody>
          <a:bodyPr>
            <a:normAutofit/>
          </a:bodyPr>
          <a:lstStyle/>
          <a:p>
            <a:r>
              <a:rPr lang="en-US" dirty="0" smtClean="0"/>
              <a:t>Strategic management involves:</a:t>
            </a:r>
          </a:p>
          <a:p>
            <a:pPr lvl="1"/>
            <a:r>
              <a:rPr lang="en-US" dirty="0" smtClean="0"/>
              <a:t>Stakeholders such as customers, shareholders, and employees in planning and decision-making process is a characteristic feature of firms having strategic management. </a:t>
            </a:r>
          </a:p>
          <a:p>
            <a:pPr lvl="1"/>
            <a:r>
              <a:rPr lang="en-US" dirty="0" smtClean="0"/>
              <a:t>Stakeholders assumptions, perspective, concerns, and ideas are shared through meetings and group discussions. </a:t>
            </a:r>
          </a:p>
          <a:p>
            <a:pPr lvl="1"/>
            <a:r>
              <a:rPr lang="en-US" dirty="0" smtClean="0"/>
              <a:t>In companies with strategy absence such systematic and deliberate stakeholder involvement is likely to be absent, thereby resulting in significant stakeholders not knowing where the company is going. </a:t>
            </a:r>
          </a:p>
          <a:p>
            <a:pPr marL="914400" lvl="2" indent="0">
              <a:buNone/>
            </a:pPr>
            <a:endParaRPr lang="en-US" dirty="0"/>
          </a:p>
        </p:txBody>
      </p:sp>
    </p:spTree>
    <p:extLst>
      <p:ext uri="{BB962C8B-B14F-4D97-AF65-F5344CB8AC3E}">
        <p14:creationId xmlns:p14="http://schemas.microsoft.com/office/powerpoint/2010/main" val="2874524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1.4.1 Basic Model of Strategic Management (continued)</a:t>
            </a:r>
            <a:endParaRPr lang="en-GB" dirty="0"/>
          </a:p>
        </p:txBody>
      </p:sp>
      <p:sp>
        <p:nvSpPr>
          <p:cNvPr id="3" name="Content Placeholder 2"/>
          <p:cNvSpPr>
            <a:spLocks noGrp="1"/>
          </p:cNvSpPr>
          <p:nvPr>
            <p:ph idx="1"/>
          </p:nvPr>
        </p:nvSpPr>
        <p:spPr/>
        <p:txBody>
          <a:bodyPr>
            <a:normAutofit/>
          </a:bodyPr>
          <a:lstStyle/>
          <a:p>
            <a:r>
              <a:rPr lang="en-US" dirty="0" smtClean="0"/>
              <a:t>Strategic management involves:</a:t>
            </a:r>
          </a:p>
          <a:p>
            <a:pPr lvl="1"/>
            <a:r>
              <a:rPr lang="en-US" dirty="0" smtClean="0"/>
              <a:t>Companies with strategic management have long-term vision and objectives, with an insight on the internal and external environment in the next 5,10,20…100 years with a feed-forward (future focused – look at what went wrong, what else could get wrong and what could have been be done and what else could be done) orientation</a:t>
            </a:r>
          </a:p>
          <a:p>
            <a:pPr lvl="1"/>
            <a:r>
              <a:rPr lang="en-US" dirty="0" smtClean="0"/>
              <a:t>Firms with strategy absence will have short-term plans e.g. 1, 3 to 5 years with a feedback (past focused i.e. what went wrong) orientation. </a:t>
            </a:r>
          </a:p>
          <a:p>
            <a:pPr marL="914400" lvl="2" indent="0">
              <a:buNone/>
            </a:pPr>
            <a:endParaRPr lang="en-US" dirty="0"/>
          </a:p>
        </p:txBody>
      </p:sp>
    </p:spTree>
    <p:extLst>
      <p:ext uri="{BB962C8B-B14F-4D97-AF65-F5344CB8AC3E}">
        <p14:creationId xmlns:p14="http://schemas.microsoft.com/office/powerpoint/2010/main" val="1656719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1.4.1 Basic Model of Strategic Management (continued)</a:t>
            </a:r>
            <a:endParaRPr lang="en-GB" dirty="0"/>
          </a:p>
        </p:txBody>
      </p:sp>
      <p:sp>
        <p:nvSpPr>
          <p:cNvPr id="3" name="Content Placeholder 2"/>
          <p:cNvSpPr>
            <a:spLocks noGrp="1"/>
          </p:cNvSpPr>
          <p:nvPr>
            <p:ph idx="1"/>
          </p:nvPr>
        </p:nvSpPr>
        <p:spPr/>
        <p:txBody>
          <a:bodyPr>
            <a:normAutofit/>
          </a:bodyPr>
          <a:lstStyle/>
          <a:p>
            <a:r>
              <a:rPr lang="en-US" dirty="0" smtClean="0"/>
              <a:t>Strategic management involves:</a:t>
            </a:r>
          </a:p>
          <a:p>
            <a:pPr lvl="1"/>
            <a:r>
              <a:rPr lang="en-US" dirty="0" smtClean="0"/>
              <a:t>Strategic management aims at long term survival of the firm, and gaining sustainable competitive advantage through balancing the following with the current (and the anticipated future) external environment:</a:t>
            </a:r>
          </a:p>
          <a:p>
            <a:pPr lvl="2"/>
            <a:r>
              <a:rPr lang="en-US" dirty="0" smtClean="0"/>
              <a:t>Strategic leadership</a:t>
            </a:r>
          </a:p>
          <a:p>
            <a:pPr lvl="2"/>
            <a:r>
              <a:rPr lang="en-US" dirty="0" smtClean="0"/>
              <a:t>Structure</a:t>
            </a:r>
          </a:p>
          <a:p>
            <a:pPr lvl="2"/>
            <a:r>
              <a:rPr lang="en-US" dirty="0" smtClean="0"/>
              <a:t>Systems</a:t>
            </a:r>
          </a:p>
          <a:p>
            <a:pPr lvl="2"/>
            <a:r>
              <a:rPr lang="en-US" dirty="0" smtClean="0"/>
              <a:t>Processes</a:t>
            </a:r>
          </a:p>
          <a:p>
            <a:pPr lvl="2"/>
            <a:r>
              <a:rPr lang="en-US" dirty="0" smtClean="0"/>
              <a:t>Values</a:t>
            </a:r>
            <a:endParaRPr lang="en-US" dirty="0"/>
          </a:p>
        </p:txBody>
      </p:sp>
    </p:spTree>
    <p:extLst>
      <p:ext uri="{BB962C8B-B14F-4D97-AF65-F5344CB8AC3E}">
        <p14:creationId xmlns:p14="http://schemas.microsoft.com/office/powerpoint/2010/main" val="3736449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982"/>
            <a:ext cx="10515600" cy="1728643"/>
          </a:xfrm>
        </p:spPr>
        <p:txBody>
          <a:bodyPr>
            <a:normAutofit fontScale="90000"/>
          </a:bodyPr>
          <a:lstStyle/>
          <a:p>
            <a:r>
              <a:rPr lang="en-US" dirty="0" smtClean="0"/>
              <a:t>1.4.2 key distinctive features of strategic management with respect to non-strategic management </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In strategic management owners and managers would investigate aspects of the business environment through:</a:t>
            </a:r>
          </a:p>
          <a:p>
            <a:pPr lvl="1"/>
            <a:r>
              <a:rPr lang="en-US" dirty="0" smtClean="0"/>
              <a:t>PESTELD (political, ecological, social, technological, economic, and demographic)</a:t>
            </a:r>
          </a:p>
          <a:p>
            <a:pPr lvl="1"/>
            <a:r>
              <a:rPr lang="en-US" dirty="0" smtClean="0"/>
              <a:t>ETOP (environmental threats and opportunities profile)</a:t>
            </a:r>
          </a:p>
          <a:p>
            <a:r>
              <a:rPr lang="en-US" dirty="0" smtClean="0"/>
              <a:t>And then design or redesign an organization to fit with the changing environment. </a:t>
            </a:r>
          </a:p>
          <a:p>
            <a:r>
              <a:rPr lang="en-US" dirty="0" smtClean="0"/>
              <a:t>The fitness of strategy deals with aspects of content (of strategy), purpose, and engaging the society. </a:t>
            </a:r>
          </a:p>
          <a:p>
            <a:r>
              <a:rPr lang="en-US" dirty="0" smtClean="0"/>
              <a:t>Strategy has a lifespan and will eventually fail if it is seen as a finished product – strategy needs to be continuously adjusted to the changing environmental trends. </a:t>
            </a:r>
            <a:endParaRPr lang="en-GB" dirty="0"/>
          </a:p>
        </p:txBody>
      </p:sp>
    </p:spTree>
    <p:extLst>
      <p:ext uri="{BB962C8B-B14F-4D97-AF65-F5344CB8AC3E}">
        <p14:creationId xmlns:p14="http://schemas.microsoft.com/office/powerpoint/2010/main" val="659947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Role of the Strategists-Strategic Management Professionals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Role of CEO as a strategist:</a:t>
            </a:r>
          </a:p>
          <a:p>
            <a:pPr lvl="1"/>
            <a:r>
              <a:rPr lang="en-US" dirty="0" smtClean="0"/>
              <a:t>CEO provides accountability, predictability (about the output), alignment, and common understanding while the organizational members enact their independent roles</a:t>
            </a:r>
          </a:p>
          <a:p>
            <a:pPr lvl="1"/>
            <a:r>
              <a:rPr lang="en-US" dirty="0" smtClean="0"/>
              <a:t>Provides a vision, analyses the resources (utilized, under-utilized) to achieve organizational objectives, as well as coordinates (directs and participates) with the organizational members. </a:t>
            </a:r>
          </a:p>
          <a:p>
            <a:r>
              <a:rPr lang="en-US" dirty="0" smtClean="0"/>
              <a:t>Role of the Business Level Manager as Strategist</a:t>
            </a:r>
            <a:r>
              <a:rPr lang="en-US" dirty="0" smtClean="0"/>
              <a:t>:</a:t>
            </a:r>
          </a:p>
          <a:p>
            <a:pPr lvl="1"/>
            <a:r>
              <a:rPr lang="en-US" dirty="0" smtClean="0"/>
              <a:t>Business level manager executes the strategy so he senses the change (threat, opportunity or any change in the market) first and takes decisions for the changed situation. </a:t>
            </a:r>
          </a:p>
          <a:p>
            <a:pPr lvl="1"/>
            <a:r>
              <a:rPr lang="en-US" dirty="0" smtClean="0"/>
              <a:t>The decision may or may not be as per the original intended strategy – the new strategy may be emergent – it is the manager’s ability to re-craft and realign the strategy.</a:t>
            </a:r>
            <a:endParaRPr lang="en-US" dirty="0" smtClean="0"/>
          </a:p>
        </p:txBody>
      </p:sp>
    </p:spTree>
    <p:extLst>
      <p:ext uri="{BB962C8B-B14F-4D97-AF65-F5344CB8AC3E}">
        <p14:creationId xmlns:p14="http://schemas.microsoft.com/office/powerpoint/2010/main" val="2377420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Role of the Strategists-Strategic Management </a:t>
            </a:r>
            <a:r>
              <a:rPr lang="en-US" dirty="0" smtClean="0"/>
              <a:t>Professionals (continued)</a:t>
            </a:r>
            <a:endParaRPr lang="en-GB" dirty="0"/>
          </a:p>
        </p:txBody>
      </p:sp>
      <p:sp>
        <p:nvSpPr>
          <p:cNvPr id="3" name="Content Placeholder 2"/>
          <p:cNvSpPr>
            <a:spLocks noGrp="1"/>
          </p:cNvSpPr>
          <p:nvPr>
            <p:ph idx="1"/>
          </p:nvPr>
        </p:nvSpPr>
        <p:spPr/>
        <p:txBody>
          <a:bodyPr>
            <a:normAutofit/>
          </a:bodyPr>
          <a:lstStyle/>
          <a:p>
            <a:r>
              <a:rPr lang="en-US" dirty="0" smtClean="0"/>
              <a:t>Role of </a:t>
            </a:r>
            <a:r>
              <a:rPr lang="en-US" dirty="0" smtClean="0"/>
              <a:t>the Chief Strategy Officer:</a:t>
            </a:r>
          </a:p>
          <a:p>
            <a:pPr lvl="1"/>
            <a:r>
              <a:rPr lang="en-US" dirty="0" smtClean="0"/>
              <a:t>Some organizations may appoint managers whose role is specifically to make sure that decisions taken at different levels in an organization are aligned with the strategy of the firm. </a:t>
            </a:r>
          </a:p>
          <a:p>
            <a:pPr lvl="1"/>
            <a:r>
              <a:rPr lang="en-US" dirty="0" smtClean="0"/>
              <a:t>They make sure that the strategy is continually recreated as per the changing environment or based on feedback from executives from the field or business units in a feed-forward style. </a:t>
            </a:r>
          </a:p>
          <a:p>
            <a:pPr lvl="1"/>
            <a:r>
              <a:rPr lang="en-US" dirty="0" smtClean="0"/>
              <a:t>They make sure that the strategy is communicated effectively to all levels of the organization for common understanding of the direction. </a:t>
            </a:r>
            <a:endParaRPr lang="en-US" dirty="0" smtClean="0"/>
          </a:p>
        </p:txBody>
      </p:sp>
    </p:spTree>
    <p:extLst>
      <p:ext uri="{BB962C8B-B14F-4D97-AF65-F5344CB8AC3E}">
        <p14:creationId xmlns:p14="http://schemas.microsoft.com/office/powerpoint/2010/main" val="39889888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 Conceptual Framework of Strategic Management</a:t>
            </a:r>
            <a:endParaRPr lang="en-GB" dirty="0"/>
          </a:p>
        </p:txBody>
      </p:sp>
      <p:sp>
        <p:nvSpPr>
          <p:cNvPr id="3" name="Content Placeholder 2"/>
          <p:cNvSpPr>
            <a:spLocks noGrp="1"/>
          </p:cNvSpPr>
          <p:nvPr>
            <p:ph idx="1"/>
          </p:nvPr>
        </p:nvSpPr>
        <p:spPr/>
        <p:txBody>
          <a:bodyPr>
            <a:normAutofit fontScale="92500"/>
          </a:bodyPr>
          <a:lstStyle/>
          <a:p>
            <a:r>
              <a:rPr lang="en-US" dirty="0" smtClean="0"/>
              <a:t>Strategic management looks at the following three questions:</a:t>
            </a:r>
          </a:p>
          <a:p>
            <a:pPr lvl="1"/>
            <a:r>
              <a:rPr lang="en-US" dirty="0" smtClean="0"/>
              <a:t>Why some firms outperform their rivals consistently?</a:t>
            </a:r>
          </a:p>
          <a:p>
            <a:pPr lvl="1"/>
            <a:r>
              <a:rPr lang="en-US" dirty="0" smtClean="0"/>
              <a:t>How do firms generate and sustain superior performance?</a:t>
            </a:r>
          </a:p>
          <a:p>
            <a:pPr lvl="1"/>
            <a:r>
              <a:rPr lang="en-US" dirty="0" smtClean="0"/>
              <a:t>What drives strategic action in firms?</a:t>
            </a:r>
          </a:p>
          <a:p>
            <a:r>
              <a:rPr lang="en-US" dirty="0" smtClean="0"/>
              <a:t>The answers to these questions have to be looked at considering the nature of the firm, the industry, and its environment – the answers could be:</a:t>
            </a:r>
          </a:p>
          <a:p>
            <a:pPr lvl="1"/>
            <a:r>
              <a:rPr lang="en-US" dirty="0" smtClean="0"/>
              <a:t>The customers trust the firm’s products and services</a:t>
            </a:r>
          </a:p>
          <a:p>
            <a:pPr lvl="1"/>
            <a:r>
              <a:rPr lang="en-US" dirty="0" smtClean="0"/>
              <a:t>The customers value the products and services of the firm more than other firms</a:t>
            </a:r>
          </a:p>
          <a:p>
            <a:pPr lvl="1"/>
            <a:r>
              <a:rPr lang="en-US" dirty="0" smtClean="0"/>
              <a:t>The firm has a better identity and image</a:t>
            </a:r>
          </a:p>
          <a:p>
            <a:pPr lvl="1"/>
            <a:r>
              <a:rPr lang="en-US" dirty="0" smtClean="0"/>
              <a:t>The firm has a better resource base</a:t>
            </a:r>
            <a:endParaRPr lang="en-GB" dirty="0"/>
          </a:p>
        </p:txBody>
      </p:sp>
    </p:spTree>
    <p:extLst>
      <p:ext uri="{BB962C8B-B14F-4D97-AF65-F5344CB8AC3E}">
        <p14:creationId xmlns:p14="http://schemas.microsoft.com/office/powerpoint/2010/main" val="1226757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 Conceptual Framework of Strategic Management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The answers to these questions have to be looked at considering the nature of the firm, the industry, and its environment – the answers could be (continued):</a:t>
            </a:r>
          </a:p>
          <a:p>
            <a:pPr lvl="1"/>
            <a:r>
              <a:rPr lang="en-US" dirty="0" smtClean="0"/>
              <a:t>The firm utilizes resources more effectively</a:t>
            </a:r>
          </a:p>
          <a:p>
            <a:pPr lvl="1"/>
            <a:r>
              <a:rPr lang="en-US" dirty="0" smtClean="0"/>
              <a:t>The firm has a better structure</a:t>
            </a:r>
          </a:p>
          <a:p>
            <a:pPr lvl="1"/>
            <a:r>
              <a:rPr lang="en-US" dirty="0" smtClean="0"/>
              <a:t>The firm has a robust strategy</a:t>
            </a:r>
          </a:p>
          <a:p>
            <a:pPr lvl="1"/>
            <a:r>
              <a:rPr lang="en-US" dirty="0" smtClean="0"/>
              <a:t>The firm has better community support</a:t>
            </a:r>
          </a:p>
          <a:p>
            <a:pPr lvl="1"/>
            <a:r>
              <a:rPr lang="en-US" dirty="0" smtClean="0"/>
              <a:t>The firm has better systems and processes</a:t>
            </a:r>
          </a:p>
          <a:p>
            <a:pPr lvl="1"/>
            <a:r>
              <a:rPr lang="en-US" dirty="0" smtClean="0"/>
              <a:t>The firm has better technology</a:t>
            </a:r>
          </a:p>
          <a:p>
            <a:pPr lvl="1"/>
            <a:r>
              <a:rPr lang="en-US" dirty="0" smtClean="0"/>
              <a:t>The firm has better leadership and employees</a:t>
            </a:r>
          </a:p>
          <a:p>
            <a:pPr lvl="1"/>
            <a:r>
              <a:rPr lang="en-US" dirty="0" smtClean="0"/>
              <a:t>The firm has better imagination and innovation</a:t>
            </a:r>
          </a:p>
          <a:p>
            <a:pPr lvl="1"/>
            <a:r>
              <a:rPr lang="en-US" dirty="0" smtClean="0"/>
              <a:t>The firm has better capability</a:t>
            </a:r>
          </a:p>
        </p:txBody>
      </p:sp>
    </p:spTree>
    <p:extLst>
      <p:ext uri="{BB962C8B-B14F-4D97-AF65-F5344CB8AC3E}">
        <p14:creationId xmlns:p14="http://schemas.microsoft.com/office/powerpoint/2010/main" val="1965623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 Conceptual Framework of Strategic Management (continued)</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insights gained from the answers should be put into a process of imagination to generate creative, innovative idea sets. </a:t>
            </a:r>
          </a:p>
          <a:p>
            <a:r>
              <a:rPr lang="en-US" dirty="0" smtClean="0"/>
              <a:t>This imaginative process is likely to generate ideas about different options, maps, plans, processes, directions, business models, visions, profit formulas, objectives, initiatives and so on. </a:t>
            </a:r>
          </a:p>
          <a:p>
            <a:r>
              <a:rPr lang="en-US" dirty="0" smtClean="0"/>
              <a:t>A holistic picture of this imaginative process may illuminate many potential paths and some paths may appear more attractive than others.</a:t>
            </a:r>
          </a:p>
          <a:p>
            <a:r>
              <a:rPr lang="en-US" dirty="0" smtClean="0"/>
              <a:t>The path with least financial and marketing risks or more benefits or capitalizing on the strengths may be chosen for implementation. </a:t>
            </a:r>
          </a:p>
          <a:p>
            <a:r>
              <a:rPr lang="en-US" dirty="0" smtClean="0"/>
              <a:t>The output of this is a strategy roadmap which is a framework in a firm that creates value, brings out something that the customers want that is different from or better than what others are providing or brings out something new to the market. </a:t>
            </a:r>
          </a:p>
        </p:txBody>
      </p:sp>
    </p:spTree>
    <p:extLst>
      <p:ext uri="{BB962C8B-B14F-4D97-AF65-F5344CB8AC3E}">
        <p14:creationId xmlns:p14="http://schemas.microsoft.com/office/powerpoint/2010/main" val="1312410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1.6.1 Strategic Management Process</a:t>
            </a:r>
            <a:endParaRPr lang="en-GB" dirty="0"/>
          </a:p>
        </p:txBody>
      </p:sp>
      <p:sp>
        <p:nvSpPr>
          <p:cNvPr id="3" name="Content Placeholder 2"/>
          <p:cNvSpPr>
            <a:spLocks noGrp="1"/>
          </p:cNvSpPr>
          <p:nvPr>
            <p:ph idx="1"/>
          </p:nvPr>
        </p:nvSpPr>
        <p:spPr/>
        <p:txBody>
          <a:bodyPr/>
          <a:lstStyle/>
          <a:p>
            <a:r>
              <a:rPr lang="en-US" dirty="0" smtClean="0"/>
              <a:t>Strategic management has all the elements of the traditional management functions such as planning, organizing, coordinating, and controlling, it differs with respect to the manner in which these functions are carried out and the objective for which the activities are performed. </a:t>
            </a:r>
          </a:p>
          <a:p>
            <a:pPr lvl="1"/>
            <a:r>
              <a:rPr lang="en-US" dirty="0" smtClean="0"/>
              <a:t>The objective is superior performance </a:t>
            </a:r>
          </a:p>
          <a:p>
            <a:pPr lvl="1"/>
            <a:r>
              <a:rPr lang="en-US" dirty="0" smtClean="0"/>
              <a:t>The functions are carried out in a means-ends (ways to achieve results) relationship provided by the strategy of the organization. </a:t>
            </a:r>
          </a:p>
          <a:p>
            <a:pPr lvl="1"/>
            <a:r>
              <a:rPr lang="en-US" dirty="0" smtClean="0"/>
              <a:t>There is a constant endeavor to analyse the organization's setting to identify threats, opportunities, trends, and patterns in the environment so as to get insights to fine tune or redesign the strategy. </a:t>
            </a:r>
            <a:endParaRPr lang="en-GB" dirty="0"/>
          </a:p>
        </p:txBody>
      </p:sp>
    </p:spTree>
    <p:extLst>
      <p:ext uri="{BB962C8B-B14F-4D97-AF65-F5344CB8AC3E}">
        <p14:creationId xmlns:p14="http://schemas.microsoft.com/office/powerpoint/2010/main" val="3727528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 Some Theories used in Strategic Management</a:t>
            </a:r>
            <a:endParaRPr lang="en-GB" dirty="0"/>
          </a:p>
        </p:txBody>
      </p:sp>
      <p:sp>
        <p:nvSpPr>
          <p:cNvPr id="3" name="Content Placeholder 2"/>
          <p:cNvSpPr>
            <a:spLocks noGrp="1"/>
          </p:cNvSpPr>
          <p:nvPr>
            <p:ph idx="1"/>
          </p:nvPr>
        </p:nvSpPr>
        <p:spPr/>
        <p:txBody>
          <a:bodyPr>
            <a:normAutofit fontScale="92500"/>
          </a:bodyPr>
          <a:lstStyle/>
          <a:p>
            <a:r>
              <a:rPr lang="en-US" dirty="0" smtClean="0"/>
              <a:t>Resource-based view of the firm</a:t>
            </a:r>
          </a:p>
          <a:p>
            <a:pPr lvl="1"/>
            <a:r>
              <a:rPr lang="en-US" dirty="0" smtClean="0"/>
              <a:t>Origin: Edith Penrose (Theory of the growth of the firm) – later works of </a:t>
            </a:r>
            <a:r>
              <a:rPr lang="en-US" dirty="0" err="1" smtClean="0"/>
              <a:t>Warnerfelt</a:t>
            </a:r>
            <a:r>
              <a:rPr lang="en-US" dirty="0" smtClean="0"/>
              <a:t> and Barney</a:t>
            </a:r>
          </a:p>
          <a:p>
            <a:pPr lvl="1"/>
            <a:r>
              <a:rPr lang="en-US" dirty="0" smtClean="0"/>
              <a:t>To achieve sustainable competitive advantage the firm’s resources and capabilities must be scarce and imperfectly mobile. </a:t>
            </a:r>
          </a:p>
          <a:p>
            <a:pPr lvl="1"/>
            <a:r>
              <a:rPr lang="en-US" dirty="0" smtClean="0"/>
              <a:t>The firm’s resource base must be valuable, rare, inimitable, and non-substitutable. </a:t>
            </a:r>
          </a:p>
          <a:p>
            <a:r>
              <a:rPr lang="en-US" dirty="0" smtClean="0"/>
              <a:t>Agency Theory</a:t>
            </a:r>
          </a:p>
          <a:p>
            <a:pPr lvl="1"/>
            <a:r>
              <a:rPr lang="en-US" dirty="0" smtClean="0"/>
              <a:t>With the separation of firm’s ownership and control the interests of the shareholders and the managers may diverge </a:t>
            </a:r>
          </a:p>
          <a:p>
            <a:pPr lvl="1"/>
            <a:r>
              <a:rPr lang="en-US" dirty="0" smtClean="0"/>
              <a:t>The owners (principal) delegate work to the managers (agent)</a:t>
            </a:r>
          </a:p>
          <a:p>
            <a:pPr lvl="1"/>
            <a:r>
              <a:rPr lang="en-US" dirty="0" smtClean="0"/>
              <a:t>The owners need to continuously monitor the managers as their goals may not be aligned with each other and the managers may work for their own interests instead. </a:t>
            </a:r>
            <a:endParaRPr lang="en-GB" dirty="0"/>
          </a:p>
        </p:txBody>
      </p:sp>
    </p:spTree>
    <p:extLst>
      <p:ext uri="{BB962C8B-B14F-4D97-AF65-F5344CB8AC3E}">
        <p14:creationId xmlns:p14="http://schemas.microsoft.com/office/powerpoint/2010/main" val="1393159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a:bodyPr>
          <a:lstStyle/>
          <a:p>
            <a:r>
              <a:rPr lang="en-US" dirty="0" smtClean="0"/>
              <a:t>Transaction Cost Theory</a:t>
            </a:r>
          </a:p>
          <a:p>
            <a:pPr lvl="1"/>
            <a:r>
              <a:rPr lang="en-US" dirty="0" smtClean="0"/>
              <a:t>This theory explains why firms exist</a:t>
            </a:r>
          </a:p>
          <a:p>
            <a:pPr lvl="1"/>
            <a:r>
              <a:rPr lang="en-US" dirty="0" smtClean="0"/>
              <a:t>A </a:t>
            </a:r>
            <a:r>
              <a:rPr lang="en-US" dirty="0"/>
              <a:t>transaction cost is a cost incurred in making an economic exchange (cost of participating in a market)</a:t>
            </a:r>
            <a:endParaRPr lang="en-US" dirty="0" smtClean="0"/>
          </a:p>
          <a:p>
            <a:pPr lvl="1"/>
            <a:r>
              <a:rPr lang="en-US" dirty="0" smtClean="0"/>
              <a:t>The theory looks at eliminating the costs of using the market (such as costs of organizing and transacting exchanges, trades etc.) through using the firm – there is an advantage with a firm if production is internalized. </a:t>
            </a:r>
          </a:p>
          <a:p>
            <a:pPr lvl="1"/>
            <a:r>
              <a:rPr lang="en-US" dirty="0" smtClean="0"/>
              <a:t>The appropriate governance structure for a given transaction is the one that minimizes the total transaction and production costs</a:t>
            </a:r>
          </a:p>
        </p:txBody>
      </p:sp>
    </p:spTree>
    <p:extLst>
      <p:ext uri="{BB962C8B-B14F-4D97-AF65-F5344CB8AC3E}">
        <p14:creationId xmlns:p14="http://schemas.microsoft.com/office/powerpoint/2010/main" val="3005690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Resource Dependence Theory</a:t>
            </a:r>
          </a:p>
          <a:p>
            <a:pPr lvl="1"/>
            <a:r>
              <a:rPr lang="en-US" dirty="0" smtClean="0"/>
              <a:t>Theory suggests that firms depend upon each other for resources</a:t>
            </a:r>
          </a:p>
          <a:p>
            <a:pPr lvl="1"/>
            <a:r>
              <a:rPr lang="en-US" dirty="0" smtClean="0"/>
              <a:t>Where a firm depends upon resources of another firm there will be a power relationship between the firms such that the firm possessing resources will exercise power over the firm needing resources. </a:t>
            </a:r>
          </a:p>
          <a:p>
            <a:pPr lvl="1"/>
            <a:r>
              <a:rPr lang="en-US" dirty="0"/>
              <a:t>RDT assumes that the ultimate aim of any </a:t>
            </a:r>
            <a:r>
              <a:rPr lang="en-US" dirty="0" smtClean="0"/>
              <a:t>organization is:</a:t>
            </a:r>
          </a:p>
          <a:p>
            <a:pPr lvl="2"/>
            <a:r>
              <a:rPr lang="en-US" dirty="0" smtClean="0"/>
              <a:t>Maximum control over </a:t>
            </a:r>
            <a:r>
              <a:rPr lang="en-US" dirty="0"/>
              <a:t>resources and minimal external dependence; and, </a:t>
            </a:r>
            <a:endParaRPr lang="en-US" dirty="0" smtClean="0"/>
          </a:p>
          <a:p>
            <a:pPr lvl="2"/>
            <a:r>
              <a:rPr lang="en-US" dirty="0" smtClean="0"/>
              <a:t>Enhance </a:t>
            </a:r>
            <a:r>
              <a:rPr lang="en-US" dirty="0"/>
              <a:t>resource </a:t>
            </a:r>
            <a:r>
              <a:rPr lang="en-US" dirty="0" smtClean="0"/>
              <a:t>control through making other organizations dependent upon own resources (Ulrich &amp; Barney, 1984</a:t>
            </a:r>
            <a:r>
              <a:rPr lang="en-US" dirty="0"/>
              <a:t>). </a:t>
            </a:r>
            <a:endParaRPr lang="en-US" dirty="0" smtClean="0"/>
          </a:p>
          <a:p>
            <a:pPr lvl="2"/>
            <a:r>
              <a:rPr lang="en-US" dirty="0" smtClean="0"/>
              <a:t>Organizations </a:t>
            </a:r>
            <a:r>
              <a:rPr lang="en-US" dirty="0"/>
              <a:t>seek to avoid resource </a:t>
            </a:r>
            <a:r>
              <a:rPr lang="en-US" dirty="0" smtClean="0"/>
              <a:t>uncertainty; to have </a:t>
            </a:r>
            <a:r>
              <a:rPr lang="en-US" dirty="0"/>
              <a:t>resources </a:t>
            </a:r>
            <a:r>
              <a:rPr lang="en-US" dirty="0" smtClean="0"/>
              <a:t>readily available </a:t>
            </a:r>
            <a:r>
              <a:rPr lang="en-US" dirty="0"/>
              <a:t>to </a:t>
            </a:r>
            <a:r>
              <a:rPr lang="en-US" dirty="0" smtClean="0"/>
              <a:t>them </a:t>
            </a:r>
            <a:r>
              <a:rPr lang="en-US" dirty="0"/>
              <a:t>as well as avoid resource dependency on others (Fink, </a:t>
            </a:r>
            <a:r>
              <a:rPr lang="en-US" dirty="0" smtClean="0"/>
              <a:t>Edelman, Hatten</a:t>
            </a:r>
            <a:r>
              <a:rPr lang="en-US" dirty="0"/>
              <a:t>, &amp; James, 2006; Hillman et al., 2009; </a:t>
            </a:r>
            <a:r>
              <a:rPr lang="en-US" dirty="0" err="1"/>
              <a:t>Nienhueser</a:t>
            </a:r>
            <a:r>
              <a:rPr lang="en-US" dirty="0"/>
              <a:t>, 2008). </a:t>
            </a:r>
            <a:endParaRPr lang="en-US" dirty="0" smtClean="0"/>
          </a:p>
          <a:p>
            <a:pPr lvl="2"/>
            <a:r>
              <a:rPr lang="en-US" dirty="0" smtClean="0"/>
              <a:t>Due </a:t>
            </a:r>
            <a:r>
              <a:rPr lang="en-US" dirty="0"/>
              <a:t>to the power </a:t>
            </a:r>
            <a:r>
              <a:rPr lang="en-US" dirty="0" smtClean="0"/>
              <a:t>and control </a:t>
            </a:r>
            <a:r>
              <a:rPr lang="en-US" dirty="0"/>
              <a:t>factors, where possible, dependent </a:t>
            </a:r>
            <a:r>
              <a:rPr lang="en-US" dirty="0" smtClean="0"/>
              <a:t>organizations </a:t>
            </a:r>
            <a:r>
              <a:rPr lang="en-US" dirty="0"/>
              <a:t>adopt defensive </a:t>
            </a:r>
            <a:r>
              <a:rPr lang="en-US" dirty="0" smtClean="0"/>
              <a:t>mechanisms (</a:t>
            </a:r>
            <a:r>
              <a:rPr lang="en-US" dirty="0" err="1" smtClean="0"/>
              <a:t>Pfeffer</a:t>
            </a:r>
            <a:r>
              <a:rPr lang="en-US" dirty="0" smtClean="0"/>
              <a:t> </a:t>
            </a:r>
            <a:r>
              <a:rPr lang="en-US" dirty="0"/>
              <a:t>&amp; </a:t>
            </a:r>
            <a:r>
              <a:rPr lang="en-US" dirty="0" err="1"/>
              <a:t>Salancik</a:t>
            </a:r>
            <a:r>
              <a:rPr lang="en-US" dirty="0"/>
              <a:t>, 1978).</a:t>
            </a:r>
            <a:endParaRPr lang="en-US" dirty="0" smtClean="0"/>
          </a:p>
        </p:txBody>
      </p:sp>
    </p:spTree>
    <p:extLst>
      <p:ext uri="{BB962C8B-B14F-4D97-AF65-F5344CB8AC3E}">
        <p14:creationId xmlns:p14="http://schemas.microsoft.com/office/powerpoint/2010/main" val="218097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topics covered</a:t>
            </a:r>
            <a:endParaRPr lang="en-GB" dirty="0"/>
          </a:p>
        </p:txBody>
      </p:sp>
      <p:sp>
        <p:nvSpPr>
          <p:cNvPr id="3" name="Content Placeholder 2"/>
          <p:cNvSpPr>
            <a:spLocks noGrp="1"/>
          </p:cNvSpPr>
          <p:nvPr>
            <p:ph idx="1"/>
          </p:nvPr>
        </p:nvSpPr>
        <p:spPr/>
        <p:txBody>
          <a:bodyPr/>
          <a:lstStyle/>
          <a:p>
            <a:endParaRPr lang="en-US" dirty="0" smtClean="0"/>
          </a:p>
          <a:p>
            <a:r>
              <a:rPr lang="en-US" dirty="0"/>
              <a:t>Characteristics of strategic management and strategic absence</a:t>
            </a:r>
          </a:p>
          <a:p>
            <a:r>
              <a:rPr lang="en-US" dirty="0"/>
              <a:t>Role of the strategic management professionals (e.g. CEO, line manager, etc.)</a:t>
            </a:r>
          </a:p>
          <a:p>
            <a:r>
              <a:rPr lang="en-US" dirty="0"/>
              <a:t>Strategic management conceptual framework (e.g. what it involves, performance, rivals, competitive advantage)</a:t>
            </a:r>
          </a:p>
          <a:p>
            <a:pPr lvl="1"/>
            <a:r>
              <a:rPr lang="en-US" dirty="0"/>
              <a:t>Strategic management process, formulation and implementation</a:t>
            </a:r>
          </a:p>
          <a:p>
            <a:r>
              <a:rPr lang="en-US" dirty="0"/>
              <a:t>Overarching theories used in strategic management</a:t>
            </a:r>
          </a:p>
          <a:p>
            <a:pPr marL="0" indent="0">
              <a:buNone/>
            </a:pPr>
            <a:endParaRPr lang="en-US" dirty="0" smtClean="0"/>
          </a:p>
          <a:p>
            <a:endParaRPr lang="en-US" dirty="0" smtClean="0"/>
          </a:p>
          <a:p>
            <a:endParaRPr lang="en-US" dirty="0" smtClean="0"/>
          </a:p>
          <a:p>
            <a:endParaRPr lang="en-GB" dirty="0"/>
          </a:p>
        </p:txBody>
      </p:sp>
    </p:spTree>
    <p:extLst>
      <p:ext uri="{BB962C8B-B14F-4D97-AF65-F5344CB8AC3E}">
        <p14:creationId xmlns:p14="http://schemas.microsoft.com/office/powerpoint/2010/main" val="2235918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Overarching </a:t>
            </a:r>
            <a:r>
              <a:rPr lang="en-US" dirty="0" smtClean="0"/>
              <a:t>theories used in strategic </a:t>
            </a:r>
            <a:r>
              <a:rPr lang="en-US" dirty="0" smtClean="0"/>
              <a:t>management</a:t>
            </a:r>
          </a:p>
          <a:p>
            <a:r>
              <a:rPr lang="en-US" dirty="0" smtClean="0"/>
              <a:t>Tools and techniques in Strategic Management</a:t>
            </a:r>
          </a:p>
          <a:p>
            <a:r>
              <a:rPr lang="en-US" dirty="0" smtClean="0"/>
              <a:t>Forerunners of strategy in business management</a:t>
            </a:r>
          </a:p>
          <a:p>
            <a:r>
              <a:rPr lang="en-US" dirty="0" smtClean="0"/>
              <a:t>Analyzing external business environment</a:t>
            </a:r>
          </a:p>
          <a:p>
            <a:r>
              <a:rPr lang="en-US" dirty="0" smtClean="0"/>
              <a:t>Levels of analysis: PESTELD framework and ETOP analysis</a:t>
            </a:r>
          </a:p>
          <a:p>
            <a:r>
              <a:rPr lang="en-US" dirty="0" smtClean="0"/>
              <a:t>Environmental scanning and appraisal – strategic intelligence</a:t>
            </a:r>
          </a:p>
          <a:p>
            <a:r>
              <a:rPr lang="en-US" dirty="0" smtClean="0"/>
              <a:t>Competitive environmental analysis: industry </a:t>
            </a:r>
            <a:r>
              <a:rPr lang="en-US" smtClean="0"/>
              <a:t>and competition</a:t>
            </a:r>
            <a:endParaRPr lang="en-US" dirty="0" smtClean="0"/>
          </a:p>
          <a:p>
            <a:endParaRPr lang="en-US" dirty="0" smtClean="0"/>
          </a:p>
          <a:p>
            <a:endParaRPr lang="en-US" dirty="0" smtClean="0"/>
          </a:p>
          <a:p>
            <a:endParaRPr lang="en-GB" dirty="0"/>
          </a:p>
        </p:txBody>
      </p:sp>
    </p:spTree>
    <p:extLst>
      <p:ext uri="{BB962C8B-B14F-4D97-AF65-F5344CB8AC3E}">
        <p14:creationId xmlns:p14="http://schemas.microsoft.com/office/powerpoint/2010/main" val="586505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TotalTime>
  <Words>1941</Words>
  <Application>Microsoft Office PowerPoint</Application>
  <PresentationFormat>Widescreen</PresentationFormat>
  <Paragraphs>157</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Strategic Management (MGT501)</vt:lpstr>
      <vt:lpstr>Summary of the topics covered in the previous lecture</vt:lpstr>
      <vt:lpstr>Topics to be covered in this lecture</vt:lpstr>
      <vt:lpstr>1.4 Characteristics of Strategic Management and Strategy Absence</vt:lpstr>
      <vt:lpstr>1.4.1 Basic Model of Strategic Management</vt:lpstr>
      <vt:lpstr>1.4.1 Basic Model of Strategic Management (continued)</vt:lpstr>
      <vt:lpstr>1.4.1 Basic Model of Strategic Management (continued)</vt:lpstr>
      <vt:lpstr>1.4.1 Basic Model of Strategic Management (continued)</vt:lpstr>
      <vt:lpstr>1.4.1 Basic Model of Strategic Management (continued)</vt:lpstr>
      <vt:lpstr>1.4.2 key distinctive features of strategic management with respect to non-strategic management </vt:lpstr>
      <vt:lpstr>1.5 Role of the Strategists-Strategic Management Professionals</vt:lpstr>
      <vt:lpstr>1.5 Role of the Strategists-Strategic Management Professionals (continued)</vt:lpstr>
      <vt:lpstr>1.6 Conceptual Framework of Strategic Management</vt:lpstr>
      <vt:lpstr>1.6 Conceptual Framework of Strategic Management (continued)</vt:lpstr>
      <vt:lpstr>1.6 Conceptual Framework of Strategic Management (continued)</vt:lpstr>
      <vt:lpstr>1.6.1 Strategic Management Process</vt:lpstr>
      <vt:lpstr>1.7 Some Theories used in Strategic Management</vt:lpstr>
      <vt:lpstr>1.7 Some Theories used in Strategic Management (continued)</vt:lpstr>
      <vt:lpstr>1.7 Some Theories used in Strategic Management (continued)</vt:lpstr>
      <vt:lpstr>Summary of the topics covered</vt:lpstr>
      <vt:lpstr>Topics for the next lecture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Dr Muhammad Mustafa Raziq</cp:lastModifiedBy>
  <cp:revision>214</cp:revision>
  <dcterms:created xsi:type="dcterms:W3CDTF">2016-04-16T04:48:58Z</dcterms:created>
  <dcterms:modified xsi:type="dcterms:W3CDTF">2016-04-19T10:53:27Z</dcterms:modified>
</cp:coreProperties>
</file>