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383" r:id="rId3"/>
    <p:sldId id="296" r:id="rId4"/>
    <p:sldId id="397" r:id="rId5"/>
    <p:sldId id="398" r:id="rId6"/>
    <p:sldId id="399" r:id="rId7"/>
    <p:sldId id="413" r:id="rId8"/>
    <p:sldId id="416" r:id="rId9"/>
    <p:sldId id="415" r:id="rId10"/>
    <p:sldId id="417" r:id="rId11"/>
    <p:sldId id="418" r:id="rId12"/>
    <p:sldId id="401" r:id="rId13"/>
    <p:sldId id="408" r:id="rId14"/>
    <p:sldId id="402" r:id="rId15"/>
    <p:sldId id="403" r:id="rId16"/>
    <p:sldId id="404" r:id="rId17"/>
    <p:sldId id="405" r:id="rId18"/>
    <p:sldId id="406" r:id="rId19"/>
    <p:sldId id="409" r:id="rId20"/>
    <p:sldId id="410" r:id="rId21"/>
    <p:sldId id="407" r:id="rId22"/>
    <p:sldId id="411" r:id="rId23"/>
    <p:sldId id="412" r:id="rId24"/>
    <p:sldId id="367" r:id="rId25"/>
    <p:sldId id="297"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912" autoAdjust="0"/>
    <p:restoredTop sz="89964" autoAdjust="0"/>
  </p:normalViewPr>
  <p:slideViewPr>
    <p:cSldViewPr snapToGrid="0">
      <p:cViewPr varScale="1">
        <p:scale>
          <a:sx n="60" d="100"/>
          <a:sy n="60" d="100"/>
        </p:scale>
        <p:origin x="-1506"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0B820-57E2-4245-9940-98F6E30AF14E}" type="datetimeFigureOut">
              <a:rPr lang="en-GB" smtClean="0"/>
              <a:pPr/>
              <a:t>25/05/2016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786F9-5A8E-476D-86EC-F1E2813A7C39}" type="slidenum">
              <a:rPr lang="en-GB" smtClean="0"/>
              <a:pPr/>
              <a:t>‹#›</a:t>
            </a:fld>
            <a:endParaRPr lang="en-GB"/>
          </a:p>
        </p:txBody>
      </p:sp>
    </p:spTree>
    <p:extLst>
      <p:ext uri="{BB962C8B-B14F-4D97-AF65-F5344CB8AC3E}">
        <p14:creationId xmlns:p14="http://schemas.microsoft.com/office/powerpoint/2010/main" xmlns="" val="1702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25/05/2016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smtClean="0"/>
          </a:p>
          <a:p>
            <a:r>
              <a:rPr lang="en-US" dirty="0" smtClean="0"/>
              <a:t>Lecture 19</a:t>
            </a:r>
          </a:p>
          <a:p>
            <a:endParaRPr lang="en-US" dirty="0" smtClean="0"/>
          </a:p>
          <a:p>
            <a:r>
              <a:rPr lang="en-US" dirty="0" smtClean="0"/>
              <a:t>Dr Muhammad Mustafa Raziq</a:t>
            </a:r>
            <a:endParaRPr lang="en-US" dirty="0"/>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Covered in the Previous Lecture</a:t>
            </a:r>
            <a:endParaRPr lang="en-GB" dirty="0"/>
          </a:p>
        </p:txBody>
      </p:sp>
      <p:sp>
        <p:nvSpPr>
          <p:cNvPr id="3" name="Content Placeholder 2"/>
          <p:cNvSpPr>
            <a:spLocks noGrp="1"/>
          </p:cNvSpPr>
          <p:nvPr>
            <p:ph idx="1"/>
          </p:nvPr>
        </p:nvSpPr>
        <p:spPr/>
        <p:txBody>
          <a:bodyPr/>
          <a:lstStyle/>
          <a:p>
            <a:endParaRPr lang="en-US" dirty="0" smtClean="0"/>
          </a:p>
          <a:p>
            <a:r>
              <a:rPr lang="en-US" dirty="0"/>
              <a:t>First Mover Advantages</a:t>
            </a:r>
          </a:p>
          <a:p>
            <a:r>
              <a:rPr lang="en-US" dirty="0"/>
              <a:t>Strategic Analysis, Strategic Options, Strategy Choice</a:t>
            </a:r>
          </a:p>
          <a:p>
            <a:r>
              <a:rPr lang="en-US" dirty="0"/>
              <a:t>Norms of Strategy making</a:t>
            </a:r>
          </a:p>
          <a:p>
            <a:endParaRPr lang="en-US" dirty="0"/>
          </a:p>
          <a:p>
            <a:endParaRPr lang="en-GB" dirty="0"/>
          </a:p>
        </p:txBody>
      </p:sp>
    </p:spTree>
    <p:extLst>
      <p:ext uri="{BB962C8B-B14F-4D97-AF65-F5344CB8AC3E}">
        <p14:creationId xmlns:p14="http://schemas.microsoft.com/office/powerpoint/2010/main" xmlns="" val="3679806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smtClean="0"/>
          </a:p>
          <a:p>
            <a:r>
              <a:rPr lang="en-US" dirty="0"/>
              <a:t>Norm of Strategy Making</a:t>
            </a:r>
          </a:p>
          <a:p>
            <a:r>
              <a:rPr lang="en-US" dirty="0"/>
              <a:t>Offensive strategies and defensive strategies</a:t>
            </a:r>
          </a:p>
          <a:p>
            <a:r>
              <a:rPr lang="en-US" dirty="0" smtClean="0"/>
              <a:t>Exercise</a:t>
            </a:r>
            <a:endParaRPr lang="en-US" dirty="0"/>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5.8.1. Optimal Strategy</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While taking strategic decisions the firm must consider what actions others will take. The others include competitors, stakeholders, employees, customers etc.</a:t>
            </a:r>
          </a:p>
          <a:p>
            <a:r>
              <a:rPr lang="en-US" dirty="0" smtClean="0"/>
              <a:t>There is no best strategy for all situations and best is always conditional</a:t>
            </a:r>
          </a:p>
          <a:p>
            <a:r>
              <a:rPr lang="en-US" dirty="0" smtClean="0"/>
              <a:t>Optimal strategy is conditional on situational parameters</a:t>
            </a:r>
          </a:p>
          <a:p>
            <a:r>
              <a:rPr lang="en-US" dirty="0" smtClean="0"/>
              <a:t>Options that are strategically stronger relative to other options are called dominant strategies</a:t>
            </a:r>
          </a:p>
          <a:p>
            <a:r>
              <a:rPr lang="en-US" dirty="0" smtClean="0"/>
              <a:t>A dominant strategy is one whose pay off in any outcome relative to all other feasible strategies is higher</a:t>
            </a:r>
          </a:p>
          <a:p>
            <a:endParaRPr lang="en-GB" dirty="0"/>
          </a:p>
        </p:txBody>
      </p:sp>
    </p:spTree>
    <p:extLst>
      <p:ext uri="{BB962C8B-B14F-4D97-AF65-F5344CB8AC3E}">
        <p14:creationId xmlns:p14="http://schemas.microsoft.com/office/powerpoint/2010/main" xmlns="" val="23234327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5.8.2. Blue Ocean Strategy</a:t>
            </a:r>
            <a:endParaRPr lang="en-GB" dirty="0"/>
          </a:p>
        </p:txBody>
      </p:sp>
      <p:sp>
        <p:nvSpPr>
          <p:cNvPr id="3" name="Content Placeholder 2"/>
          <p:cNvSpPr>
            <a:spLocks noGrp="1"/>
          </p:cNvSpPr>
          <p:nvPr>
            <p:ph idx="1"/>
          </p:nvPr>
        </p:nvSpPr>
        <p:spPr/>
        <p:txBody>
          <a:bodyPr>
            <a:normAutofit fontScale="85000" lnSpcReduction="20000"/>
          </a:bodyPr>
          <a:lstStyle/>
          <a:p>
            <a:r>
              <a:rPr lang="en-US" dirty="0" smtClean="0"/>
              <a:t>Red ocean strategy is the conventional strategy formulation to compete in existing market space - Blue ocean strategy aims to create uncontested market space, making competition irrelevant, by making new demand from non-customers as well.</a:t>
            </a:r>
          </a:p>
          <a:p>
            <a:r>
              <a:rPr lang="en-US" dirty="0" smtClean="0"/>
              <a:t>This new demand is created by reaching beyond the existing demand, by reconstructing market boundaries</a:t>
            </a:r>
          </a:p>
          <a:p>
            <a:r>
              <a:rPr lang="en-US" dirty="0" smtClean="0"/>
              <a:t>It involves defining the buyer groups, finding out complementary offerings, rethinking and recrafting the orientation of the industry</a:t>
            </a:r>
          </a:p>
          <a:p>
            <a:r>
              <a:rPr lang="en-US" dirty="0" smtClean="0"/>
              <a:t>Unexplored customers are targeted by the strategy planner or unattended aspects of buyer experience cycle are targeted such as delivery, use, supplements, maintenance, disposal, reuse, recycle, water energy use in operations, making purchase and payments etc. </a:t>
            </a:r>
            <a:endParaRPr lang="en-GB" dirty="0"/>
          </a:p>
        </p:txBody>
      </p:sp>
    </p:spTree>
    <p:extLst>
      <p:ext uri="{BB962C8B-B14F-4D97-AF65-F5344CB8AC3E}">
        <p14:creationId xmlns:p14="http://schemas.microsoft.com/office/powerpoint/2010/main" xmlns="" val="17041370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5.8.3. Exit Strategies</a:t>
            </a:r>
            <a:endParaRPr lang="en-GB" dirty="0"/>
          </a:p>
        </p:txBody>
      </p:sp>
      <p:sp>
        <p:nvSpPr>
          <p:cNvPr id="3" name="Content Placeholder 2"/>
          <p:cNvSpPr>
            <a:spLocks noGrp="1"/>
          </p:cNvSpPr>
          <p:nvPr>
            <p:ph idx="1"/>
          </p:nvPr>
        </p:nvSpPr>
        <p:spPr/>
        <p:txBody>
          <a:bodyPr>
            <a:normAutofit fontScale="85000" lnSpcReduction="20000"/>
          </a:bodyPr>
          <a:lstStyle/>
          <a:p>
            <a:r>
              <a:rPr lang="en-US" dirty="0" smtClean="0"/>
              <a:t>Exit may be in different forms and structures</a:t>
            </a:r>
            <a:endParaRPr lang="en-GB" dirty="0" smtClean="0"/>
          </a:p>
          <a:p>
            <a:r>
              <a:rPr lang="en-US" dirty="0" smtClean="0"/>
              <a:t>A company with multiple businesses would decide to exit one of the business in order to focus on the rest and then grow.</a:t>
            </a:r>
          </a:p>
          <a:p>
            <a:r>
              <a:rPr lang="en-US" dirty="0" smtClean="0"/>
              <a:t>The exit may be by sale of a portion of the stake or share or full sell out depending or many factors</a:t>
            </a:r>
          </a:p>
          <a:p>
            <a:r>
              <a:rPr lang="en-US" dirty="0" smtClean="0"/>
              <a:t>A single business may decide to exit from certain territories or </a:t>
            </a:r>
            <a:r>
              <a:rPr lang="en-US" dirty="0" smtClean="0"/>
              <a:t>exit </a:t>
            </a:r>
            <a:r>
              <a:rPr lang="en-US" dirty="0" smtClean="0"/>
              <a:t>from a product line</a:t>
            </a:r>
          </a:p>
          <a:p>
            <a:r>
              <a:rPr lang="en-US" dirty="0" smtClean="0"/>
              <a:t>A firm may divest portions of its share </a:t>
            </a:r>
            <a:r>
              <a:rPr lang="en-US" dirty="0" smtClean="0"/>
              <a:t>not </a:t>
            </a:r>
            <a:r>
              <a:rPr lang="en-US" dirty="0" smtClean="0"/>
              <a:t>only to bring in more money, but also to get partners with required strengths to take the firm to a higher level or to take the firm to a growth trajectory</a:t>
            </a:r>
          </a:p>
          <a:p>
            <a:r>
              <a:rPr lang="en-US" dirty="0" smtClean="0"/>
              <a:t>Exit may be for venturing into a new business that has more potential to grow</a:t>
            </a:r>
          </a:p>
        </p:txBody>
      </p:sp>
    </p:spTree>
    <p:extLst>
      <p:ext uri="{BB962C8B-B14F-4D97-AF65-F5344CB8AC3E}">
        <p14:creationId xmlns:p14="http://schemas.microsoft.com/office/powerpoint/2010/main" xmlns="" val="34851454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5.9. Offensive and Defensive Strategies</a:t>
            </a:r>
            <a:endParaRPr lang="en-GB" dirty="0"/>
          </a:p>
        </p:txBody>
      </p:sp>
      <p:sp>
        <p:nvSpPr>
          <p:cNvPr id="3" name="Content Placeholder 2"/>
          <p:cNvSpPr>
            <a:spLocks noGrp="1"/>
          </p:cNvSpPr>
          <p:nvPr>
            <p:ph idx="1"/>
          </p:nvPr>
        </p:nvSpPr>
        <p:spPr/>
        <p:txBody>
          <a:bodyPr/>
          <a:lstStyle/>
          <a:p>
            <a:endParaRPr lang="en-US" dirty="0" smtClean="0"/>
          </a:p>
          <a:p>
            <a:r>
              <a:rPr lang="en-US" dirty="0" smtClean="0"/>
              <a:t>Defensive Strategies:</a:t>
            </a:r>
          </a:p>
          <a:p>
            <a:pPr lvl="1"/>
            <a:r>
              <a:rPr lang="en-US" dirty="0" smtClean="0"/>
              <a:t>Some of the defensive strategies for achieving cost advantage are as follows:</a:t>
            </a:r>
          </a:p>
          <a:p>
            <a:pPr lvl="2"/>
            <a:r>
              <a:rPr lang="en-US" dirty="0" smtClean="0"/>
              <a:t>Economies of scale and scope</a:t>
            </a:r>
          </a:p>
          <a:p>
            <a:pPr lvl="2"/>
            <a:r>
              <a:rPr lang="en-US" dirty="0" smtClean="0"/>
              <a:t>Utilizing the experience curve</a:t>
            </a:r>
          </a:p>
          <a:p>
            <a:pPr lvl="2"/>
            <a:r>
              <a:rPr lang="en-US" dirty="0" smtClean="0"/>
              <a:t>Skills and expertise acquisition for internal capability building</a:t>
            </a:r>
          </a:p>
          <a:p>
            <a:pPr lvl="2"/>
            <a:r>
              <a:rPr lang="en-US" dirty="0" smtClean="0"/>
              <a:t>Technology upgrade</a:t>
            </a:r>
          </a:p>
          <a:p>
            <a:pPr lvl="2"/>
            <a:r>
              <a:rPr lang="en-US" dirty="0" smtClean="0"/>
              <a:t>Product design</a:t>
            </a:r>
          </a:p>
          <a:p>
            <a:pPr lvl="2"/>
            <a:r>
              <a:rPr lang="en-US" dirty="0" smtClean="0"/>
              <a:t>Distribution efficiency</a:t>
            </a:r>
          </a:p>
          <a:p>
            <a:pPr lvl="2"/>
            <a:r>
              <a:rPr lang="en-US" dirty="0" smtClean="0"/>
              <a:t>Sourcing strategy</a:t>
            </a:r>
            <a:endParaRPr lang="en-GB" dirty="0"/>
          </a:p>
        </p:txBody>
      </p:sp>
    </p:spTree>
    <p:extLst>
      <p:ext uri="{BB962C8B-B14F-4D97-AF65-F5344CB8AC3E}">
        <p14:creationId xmlns:p14="http://schemas.microsoft.com/office/powerpoint/2010/main" xmlns="" val="38282071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5.9. Offensive and Defensive Strategies (continued)</a:t>
            </a:r>
            <a:endParaRPr lang="en-GB" dirty="0"/>
          </a:p>
        </p:txBody>
      </p:sp>
      <p:sp>
        <p:nvSpPr>
          <p:cNvPr id="3" name="Content Placeholder 2"/>
          <p:cNvSpPr>
            <a:spLocks noGrp="1"/>
          </p:cNvSpPr>
          <p:nvPr>
            <p:ph idx="1"/>
          </p:nvPr>
        </p:nvSpPr>
        <p:spPr/>
        <p:txBody>
          <a:bodyPr>
            <a:noAutofit/>
          </a:bodyPr>
          <a:lstStyle/>
          <a:p>
            <a:r>
              <a:rPr lang="en-US" sz="2400" dirty="0" smtClean="0"/>
              <a:t>Defensive Strategies:</a:t>
            </a:r>
          </a:p>
          <a:p>
            <a:pPr lvl="1"/>
            <a:r>
              <a:rPr lang="en-US" dirty="0" smtClean="0"/>
              <a:t>Building up consumer’s cost of switching to other products through the following actions are also defensive strategies</a:t>
            </a:r>
          </a:p>
          <a:p>
            <a:pPr lvl="2"/>
            <a:r>
              <a:rPr lang="en-US" sz="2400" dirty="0" smtClean="0"/>
              <a:t>Brand equity, loyalty, and remember-ability</a:t>
            </a:r>
          </a:p>
          <a:p>
            <a:pPr lvl="2"/>
            <a:r>
              <a:rPr lang="en-US" sz="2400" dirty="0" smtClean="0"/>
              <a:t>Increasing consumers’ brand-specific confidence</a:t>
            </a:r>
          </a:p>
          <a:p>
            <a:pPr lvl="2"/>
            <a:r>
              <a:rPr lang="en-US" sz="2400" dirty="0" smtClean="0"/>
              <a:t>Increasing consumers’ brand-specific investments in skills and knowledge</a:t>
            </a:r>
          </a:p>
          <a:p>
            <a:pPr lvl="2"/>
            <a:r>
              <a:rPr lang="en-US" sz="2400" dirty="0" smtClean="0"/>
              <a:t>Framing of consumer’s perception</a:t>
            </a:r>
          </a:p>
          <a:p>
            <a:pPr lvl="2"/>
            <a:r>
              <a:rPr lang="en-US" sz="2400" dirty="0" smtClean="0"/>
              <a:t>Incentives for repeat purchase and use</a:t>
            </a:r>
          </a:p>
          <a:p>
            <a:pPr lvl="2"/>
            <a:r>
              <a:rPr lang="en-US" sz="2400" dirty="0" smtClean="0"/>
              <a:t>Product design, which requires supplementary products that are captive</a:t>
            </a:r>
          </a:p>
          <a:p>
            <a:pPr lvl="2"/>
            <a:r>
              <a:rPr lang="en-US" sz="2400" dirty="0" smtClean="0"/>
              <a:t>Network effects</a:t>
            </a:r>
            <a:endParaRPr lang="en-GB" sz="2400" dirty="0"/>
          </a:p>
        </p:txBody>
      </p:sp>
    </p:spTree>
    <p:extLst>
      <p:ext uri="{BB962C8B-B14F-4D97-AF65-F5344CB8AC3E}">
        <p14:creationId xmlns:p14="http://schemas.microsoft.com/office/powerpoint/2010/main" xmlns="" val="33874700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5.9. Offensive and Defensive Strategies (continued)</a:t>
            </a:r>
            <a:endParaRPr lang="en-GB" dirty="0"/>
          </a:p>
        </p:txBody>
      </p:sp>
      <p:sp>
        <p:nvSpPr>
          <p:cNvPr id="3" name="Content Placeholder 2"/>
          <p:cNvSpPr>
            <a:spLocks noGrp="1"/>
          </p:cNvSpPr>
          <p:nvPr>
            <p:ph idx="1"/>
          </p:nvPr>
        </p:nvSpPr>
        <p:spPr/>
        <p:txBody>
          <a:bodyPr/>
          <a:lstStyle/>
          <a:p>
            <a:endParaRPr lang="en-US" dirty="0" smtClean="0"/>
          </a:p>
          <a:p>
            <a:r>
              <a:rPr lang="en-US" dirty="0" smtClean="0"/>
              <a:t>Offensive Strategies:</a:t>
            </a:r>
          </a:p>
          <a:p>
            <a:pPr lvl="1"/>
            <a:r>
              <a:rPr lang="en-US" dirty="0" smtClean="0"/>
              <a:t>Strategy to gain exclusive commitment of the supply members and product marketing chain members through certain proactive, pre-emptive actions are offensive strategies.</a:t>
            </a:r>
          </a:p>
          <a:p>
            <a:pPr lvl="1"/>
            <a:r>
              <a:rPr lang="en-US" dirty="0" smtClean="0"/>
              <a:t>When there is a blockade of the competitor’s access to raw materials and/or markets</a:t>
            </a:r>
          </a:p>
          <a:p>
            <a:pPr lvl="1"/>
            <a:r>
              <a:rPr lang="en-US" dirty="0" smtClean="0"/>
              <a:t>There may also be threats of aggressive responses such as price reduction that influence potential entrant’s decisions</a:t>
            </a:r>
            <a:endParaRPr lang="en-GB" dirty="0"/>
          </a:p>
        </p:txBody>
      </p:sp>
    </p:spTree>
    <p:extLst>
      <p:ext uri="{BB962C8B-B14F-4D97-AF65-F5344CB8AC3E}">
        <p14:creationId xmlns:p14="http://schemas.microsoft.com/office/powerpoint/2010/main" xmlns="" val="16217113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5.9. Offensive and Defensive Strategies (continued)</a:t>
            </a:r>
            <a:endParaRPr lang="en-GB" dirty="0"/>
          </a:p>
        </p:txBody>
      </p:sp>
      <p:sp>
        <p:nvSpPr>
          <p:cNvPr id="3" name="Content Placeholder 2"/>
          <p:cNvSpPr>
            <a:spLocks noGrp="1"/>
          </p:cNvSpPr>
          <p:nvPr>
            <p:ph idx="1"/>
          </p:nvPr>
        </p:nvSpPr>
        <p:spPr/>
        <p:txBody>
          <a:bodyPr/>
          <a:lstStyle/>
          <a:p>
            <a:endParaRPr lang="en-US" dirty="0" smtClean="0"/>
          </a:p>
          <a:p>
            <a:r>
              <a:rPr lang="en-US" dirty="0" smtClean="0"/>
              <a:t>Offensive Strategies:</a:t>
            </a:r>
          </a:p>
          <a:p>
            <a:pPr lvl="1"/>
            <a:r>
              <a:rPr lang="en-US" dirty="0" smtClean="0"/>
              <a:t>Horizontal and vertical integration</a:t>
            </a:r>
          </a:p>
          <a:p>
            <a:pPr lvl="1"/>
            <a:r>
              <a:rPr lang="en-US" dirty="0" smtClean="0"/>
              <a:t>Investments in brand-specific assets</a:t>
            </a:r>
          </a:p>
          <a:p>
            <a:pPr lvl="1"/>
            <a:r>
              <a:rPr lang="en-US" dirty="0" smtClean="0"/>
              <a:t>Patent for core technology</a:t>
            </a:r>
          </a:p>
          <a:p>
            <a:pPr lvl="1"/>
            <a:r>
              <a:rPr lang="en-US" dirty="0" smtClean="0"/>
              <a:t>Lobbying for favorable public policies</a:t>
            </a:r>
          </a:p>
          <a:p>
            <a:pPr lvl="1"/>
            <a:r>
              <a:rPr lang="en-US" dirty="0" smtClean="0"/>
              <a:t>Demonstrating a reputation for toughness and cost superiority</a:t>
            </a:r>
          </a:p>
          <a:p>
            <a:pPr lvl="1"/>
            <a:r>
              <a:rPr lang="en-US" dirty="0" smtClean="0"/>
              <a:t>Pre-emptive investments in excess capacity</a:t>
            </a:r>
          </a:p>
        </p:txBody>
      </p:sp>
    </p:spTree>
    <p:extLst>
      <p:ext uri="{BB962C8B-B14F-4D97-AF65-F5344CB8AC3E}">
        <p14:creationId xmlns:p14="http://schemas.microsoft.com/office/powerpoint/2010/main" xmlns="" val="37925204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5399" y="215497"/>
            <a:ext cx="7886700" cy="1325563"/>
          </a:xfrm>
        </p:spPr>
        <p:txBody>
          <a:bodyPr>
            <a:normAutofit/>
          </a:bodyPr>
          <a:lstStyle/>
          <a:p>
            <a:r>
              <a:rPr lang="en-US" sz="3600" dirty="0" smtClean="0"/>
              <a:t>5.9.1. Strategic Positioning and Repositioning</a:t>
            </a:r>
            <a:endParaRPr lang="en-GB" sz="3600" dirty="0"/>
          </a:p>
        </p:txBody>
      </p:sp>
      <p:sp>
        <p:nvSpPr>
          <p:cNvPr id="3" name="Content Placeholder 2"/>
          <p:cNvSpPr>
            <a:spLocks noGrp="1"/>
          </p:cNvSpPr>
          <p:nvPr>
            <p:ph idx="1"/>
          </p:nvPr>
        </p:nvSpPr>
        <p:spPr>
          <a:xfrm>
            <a:off x="578774" y="1360111"/>
            <a:ext cx="7886700" cy="5140441"/>
          </a:xfrm>
        </p:spPr>
        <p:txBody>
          <a:bodyPr>
            <a:normAutofit fontScale="77500" lnSpcReduction="20000"/>
          </a:bodyPr>
          <a:lstStyle/>
          <a:p>
            <a:r>
              <a:rPr lang="en-US" sz="3100" dirty="0" smtClean="0"/>
              <a:t>In order to win, a firm following either an offensive or defensive strategy needs to reposition itself often, which is a part of the execution strategy planned in advance.</a:t>
            </a:r>
          </a:p>
          <a:p>
            <a:r>
              <a:rPr lang="en-US" sz="3100" dirty="0" smtClean="0"/>
              <a:t>Positioning is the act of designing the company’s offerings and image to occupy a distant place in the target markets mind (Kotler, 2000)</a:t>
            </a:r>
          </a:p>
          <a:p>
            <a:r>
              <a:rPr lang="en-US" sz="3100" dirty="0" smtClean="0"/>
              <a:t>Repositioning is sometimes understood as turnaround as the attempt of both is to improve the firm’s value proposition when performance is challenged. However both are different in terms of the nature, scope and path of change. Turnaround is a radical form of strategic change induced by performance decline that threatens the very existence of the organization</a:t>
            </a:r>
          </a:p>
          <a:p>
            <a:r>
              <a:rPr lang="en-US" sz="3100" dirty="0" smtClean="0"/>
              <a:t>Generally efficiency led-moves, rather than entrepreneurial initiatives are associated with successful turnarounds, whereas strategic repositioning is a corporate entrepreneurial initiative. </a:t>
            </a:r>
          </a:p>
          <a:p>
            <a:endParaRPr lang="en-US" dirty="0" smtClean="0"/>
          </a:p>
          <a:p>
            <a:endParaRPr lang="en-GB" dirty="0"/>
          </a:p>
        </p:txBody>
      </p:sp>
    </p:spTree>
    <p:extLst>
      <p:ext uri="{BB962C8B-B14F-4D97-AF65-F5344CB8AC3E}">
        <p14:creationId xmlns:p14="http://schemas.microsoft.com/office/powerpoint/2010/main" xmlns="" val="4091163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GB" dirty="0"/>
          </a:p>
        </p:txBody>
      </p:sp>
      <p:sp>
        <p:nvSpPr>
          <p:cNvPr id="3" name="Content Placeholder 2"/>
          <p:cNvSpPr>
            <a:spLocks noGrp="1"/>
          </p:cNvSpPr>
          <p:nvPr>
            <p:ph idx="1"/>
          </p:nvPr>
        </p:nvSpPr>
        <p:spPr/>
        <p:txBody>
          <a:bodyPr/>
          <a:lstStyle/>
          <a:p>
            <a:r>
              <a:rPr lang="en-US" dirty="0" smtClean="0"/>
              <a:t>Question 1:</a:t>
            </a:r>
          </a:p>
          <a:p>
            <a:endParaRPr lang="en-US" dirty="0"/>
          </a:p>
          <a:p>
            <a:r>
              <a:rPr lang="en-US" dirty="0"/>
              <a:t>You have </a:t>
            </a:r>
            <a:r>
              <a:rPr lang="en-US" dirty="0" smtClean="0"/>
              <a:t>opened a retail store that sells stitched women clothes. Your </a:t>
            </a:r>
            <a:r>
              <a:rPr lang="en-US" dirty="0"/>
              <a:t>task now is to develop a strategic </a:t>
            </a:r>
            <a:r>
              <a:rPr lang="en-US" dirty="0" smtClean="0"/>
              <a:t>retail </a:t>
            </a:r>
            <a:r>
              <a:rPr lang="en-GB" dirty="0" smtClean="0"/>
              <a:t>plan </a:t>
            </a:r>
            <a:r>
              <a:rPr lang="en-GB" dirty="0"/>
              <a:t>for your business.</a:t>
            </a:r>
          </a:p>
        </p:txBody>
      </p:sp>
    </p:spTree>
    <p:extLst>
      <p:ext uri="{BB962C8B-B14F-4D97-AF65-F5344CB8AC3E}">
        <p14:creationId xmlns:p14="http://schemas.microsoft.com/office/powerpoint/2010/main" xmlns="" val="18557122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strategic Retail Planning Process</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Developing a strategic retail plan involves the following steps:</a:t>
            </a:r>
          </a:p>
          <a:p>
            <a:pPr lvl="1"/>
            <a:r>
              <a:rPr lang="en-US" dirty="0" smtClean="0"/>
              <a:t>Define the Business Mission</a:t>
            </a:r>
            <a:endParaRPr lang="en-US" dirty="0"/>
          </a:p>
          <a:p>
            <a:pPr lvl="1"/>
            <a:r>
              <a:rPr lang="en-US" dirty="0"/>
              <a:t>Conduct a Situation </a:t>
            </a:r>
            <a:r>
              <a:rPr lang="en-US" dirty="0" smtClean="0"/>
              <a:t>Audit</a:t>
            </a:r>
          </a:p>
          <a:p>
            <a:pPr lvl="1"/>
            <a:r>
              <a:rPr lang="en-US" dirty="0"/>
              <a:t>Identify Strategic </a:t>
            </a:r>
            <a:r>
              <a:rPr lang="en-US" dirty="0" smtClean="0"/>
              <a:t>Opportunities</a:t>
            </a:r>
          </a:p>
          <a:p>
            <a:pPr lvl="1"/>
            <a:r>
              <a:rPr lang="en-US" dirty="0"/>
              <a:t>Evaluate Strategic </a:t>
            </a:r>
            <a:r>
              <a:rPr lang="en-US" dirty="0" smtClean="0"/>
              <a:t>Opportunities</a:t>
            </a:r>
          </a:p>
          <a:p>
            <a:pPr lvl="1"/>
            <a:r>
              <a:rPr lang="en-US" dirty="0"/>
              <a:t>Establish specific objectives and allocate </a:t>
            </a:r>
            <a:r>
              <a:rPr lang="en-US" dirty="0" smtClean="0"/>
              <a:t>resources</a:t>
            </a:r>
            <a:endParaRPr lang="en-US" dirty="0"/>
          </a:p>
          <a:p>
            <a:pPr lvl="1"/>
            <a:r>
              <a:rPr lang="en-US" dirty="0" smtClean="0"/>
              <a:t>Develop </a:t>
            </a:r>
            <a:r>
              <a:rPr lang="en-US" dirty="0"/>
              <a:t>a retail mix to implement strategy</a:t>
            </a:r>
          </a:p>
          <a:p>
            <a:pPr lvl="1"/>
            <a:r>
              <a:rPr lang="en-US" dirty="0" smtClean="0"/>
              <a:t>Evaluate </a:t>
            </a:r>
            <a:r>
              <a:rPr lang="en-US" dirty="0"/>
              <a:t>performance and make </a:t>
            </a:r>
            <a:r>
              <a:rPr lang="en-US" dirty="0" smtClean="0"/>
              <a:t>adjustments</a:t>
            </a:r>
            <a:endParaRPr lang="en-US" dirty="0"/>
          </a:p>
          <a:p>
            <a:pPr lvl="1"/>
            <a:endParaRPr lang="en-US" dirty="0"/>
          </a:p>
          <a:p>
            <a:pPr lvl="1"/>
            <a:endParaRPr lang="en-US" dirty="0" smtClean="0"/>
          </a:p>
        </p:txBody>
      </p:sp>
    </p:spTree>
    <p:extLst>
      <p:ext uri="{BB962C8B-B14F-4D97-AF65-F5344CB8AC3E}">
        <p14:creationId xmlns:p14="http://schemas.microsoft.com/office/powerpoint/2010/main" xmlns="" val="29170907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r>
              <a:rPr lang="en-US" sz="3600" dirty="0" smtClean="0">
                <a:latin typeface="+mn-lt"/>
              </a:rPr>
              <a:t>Define the Business Mission</a:t>
            </a:r>
            <a:endParaRPr lang="en-US" sz="3600" dirty="0">
              <a:latin typeface="+mn-lt"/>
            </a:endParaRPr>
          </a:p>
        </p:txBody>
      </p:sp>
      <p:sp>
        <p:nvSpPr>
          <p:cNvPr id="3" name="Content Placeholder 2"/>
          <p:cNvSpPr>
            <a:spLocks noGrp="1"/>
          </p:cNvSpPr>
          <p:nvPr>
            <p:ph idx="1"/>
          </p:nvPr>
        </p:nvSpPr>
        <p:spPr/>
        <p:txBody>
          <a:bodyPr>
            <a:normAutofit fontScale="85000" lnSpcReduction="10000"/>
          </a:bodyPr>
          <a:lstStyle/>
          <a:p>
            <a:r>
              <a:rPr lang="en-US" dirty="0" smtClean="0"/>
              <a:t>A mission statement describes the organization purpose – it describes the objectives and the activities the organization intends to undertake – mission statement requires the business to answer the following five questions:</a:t>
            </a:r>
          </a:p>
          <a:p>
            <a:pPr lvl="1"/>
            <a:r>
              <a:rPr lang="en-US" dirty="0" smtClean="0"/>
              <a:t>What business are we in?</a:t>
            </a:r>
          </a:p>
          <a:p>
            <a:pPr lvl="1"/>
            <a:r>
              <a:rPr lang="en-US" dirty="0" smtClean="0"/>
              <a:t>What should be our business in the future?</a:t>
            </a:r>
          </a:p>
          <a:p>
            <a:pPr lvl="1"/>
            <a:r>
              <a:rPr lang="en-US" dirty="0" smtClean="0"/>
              <a:t>Who are our customers?</a:t>
            </a:r>
          </a:p>
          <a:p>
            <a:pPr lvl="1"/>
            <a:r>
              <a:rPr lang="en-US" dirty="0" smtClean="0"/>
              <a:t>What are our capabilities?</a:t>
            </a:r>
          </a:p>
          <a:p>
            <a:pPr lvl="1"/>
            <a:r>
              <a:rPr lang="en-US" dirty="0" smtClean="0"/>
              <a:t>What do we want to accomplish?</a:t>
            </a:r>
          </a:p>
          <a:p>
            <a:pPr lvl="3"/>
            <a:endParaRPr lang="en-US" dirty="0"/>
          </a:p>
          <a:p>
            <a:pPr marL="0" indent="0" algn="ctr">
              <a:buNone/>
            </a:pPr>
            <a:r>
              <a:rPr lang="en-US" b="1" dirty="0"/>
              <a:t>To be the leading retailer of good quality and moderately-priced stitched clothes for women in Rawalpindi/Islamabad, and achieve a stable income of Rs. 10,000,000 per year</a:t>
            </a:r>
            <a:endParaRPr lang="en-US" dirty="0">
              <a:solidFill>
                <a:srgbClr val="0070C0"/>
              </a:solidFill>
            </a:endParaRPr>
          </a:p>
        </p:txBody>
      </p:sp>
    </p:spTree>
    <p:extLst>
      <p:ext uri="{BB962C8B-B14F-4D97-AF65-F5344CB8AC3E}">
        <p14:creationId xmlns:p14="http://schemas.microsoft.com/office/powerpoint/2010/main" xmlns="" val="4636285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Conduct a Situation Audit</a:t>
            </a:r>
          </a:p>
        </p:txBody>
      </p:sp>
      <p:sp>
        <p:nvSpPr>
          <p:cNvPr id="3" name="Content Placeholder 2"/>
          <p:cNvSpPr>
            <a:spLocks noGrp="1"/>
          </p:cNvSpPr>
          <p:nvPr>
            <p:ph idx="1"/>
          </p:nvPr>
        </p:nvSpPr>
        <p:spPr/>
        <p:txBody>
          <a:bodyPr>
            <a:normAutofit lnSpcReduction="10000"/>
          </a:bodyPr>
          <a:lstStyle/>
          <a:p>
            <a:r>
              <a:rPr lang="en-US" dirty="0" smtClean="0"/>
              <a:t>Market Factors:</a:t>
            </a:r>
          </a:p>
          <a:p>
            <a:pPr lvl="1"/>
            <a:r>
              <a:rPr lang="en-US" dirty="0" smtClean="0"/>
              <a:t>Market size, market growth (</a:t>
            </a:r>
            <a:r>
              <a:rPr lang="en-US" dirty="0"/>
              <a:t>growing, mature or declining market</a:t>
            </a:r>
            <a:r>
              <a:rPr lang="en-US" dirty="0" smtClean="0"/>
              <a:t>), seasonality (is it seasonal or all year), and business cycles (is the market affected (such as for cars) or unaffected (such as for food) by economic conditions)</a:t>
            </a:r>
          </a:p>
          <a:p>
            <a:r>
              <a:rPr lang="en-US" dirty="0" smtClean="0"/>
              <a:t>Competitive Factors – competition is affected by:</a:t>
            </a:r>
          </a:p>
          <a:p>
            <a:pPr lvl="1"/>
            <a:r>
              <a:rPr lang="en-US" b="1" dirty="0" smtClean="0"/>
              <a:t>Barriers to entry </a:t>
            </a:r>
            <a:r>
              <a:rPr lang="en-US" dirty="0" smtClean="0"/>
              <a:t>(caused by for example economy of scale, customer loyalty, and location availability)</a:t>
            </a:r>
          </a:p>
          <a:p>
            <a:pPr lvl="1"/>
            <a:r>
              <a:rPr lang="en-US" b="1" dirty="0" smtClean="0"/>
              <a:t>Bargaining power of suppliers </a:t>
            </a:r>
            <a:r>
              <a:rPr lang="en-US" dirty="0" smtClean="0"/>
              <a:t>(when there are only few a suppliers and so have the opportunity to dictate the prices and delivery terms)</a:t>
            </a:r>
          </a:p>
        </p:txBody>
      </p:sp>
    </p:spTree>
    <p:extLst>
      <p:ext uri="{BB962C8B-B14F-4D97-AF65-F5344CB8AC3E}">
        <p14:creationId xmlns:p14="http://schemas.microsoft.com/office/powerpoint/2010/main" xmlns="" val="29761443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Conduct a Situation Audit</a:t>
            </a:r>
          </a:p>
        </p:txBody>
      </p:sp>
      <p:sp>
        <p:nvSpPr>
          <p:cNvPr id="3" name="Content Placeholder 2"/>
          <p:cNvSpPr>
            <a:spLocks noGrp="1"/>
          </p:cNvSpPr>
          <p:nvPr>
            <p:ph idx="1"/>
          </p:nvPr>
        </p:nvSpPr>
        <p:spPr/>
        <p:txBody>
          <a:bodyPr>
            <a:normAutofit fontScale="92500"/>
          </a:bodyPr>
          <a:lstStyle/>
          <a:p>
            <a:r>
              <a:rPr lang="en-US" b="1" dirty="0" smtClean="0"/>
              <a:t>Competitive rivalry </a:t>
            </a:r>
            <a:r>
              <a:rPr lang="en-US" dirty="0" smtClean="0"/>
              <a:t>(frequency and intensity of reactions by the competitors to the actions of the competing firm)</a:t>
            </a:r>
          </a:p>
          <a:p>
            <a:pPr lvl="1"/>
            <a:r>
              <a:rPr lang="en-US" dirty="0" smtClean="0"/>
              <a:t>When rivalry is high:</a:t>
            </a:r>
          </a:p>
          <a:p>
            <a:pPr lvl="2"/>
            <a:r>
              <a:rPr lang="en-US" sz="2400" dirty="0" smtClean="0"/>
              <a:t>Price wars erupt; employee raids occur; advertising and promotion expense increase; and profit potential falls.</a:t>
            </a:r>
          </a:p>
          <a:p>
            <a:pPr lvl="2"/>
            <a:r>
              <a:rPr lang="en-US" sz="2400" dirty="0" smtClean="0"/>
              <a:t>Rivalry may increase with:</a:t>
            </a:r>
          </a:p>
          <a:p>
            <a:pPr lvl="3"/>
            <a:r>
              <a:rPr lang="en-US" sz="2400" dirty="0" smtClean="0"/>
              <a:t>A large number of same sized competitors</a:t>
            </a:r>
          </a:p>
          <a:p>
            <a:pPr lvl="3"/>
            <a:r>
              <a:rPr lang="en-US" sz="2400" dirty="0" smtClean="0"/>
              <a:t>Slow growth</a:t>
            </a:r>
          </a:p>
          <a:p>
            <a:pPr lvl="3"/>
            <a:r>
              <a:rPr lang="en-US" sz="2400" dirty="0" smtClean="0"/>
              <a:t>High fixed costs</a:t>
            </a:r>
          </a:p>
          <a:p>
            <a:pPr lvl="3"/>
            <a:r>
              <a:rPr lang="en-US" sz="2400" dirty="0" smtClean="0"/>
              <a:t>Lack of perceived differences between competing retailers</a:t>
            </a:r>
          </a:p>
          <a:p>
            <a:pPr lvl="2"/>
            <a:endParaRPr lang="en-US" dirty="0" smtClean="0"/>
          </a:p>
        </p:txBody>
      </p:sp>
    </p:spTree>
    <p:extLst>
      <p:ext uri="{BB962C8B-B14F-4D97-AF65-F5344CB8AC3E}">
        <p14:creationId xmlns:p14="http://schemas.microsoft.com/office/powerpoint/2010/main" xmlns="" val="31917874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Conduct a Situation Audit</a:t>
            </a:r>
          </a:p>
        </p:txBody>
      </p:sp>
      <p:sp>
        <p:nvSpPr>
          <p:cNvPr id="3" name="Content Placeholder 2"/>
          <p:cNvSpPr>
            <a:spLocks noGrp="1"/>
          </p:cNvSpPr>
          <p:nvPr>
            <p:ph idx="1"/>
          </p:nvPr>
        </p:nvSpPr>
        <p:spPr/>
        <p:txBody>
          <a:bodyPr>
            <a:normAutofit fontScale="92500"/>
          </a:bodyPr>
          <a:lstStyle/>
          <a:p>
            <a:r>
              <a:rPr lang="en-US" sz="2400" dirty="0" smtClean="0"/>
              <a:t>Environmental Factors – factors that can affect market attractiveness are:</a:t>
            </a:r>
          </a:p>
          <a:p>
            <a:pPr lvl="1"/>
            <a:r>
              <a:rPr lang="en-US" dirty="0" smtClean="0"/>
              <a:t>Technological</a:t>
            </a:r>
          </a:p>
          <a:p>
            <a:pPr lvl="2"/>
            <a:r>
              <a:rPr lang="en-US" sz="2400" dirty="0" smtClean="0"/>
              <a:t>With the rapid change in technology existing competitors may be threatened by new entrants that have the capability of new technology. </a:t>
            </a:r>
          </a:p>
          <a:p>
            <a:pPr lvl="1"/>
            <a:r>
              <a:rPr lang="en-US" dirty="0" smtClean="0"/>
              <a:t>Economic (some business are more affected by economic conditions other less)</a:t>
            </a:r>
          </a:p>
          <a:p>
            <a:pPr lvl="1"/>
            <a:r>
              <a:rPr lang="en-US" dirty="0" smtClean="0"/>
              <a:t>Regulatory (for example some laws may deter foreign companies to enter to promote the local industry)</a:t>
            </a:r>
          </a:p>
          <a:p>
            <a:pPr lvl="1"/>
            <a:r>
              <a:rPr lang="en-US" dirty="0" smtClean="0"/>
              <a:t>Social (markets with diversified trends in demographics, lifestyles, attitudes, and personal values – where there is a simultaneous need to appeal multiple types of customers)</a:t>
            </a:r>
          </a:p>
          <a:p>
            <a:pPr marL="1828800" lvl="4" indent="0">
              <a:buNone/>
            </a:pPr>
            <a:endParaRPr lang="en-US" dirty="0" smtClean="0"/>
          </a:p>
          <a:p>
            <a:pPr lvl="3"/>
            <a:endParaRPr lang="en-US" dirty="0" smtClean="0"/>
          </a:p>
        </p:txBody>
      </p:sp>
    </p:spTree>
    <p:extLst>
      <p:ext uri="{BB962C8B-B14F-4D97-AF65-F5344CB8AC3E}">
        <p14:creationId xmlns:p14="http://schemas.microsoft.com/office/powerpoint/2010/main" xmlns="" val="4597945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Conduct a Situation Audit</a:t>
            </a:r>
          </a:p>
        </p:txBody>
      </p:sp>
      <p:sp>
        <p:nvSpPr>
          <p:cNvPr id="3" name="Content Placeholder 2"/>
          <p:cNvSpPr>
            <a:spLocks noGrp="1"/>
          </p:cNvSpPr>
          <p:nvPr>
            <p:ph idx="1"/>
          </p:nvPr>
        </p:nvSpPr>
        <p:spPr/>
        <p:txBody>
          <a:bodyPr>
            <a:normAutofit/>
          </a:bodyPr>
          <a:lstStyle/>
          <a:p>
            <a:endParaRPr lang="en-US" dirty="0" smtClean="0"/>
          </a:p>
          <a:p>
            <a:endParaRPr lang="en-US" dirty="0"/>
          </a:p>
          <a:p>
            <a:r>
              <a:rPr lang="en-US" dirty="0" smtClean="0"/>
              <a:t>Analysis of Strengths and Weaknesses with respect to internal capabilities</a:t>
            </a:r>
          </a:p>
          <a:p>
            <a:pPr lvl="1"/>
            <a:r>
              <a:rPr lang="en-US" dirty="0" smtClean="0"/>
              <a:t>Rate the capabilities (such as management, financial resources, operations, production, inventory, locations, and customers) from poor, limited, good, to excellent. </a:t>
            </a:r>
          </a:p>
          <a:p>
            <a:pPr lvl="3"/>
            <a:endParaRPr lang="en-US" dirty="0" smtClean="0"/>
          </a:p>
          <a:p>
            <a:pPr lvl="2"/>
            <a:endParaRPr lang="en-US" dirty="0" smtClean="0"/>
          </a:p>
        </p:txBody>
      </p:sp>
    </p:spTree>
    <p:extLst>
      <p:ext uri="{BB962C8B-B14F-4D97-AF65-F5344CB8AC3E}">
        <p14:creationId xmlns:p14="http://schemas.microsoft.com/office/powerpoint/2010/main" xmlns="" val="37755181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l" rtl="0">
              <a:lnSpc>
                <a:spcPct val="90000"/>
              </a:lnSpc>
              <a:spcBef>
                <a:spcPct val="0"/>
              </a:spcBef>
            </a:pPr>
            <a:r>
              <a:rPr lang="en-US" sz="3600" dirty="0" smtClean="0"/>
              <a:t>Identify Strategic Opportunities</a:t>
            </a:r>
            <a:r>
              <a:rPr lang="en-US" dirty="0" smtClean="0"/>
              <a:t/>
            </a:r>
            <a:br>
              <a:rPr lang="en-US" dirty="0" smtClean="0"/>
            </a:br>
            <a:endParaRPr lang="en-GB"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r>
              <a:rPr lang="en-US" dirty="0" smtClean="0"/>
              <a:t>What </a:t>
            </a:r>
            <a:r>
              <a:rPr lang="en-US" dirty="0"/>
              <a:t>are the opportunities to increase retail sales – are they in:</a:t>
            </a:r>
          </a:p>
          <a:p>
            <a:pPr lvl="1"/>
            <a:r>
              <a:rPr lang="en-US" dirty="0"/>
              <a:t>Market penetration and/or market expansion and/or format development and/or diversification?</a:t>
            </a:r>
          </a:p>
          <a:p>
            <a:endParaRPr lang="en-GB" dirty="0"/>
          </a:p>
        </p:txBody>
      </p:sp>
    </p:spTree>
    <p:extLst>
      <p:ext uri="{BB962C8B-B14F-4D97-AF65-F5344CB8AC3E}">
        <p14:creationId xmlns:p14="http://schemas.microsoft.com/office/powerpoint/2010/main" xmlns="" val="26349826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l" rtl="0">
              <a:lnSpc>
                <a:spcPct val="90000"/>
              </a:lnSpc>
              <a:spcBef>
                <a:spcPct val="0"/>
              </a:spcBef>
            </a:pPr>
            <a:r>
              <a:rPr lang="en-US" sz="3600" dirty="0" smtClean="0"/>
              <a:t>Evaluate Strategic Opportunities</a:t>
            </a:r>
            <a:endParaRPr lang="en-GB" sz="3600" dirty="0"/>
          </a:p>
        </p:txBody>
      </p:sp>
      <p:sp>
        <p:nvSpPr>
          <p:cNvPr id="3" name="Content Placeholder 2"/>
          <p:cNvSpPr>
            <a:spLocks noGrp="1"/>
          </p:cNvSpPr>
          <p:nvPr>
            <p:ph idx="1"/>
          </p:nvPr>
        </p:nvSpPr>
        <p:spPr/>
        <p:txBody>
          <a:bodyPr/>
          <a:lstStyle/>
          <a:p>
            <a:pPr marL="228600" lvl="2">
              <a:spcBef>
                <a:spcPts val="1000"/>
              </a:spcBef>
            </a:pPr>
            <a:endParaRPr lang="en-US" dirty="0" smtClean="0"/>
          </a:p>
          <a:p>
            <a:pPr marL="228600" lvl="2">
              <a:spcBef>
                <a:spcPts val="1000"/>
              </a:spcBef>
            </a:pPr>
            <a:endParaRPr lang="en-US" dirty="0"/>
          </a:p>
          <a:p>
            <a:pPr marL="228600" lvl="2">
              <a:spcBef>
                <a:spcPts val="1000"/>
              </a:spcBef>
            </a:pPr>
            <a:r>
              <a:rPr lang="en-US" sz="3200" dirty="0" smtClean="0"/>
              <a:t>Evaluate </a:t>
            </a:r>
            <a:r>
              <a:rPr lang="en-US" sz="3200" dirty="0"/>
              <a:t>opportunities identified in the situation audit – purpose is for the business to determine the potential to establish a sustainable competitive advantage, and reap long-term profits from the opportunities evaluated</a:t>
            </a:r>
          </a:p>
          <a:p>
            <a:endParaRPr lang="en-GB" dirty="0"/>
          </a:p>
        </p:txBody>
      </p:sp>
    </p:spTree>
    <p:extLst>
      <p:ext uri="{BB962C8B-B14F-4D97-AF65-F5344CB8AC3E}">
        <p14:creationId xmlns:p14="http://schemas.microsoft.com/office/powerpoint/2010/main" xmlns="" val="20609017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r>
              <a:rPr lang="en-US" sz="3200" dirty="0" smtClean="0"/>
              <a:t>Establish specific objectives and allocate resources</a:t>
            </a:r>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Establish specific objective for each opportunity evaluated in the previous step – with the overall objective reflected in the mission statement, the specific objectives are goals towards achieving the overall objective – the specific objectives have three components:</a:t>
            </a:r>
          </a:p>
          <a:p>
            <a:pPr lvl="1"/>
            <a:r>
              <a:rPr lang="en-US" dirty="0" smtClean="0"/>
              <a:t>The level of performance required to achieve the objective</a:t>
            </a:r>
          </a:p>
          <a:p>
            <a:pPr lvl="1"/>
            <a:r>
              <a:rPr lang="en-US" dirty="0" smtClean="0"/>
              <a:t>Time frame for the objective to be achieved</a:t>
            </a:r>
          </a:p>
          <a:p>
            <a:pPr lvl="1"/>
            <a:r>
              <a:rPr lang="en-US" dirty="0" smtClean="0"/>
              <a:t>The level of investment needed to achieve the objective</a:t>
            </a:r>
          </a:p>
          <a:p>
            <a:pPr lvl="1"/>
            <a:endParaRPr lang="en-US" dirty="0" smtClean="0"/>
          </a:p>
          <a:p>
            <a:pPr lvl="3"/>
            <a:endParaRPr lang="en-US" dirty="0" smtClean="0"/>
          </a:p>
          <a:p>
            <a:pPr lvl="2"/>
            <a:endParaRPr lang="en-US" dirty="0" smtClean="0"/>
          </a:p>
        </p:txBody>
      </p:sp>
    </p:spTree>
    <p:extLst>
      <p:ext uri="{BB962C8B-B14F-4D97-AF65-F5344CB8AC3E}">
        <p14:creationId xmlns:p14="http://schemas.microsoft.com/office/powerpoint/2010/main" xmlns="" val="8298823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l" rtl="0">
              <a:lnSpc>
                <a:spcPct val="90000"/>
              </a:lnSpc>
              <a:spcBef>
                <a:spcPct val="0"/>
              </a:spcBef>
            </a:pPr>
            <a:r>
              <a:rPr lang="en-US" sz="3200" dirty="0" smtClean="0"/>
              <a:t>Develop a retail mix to implement strategy</a:t>
            </a:r>
            <a:r>
              <a:rPr lang="en-US" dirty="0" smtClean="0"/>
              <a:t/>
            </a:r>
            <a:br>
              <a:rPr lang="en-US" dirty="0" smtClean="0"/>
            </a:br>
            <a:endParaRPr lang="en-GB" dirty="0"/>
          </a:p>
        </p:txBody>
      </p:sp>
      <p:sp>
        <p:nvSpPr>
          <p:cNvPr id="3" name="Content Placeholder 2"/>
          <p:cNvSpPr>
            <a:spLocks noGrp="1"/>
          </p:cNvSpPr>
          <p:nvPr>
            <p:ph idx="1"/>
          </p:nvPr>
        </p:nvSpPr>
        <p:spPr/>
        <p:txBody>
          <a:bodyPr/>
          <a:lstStyle/>
          <a:p>
            <a:endParaRPr lang="en-US" dirty="0" smtClean="0"/>
          </a:p>
          <a:p>
            <a:endParaRPr lang="en-US" dirty="0"/>
          </a:p>
          <a:p>
            <a:r>
              <a:rPr lang="en-US" dirty="0" smtClean="0"/>
              <a:t>Develop </a:t>
            </a:r>
            <a:r>
              <a:rPr lang="en-US" dirty="0"/>
              <a:t>a retail mix (i.e., store locations, store operations, merchandising, pricing, store image, promotion) and control and evaluate performance</a:t>
            </a:r>
          </a:p>
          <a:p>
            <a:endParaRPr lang="en-GB" dirty="0"/>
          </a:p>
        </p:txBody>
      </p:sp>
    </p:spTree>
    <p:extLst>
      <p:ext uri="{BB962C8B-B14F-4D97-AF65-F5344CB8AC3E}">
        <p14:creationId xmlns:p14="http://schemas.microsoft.com/office/powerpoint/2010/main" xmlns="" val="25437233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sz="3600" dirty="0" smtClean="0"/>
              <a:t>Evaluate performance and make adjustments</a:t>
            </a:r>
            <a:endParaRPr lang="en-GB"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r>
              <a:rPr lang="en-US" dirty="0" smtClean="0"/>
              <a:t>If </a:t>
            </a:r>
            <a:r>
              <a:rPr lang="en-US" dirty="0"/>
              <a:t>the business is meeting or exceeding its objectives, changes aren't needed – if not, reanalysis is </a:t>
            </a:r>
            <a:r>
              <a:rPr lang="en-US" dirty="0" smtClean="0"/>
              <a:t>required</a:t>
            </a:r>
            <a:endParaRPr lang="en-GB" dirty="0"/>
          </a:p>
        </p:txBody>
      </p:sp>
    </p:spTree>
    <p:extLst>
      <p:ext uri="{BB962C8B-B14F-4D97-AF65-F5344CB8AC3E}">
        <p14:creationId xmlns:p14="http://schemas.microsoft.com/office/powerpoint/2010/main" xmlns="" val="38069122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a:t>
            </a:r>
            <a:r>
              <a:rPr lang="en-US" dirty="0"/>
              <a:t>t</a:t>
            </a:r>
            <a:r>
              <a:rPr lang="en-US" dirty="0" smtClean="0"/>
              <a:t>opics covered in this lecture</a:t>
            </a:r>
            <a:endParaRPr lang="en-GB" dirty="0"/>
          </a:p>
        </p:txBody>
      </p:sp>
      <p:sp>
        <p:nvSpPr>
          <p:cNvPr id="3" name="Content Placeholder 2"/>
          <p:cNvSpPr>
            <a:spLocks noGrp="1"/>
          </p:cNvSpPr>
          <p:nvPr>
            <p:ph idx="1"/>
          </p:nvPr>
        </p:nvSpPr>
        <p:spPr/>
        <p:txBody>
          <a:bodyPr/>
          <a:lstStyle/>
          <a:p>
            <a:endParaRPr lang="en-US" dirty="0" smtClean="0"/>
          </a:p>
          <a:p>
            <a:r>
              <a:rPr lang="en-US" dirty="0"/>
              <a:t>Norm of Strategy Making</a:t>
            </a:r>
          </a:p>
          <a:p>
            <a:r>
              <a:rPr lang="en-US" dirty="0"/>
              <a:t>Offensive strategies and defensive strategies</a:t>
            </a:r>
          </a:p>
          <a:p>
            <a:r>
              <a:rPr lang="en-US" dirty="0" smtClean="0"/>
              <a:t>Exercise</a:t>
            </a:r>
            <a:endParaRPr lang="en-US" dirty="0"/>
          </a:p>
          <a:p>
            <a:endParaRPr lang="en-GB" dirty="0"/>
          </a:p>
        </p:txBody>
      </p:sp>
    </p:spTree>
    <p:extLst>
      <p:ext uri="{BB962C8B-B14F-4D97-AF65-F5344CB8AC3E}">
        <p14:creationId xmlns:p14="http://schemas.microsoft.com/office/powerpoint/2010/main" xmlns="" val="29098647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for the next lecture</a:t>
            </a:r>
            <a:endParaRPr lang="en-GB" dirty="0"/>
          </a:p>
        </p:txBody>
      </p:sp>
      <p:sp>
        <p:nvSpPr>
          <p:cNvPr id="3" name="Content Placeholder 2"/>
          <p:cNvSpPr>
            <a:spLocks noGrp="1"/>
          </p:cNvSpPr>
          <p:nvPr>
            <p:ph idx="1"/>
          </p:nvPr>
        </p:nvSpPr>
        <p:spPr/>
        <p:txBody>
          <a:bodyPr/>
          <a:lstStyle/>
          <a:p>
            <a:endParaRPr lang="en-US" dirty="0" smtClean="0"/>
          </a:p>
          <a:p>
            <a:r>
              <a:rPr lang="en-US" dirty="0"/>
              <a:t>Benchmarking and Industry Standards</a:t>
            </a:r>
          </a:p>
          <a:p>
            <a:r>
              <a:rPr lang="en-US" dirty="0" smtClean="0"/>
              <a:t>Resource-led Strategies</a:t>
            </a:r>
          </a:p>
          <a:p>
            <a:r>
              <a:rPr lang="en-US" dirty="0" smtClean="0"/>
              <a:t>Strategic Advantage Analysis</a:t>
            </a:r>
          </a:p>
          <a:p>
            <a:r>
              <a:rPr lang="en-US" dirty="0"/>
              <a:t>Open Strategy</a:t>
            </a:r>
          </a:p>
          <a:p>
            <a:endParaRPr lang="en-US" dirty="0" smtClean="0"/>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3910</TotalTime>
  <Words>1483</Words>
  <Application>Microsoft Office PowerPoint</Application>
  <PresentationFormat>On-screen Show (4:3)</PresentationFormat>
  <Paragraphs>161</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Strategic Management (MGT501)</vt:lpstr>
      <vt:lpstr>Topic Covered in the Previous Lecture</vt:lpstr>
      <vt:lpstr>Topics to be covered in this lecture</vt:lpstr>
      <vt:lpstr>5.8.1. Optimal Strategy</vt:lpstr>
      <vt:lpstr>5.8.2. Blue Ocean Strategy</vt:lpstr>
      <vt:lpstr>5.8.3. Exit Strategies</vt:lpstr>
      <vt:lpstr>5.9. Offensive and Defensive Strategies</vt:lpstr>
      <vt:lpstr>5.9. Offensive and Defensive Strategies (continued)</vt:lpstr>
      <vt:lpstr>5.9. Offensive and Defensive Strategies (continued)</vt:lpstr>
      <vt:lpstr>5.9. Offensive and Defensive Strategies (continued)</vt:lpstr>
      <vt:lpstr>5.9.1. Strategic Positioning and Repositioning</vt:lpstr>
      <vt:lpstr>Exercise</vt:lpstr>
      <vt:lpstr>The strategic Retail Planning Process</vt:lpstr>
      <vt:lpstr>Define the Business Mission</vt:lpstr>
      <vt:lpstr>Conduct a Situation Audit</vt:lpstr>
      <vt:lpstr>Conduct a Situation Audit</vt:lpstr>
      <vt:lpstr>Conduct a Situation Audit</vt:lpstr>
      <vt:lpstr>Conduct a Situation Audit</vt:lpstr>
      <vt:lpstr>Identify Strategic Opportunities </vt:lpstr>
      <vt:lpstr>Evaluate Strategic Opportunities</vt:lpstr>
      <vt:lpstr>Establish specific objectives and allocate resources</vt:lpstr>
      <vt:lpstr>Develop a retail mix to implement strategy </vt:lpstr>
      <vt:lpstr>Evaluate performance and make adjustments</vt:lpstr>
      <vt:lpstr>Summary of the topics covered in this lecture</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1405</cp:revision>
  <dcterms:created xsi:type="dcterms:W3CDTF">2016-04-16T04:48:58Z</dcterms:created>
  <dcterms:modified xsi:type="dcterms:W3CDTF">2016-05-25T12:11:52Z</dcterms:modified>
</cp:coreProperties>
</file>