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67" r:id="rId18"/>
    <p:sldId id="29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0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25/05/2016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25/05/2016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25/05/2016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18</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Generic </a:t>
            </a:r>
            <a:r>
              <a:rPr lang="en-US" dirty="0"/>
              <a:t>Competitive Strategies</a:t>
            </a:r>
          </a:p>
          <a:p>
            <a:r>
              <a:rPr lang="en-US" dirty="0"/>
              <a:t>Strategy Levels</a:t>
            </a:r>
          </a:p>
          <a:p>
            <a:r>
              <a:rPr lang="en-US" dirty="0"/>
              <a:t>First Mover Advantages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First Mover Advantages</a:t>
            </a:r>
          </a:p>
          <a:p>
            <a:r>
              <a:rPr lang="en-US" dirty="0"/>
              <a:t>Strategic Analysis, Strategic Options, Strategy Choice</a:t>
            </a:r>
          </a:p>
          <a:p>
            <a:r>
              <a:rPr lang="en-US" dirty="0"/>
              <a:t>Norms of Strategy making</a:t>
            </a:r>
          </a:p>
          <a:p>
            <a:pPr marL="0" indent="0">
              <a:buNone/>
            </a:pPr>
            <a:r>
              <a:rPr lang="en-US" dirty="0" smtClean="0"/>
              <a:t>     </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5.6.1. Reasons for First Mover Advantages: Economic and Behavioral Perspectives</a:t>
            </a:r>
            <a:endParaRPr lang="en-GB" dirty="0"/>
          </a:p>
        </p:txBody>
      </p:sp>
      <p:sp>
        <p:nvSpPr>
          <p:cNvPr id="3" name="Content Placeholder 2"/>
          <p:cNvSpPr>
            <a:spLocks noGrp="1"/>
          </p:cNvSpPr>
          <p:nvPr>
            <p:ph idx="1"/>
          </p:nvPr>
        </p:nvSpPr>
        <p:spPr/>
        <p:txBody>
          <a:bodyPr/>
          <a:lstStyle/>
          <a:p>
            <a:r>
              <a:rPr lang="en-US" dirty="0" smtClean="0"/>
              <a:t>The first mover advantage theory proposes many reasons for the first mover advantages both from the economic and behavioral perspectives:</a:t>
            </a:r>
          </a:p>
          <a:p>
            <a:r>
              <a:rPr lang="en-US" dirty="0" smtClean="0"/>
              <a:t>Economic Perspective:</a:t>
            </a:r>
          </a:p>
          <a:p>
            <a:pPr lvl="1"/>
            <a:r>
              <a:rPr lang="en-US" dirty="0" smtClean="0"/>
              <a:t>Cost advantage and high profits</a:t>
            </a:r>
          </a:p>
          <a:p>
            <a:pPr lvl="1"/>
            <a:r>
              <a:rPr lang="en-US" dirty="0" smtClean="0"/>
              <a:t>Barrier to entry strategies</a:t>
            </a:r>
          </a:p>
          <a:p>
            <a:pPr lvl="1"/>
            <a:r>
              <a:rPr lang="en-US" dirty="0" smtClean="0"/>
              <a:t>Switching costs</a:t>
            </a:r>
          </a:p>
          <a:p>
            <a:pPr lvl="1"/>
            <a:r>
              <a:rPr lang="en-US" dirty="0" smtClean="0"/>
              <a:t>Economies of scale</a:t>
            </a:r>
          </a:p>
          <a:p>
            <a:pPr lvl="1"/>
            <a:r>
              <a:rPr lang="en-US" dirty="0" smtClean="0"/>
              <a:t>Learning or experience curve effects</a:t>
            </a:r>
          </a:p>
          <a:p>
            <a:pPr lvl="1"/>
            <a:r>
              <a:rPr lang="en-US" dirty="0" smtClean="0"/>
              <a:t>Positioning with high market share</a:t>
            </a:r>
          </a:p>
          <a:p>
            <a:endParaRPr lang="en-GB" dirty="0"/>
          </a:p>
        </p:txBody>
      </p:sp>
    </p:spTree>
    <p:extLst>
      <p:ext uri="{BB962C8B-B14F-4D97-AF65-F5344CB8AC3E}">
        <p14:creationId xmlns:p14="http://schemas.microsoft.com/office/powerpoint/2010/main" xmlns="" val="3744865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5.6.1. Reasons for First Mover Advantages: Economic and Behavioral Perspectives (continued)</a:t>
            </a:r>
            <a:endParaRPr lang="en-GB" sz="3600" dirty="0"/>
          </a:p>
        </p:txBody>
      </p:sp>
      <p:sp>
        <p:nvSpPr>
          <p:cNvPr id="3" name="Content Placeholder 2"/>
          <p:cNvSpPr>
            <a:spLocks noGrp="1"/>
          </p:cNvSpPr>
          <p:nvPr>
            <p:ph idx="1"/>
          </p:nvPr>
        </p:nvSpPr>
        <p:spPr>
          <a:xfrm>
            <a:off x="628650" y="2109405"/>
            <a:ext cx="7886700" cy="4351338"/>
          </a:xfrm>
        </p:spPr>
        <p:txBody>
          <a:bodyPr/>
          <a:lstStyle/>
          <a:p>
            <a:r>
              <a:rPr lang="en-US" dirty="0" smtClean="0"/>
              <a:t>The first mover advantage theory proposes many reasons for the first mover advantages both from the economic and behavioral perspectives (continued):</a:t>
            </a:r>
          </a:p>
          <a:p>
            <a:r>
              <a:rPr lang="en-US" dirty="0" smtClean="0"/>
              <a:t>Behavioral Perspective:</a:t>
            </a:r>
          </a:p>
          <a:p>
            <a:pPr lvl="1"/>
            <a:r>
              <a:rPr lang="en-US" dirty="0" smtClean="0"/>
              <a:t>First mover image</a:t>
            </a:r>
          </a:p>
          <a:p>
            <a:pPr lvl="1"/>
            <a:r>
              <a:rPr lang="en-US" dirty="0" smtClean="0"/>
              <a:t>Consumer preference formation</a:t>
            </a:r>
          </a:p>
          <a:p>
            <a:pPr lvl="1"/>
            <a:r>
              <a:rPr lang="en-US" dirty="0" smtClean="0"/>
              <a:t>First mover behavior stereotype</a:t>
            </a:r>
          </a:p>
          <a:p>
            <a:pPr lvl="1"/>
            <a:r>
              <a:rPr lang="en-US" dirty="0" smtClean="0"/>
              <a:t>Learning of novel versus redundant information</a:t>
            </a:r>
          </a:p>
          <a:p>
            <a:pPr lvl="1"/>
            <a:endParaRPr lang="en-US" dirty="0" smtClean="0"/>
          </a:p>
          <a:p>
            <a:pPr lvl="1"/>
            <a:endParaRPr lang="en-US" dirty="0" smtClean="0"/>
          </a:p>
          <a:p>
            <a:endParaRPr lang="en-GB" dirty="0"/>
          </a:p>
        </p:txBody>
      </p:sp>
    </p:spTree>
    <p:extLst>
      <p:ext uri="{BB962C8B-B14F-4D97-AF65-F5344CB8AC3E}">
        <p14:creationId xmlns:p14="http://schemas.microsoft.com/office/powerpoint/2010/main" xmlns="" val="1426810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5.6.2. Pre-emption Strategies</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Pre-emption strategies are aimed to deter or slow other firms from entering, and to enhance the incumbent’s competitive ability against market entrants.</a:t>
            </a:r>
          </a:p>
          <a:p>
            <a:r>
              <a:rPr lang="en-US" dirty="0" smtClean="0"/>
              <a:t>While strategically thinking about the business model, be it an entrepreneurial venture or corporate entrepreneurship, the planner should think </a:t>
            </a:r>
            <a:r>
              <a:rPr lang="en-US" dirty="0" smtClean="0"/>
              <a:t>of </a:t>
            </a:r>
            <a:r>
              <a:rPr lang="en-US" dirty="0" smtClean="0"/>
              <a:t>pre-emption strategies in order to protect its CAs from the latter entrants.</a:t>
            </a:r>
          </a:p>
          <a:p>
            <a:r>
              <a:rPr lang="en-US" dirty="0" smtClean="0"/>
              <a:t>Pre-emption strategies are employed usually by the first mover</a:t>
            </a:r>
          </a:p>
          <a:p>
            <a:r>
              <a:rPr lang="en-US" dirty="0" smtClean="0"/>
              <a:t>The first mover needs to be cautious about the potential of competing firms which are attracted to the new market created by the pioneer.</a:t>
            </a:r>
            <a:endParaRPr lang="en-GB" dirty="0"/>
          </a:p>
        </p:txBody>
      </p:sp>
    </p:spTree>
    <p:extLst>
      <p:ext uri="{BB962C8B-B14F-4D97-AF65-F5344CB8AC3E}">
        <p14:creationId xmlns:p14="http://schemas.microsoft.com/office/powerpoint/2010/main" xmlns="" val="3849671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5.7. Strategic Analysis, Strategic Options, Strategy Choice</a:t>
            </a:r>
            <a:endParaRPr lang="en-GB" dirty="0"/>
          </a:p>
        </p:txBody>
      </p:sp>
      <p:sp>
        <p:nvSpPr>
          <p:cNvPr id="3" name="Content Placeholder 2"/>
          <p:cNvSpPr>
            <a:spLocks noGrp="1"/>
          </p:cNvSpPr>
          <p:nvPr>
            <p:ph idx="1"/>
          </p:nvPr>
        </p:nvSpPr>
        <p:spPr/>
        <p:txBody>
          <a:bodyPr>
            <a:normAutofit lnSpcReduction="10000"/>
          </a:bodyPr>
          <a:lstStyle/>
          <a:p>
            <a:r>
              <a:rPr lang="en-US" dirty="0" smtClean="0"/>
              <a:t>A strategic analysis is done on the internal resources of the firm and external environment in order to get different strategic options</a:t>
            </a:r>
          </a:p>
          <a:p>
            <a:r>
              <a:rPr lang="en-US" dirty="0" smtClean="0"/>
              <a:t>The analysis of the market an all aspects of the external environment will open up options of new products, new markets, new product features, new market segments, new trends, new technology, new legal framework, new threats etc.</a:t>
            </a:r>
          </a:p>
          <a:p>
            <a:r>
              <a:rPr lang="en-US" dirty="0" smtClean="0"/>
              <a:t>Internal analysis may throw up new or unused capabilities, critical deficiencies, underutilized resources etc.</a:t>
            </a:r>
            <a:endParaRPr lang="en-GB" dirty="0"/>
          </a:p>
        </p:txBody>
      </p:sp>
    </p:spTree>
    <p:extLst>
      <p:ext uri="{BB962C8B-B14F-4D97-AF65-F5344CB8AC3E}">
        <p14:creationId xmlns:p14="http://schemas.microsoft.com/office/powerpoint/2010/main" xmlns="" val="2386779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5.7. Strategic Analysis, Strategic Options, Strategy Choice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Strategic options are creatively formed from the insight gained through strategic analysis, considering some guidelines that are context-specific, a few of which are given as follows:</a:t>
            </a:r>
          </a:p>
          <a:p>
            <a:pPr lvl="1"/>
            <a:r>
              <a:rPr lang="en-US" dirty="0" smtClean="0"/>
              <a:t>Perspectives that guide the strategy of the firm or how a firm and its products are viewed vis-à-vis competition</a:t>
            </a:r>
          </a:p>
          <a:p>
            <a:pPr lvl="1"/>
            <a:r>
              <a:rPr lang="en-US" dirty="0" smtClean="0"/>
              <a:t>The sources of CAs – core competences, product features, unique processes, patents</a:t>
            </a:r>
          </a:p>
          <a:p>
            <a:pPr lvl="1"/>
            <a:r>
              <a:rPr lang="en-US" dirty="0" smtClean="0"/>
              <a:t>The innovation capability of the firm; an innovative firm is likely to craft more strategic options in terms of new product lines, new processes, new marketing strategy, and new trajectories for the business. </a:t>
            </a:r>
          </a:p>
          <a:p>
            <a:pPr lvl="1"/>
            <a:r>
              <a:rPr lang="en-US" dirty="0" smtClean="0"/>
              <a:t>The risk management ability of the firm; higher the risk taking ability, more the strategic options will be for the firm</a:t>
            </a:r>
          </a:p>
          <a:p>
            <a:pPr lvl="1"/>
            <a:endParaRPr lang="en-GB" dirty="0"/>
          </a:p>
        </p:txBody>
      </p:sp>
    </p:spTree>
    <p:extLst>
      <p:ext uri="{BB962C8B-B14F-4D97-AF65-F5344CB8AC3E}">
        <p14:creationId xmlns:p14="http://schemas.microsoft.com/office/powerpoint/2010/main" xmlns="" val="42121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5.7. Strategic Analysis, Strategic Options, Strategy Choice (continued)</a:t>
            </a:r>
            <a:endParaRPr lang="en-GB" dirty="0"/>
          </a:p>
        </p:txBody>
      </p:sp>
      <p:sp>
        <p:nvSpPr>
          <p:cNvPr id="3" name="Content Placeholder 2"/>
          <p:cNvSpPr>
            <a:spLocks noGrp="1"/>
          </p:cNvSpPr>
          <p:nvPr>
            <p:ph idx="1"/>
          </p:nvPr>
        </p:nvSpPr>
        <p:spPr/>
        <p:txBody>
          <a:bodyPr>
            <a:normAutofit/>
          </a:bodyPr>
          <a:lstStyle/>
          <a:p>
            <a:r>
              <a:rPr lang="en-US" dirty="0" smtClean="0"/>
              <a:t>Strategic options:</a:t>
            </a:r>
          </a:p>
          <a:p>
            <a:pPr lvl="1"/>
            <a:r>
              <a:rPr lang="en-US" dirty="0" smtClean="0"/>
              <a:t>The external business environment situation. In times of an economic downturn, the options may be limited, compared to a boom time, but in economic downturn there will be new business opportunities</a:t>
            </a:r>
          </a:p>
          <a:p>
            <a:pPr lvl="1"/>
            <a:r>
              <a:rPr lang="en-US" dirty="0" smtClean="0"/>
              <a:t>The generic strategies, the firm is accustomed to. A low-cost strategy firm cannot switch over to a differentiation strategy easily, as its organizational structure and systems are attuned to a cost leadership framework.</a:t>
            </a:r>
          </a:p>
          <a:p>
            <a:pPr lvl="1"/>
            <a:r>
              <a:rPr lang="en-US" dirty="0" smtClean="0"/>
              <a:t>Stakeholders interest and influences; a firm with constant engagement with its customers will develop more strategic options based on consumer feedback</a:t>
            </a:r>
          </a:p>
          <a:p>
            <a:pPr lvl="1"/>
            <a:endParaRPr lang="en-GB" dirty="0"/>
          </a:p>
        </p:txBody>
      </p:sp>
    </p:spTree>
    <p:extLst>
      <p:ext uri="{BB962C8B-B14F-4D97-AF65-F5344CB8AC3E}">
        <p14:creationId xmlns:p14="http://schemas.microsoft.com/office/powerpoint/2010/main" xmlns="" val="3537679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4268"/>
            <a:ext cx="7886700" cy="842836"/>
          </a:xfrm>
        </p:spPr>
        <p:txBody>
          <a:bodyPr>
            <a:normAutofit/>
          </a:bodyPr>
          <a:lstStyle/>
          <a:p>
            <a:r>
              <a:rPr lang="en-US" sz="3600" dirty="0" smtClean="0"/>
              <a:t>5.7.1. Second-level Strategic Analysis</a:t>
            </a:r>
            <a:endParaRPr lang="en-GB" sz="3600" dirty="0"/>
          </a:p>
        </p:txBody>
      </p:sp>
      <p:sp>
        <p:nvSpPr>
          <p:cNvPr id="3" name="Content Placeholder 2"/>
          <p:cNvSpPr>
            <a:spLocks noGrp="1"/>
          </p:cNvSpPr>
          <p:nvPr>
            <p:ph idx="1"/>
          </p:nvPr>
        </p:nvSpPr>
        <p:spPr>
          <a:xfrm>
            <a:off x="204952" y="1001487"/>
            <a:ext cx="8749862" cy="5646057"/>
          </a:xfrm>
        </p:spPr>
        <p:txBody>
          <a:bodyPr>
            <a:normAutofit lnSpcReduction="10000"/>
          </a:bodyPr>
          <a:lstStyle/>
          <a:p>
            <a:r>
              <a:rPr lang="en-US" dirty="0" smtClean="0"/>
              <a:t>Once the different strategic options are listed out as strategic directions or choices the actual strategy is chosen from among the options, which is likely to be as the best bet. Strategy choice again is a result of another level of strategic analysis – second level of strategic analysis which consists of the following steps:</a:t>
            </a:r>
          </a:p>
          <a:p>
            <a:pPr lvl="1"/>
            <a:r>
              <a:rPr lang="en-US" dirty="0" smtClean="0"/>
              <a:t>Assess the firm’s (entrepreneur’s) skills, resources, and competences</a:t>
            </a:r>
          </a:p>
          <a:p>
            <a:pPr lvl="1"/>
            <a:r>
              <a:rPr lang="en-US" dirty="0" smtClean="0"/>
              <a:t>Assess the competitors resources and competences to imitate, </a:t>
            </a:r>
            <a:r>
              <a:rPr lang="en-US" dirty="0" smtClean="0"/>
              <a:t>choke, </a:t>
            </a:r>
            <a:r>
              <a:rPr lang="en-US" dirty="0" smtClean="0"/>
              <a:t>replicate, out-smart, and </a:t>
            </a:r>
            <a:r>
              <a:rPr lang="en-US" dirty="0" smtClean="0"/>
              <a:t>suffocate</a:t>
            </a:r>
            <a:endParaRPr lang="en-US" dirty="0" smtClean="0"/>
          </a:p>
          <a:p>
            <a:pPr lvl="1"/>
            <a:r>
              <a:rPr lang="en-US" dirty="0" smtClean="0"/>
              <a:t>Business </a:t>
            </a:r>
            <a:r>
              <a:rPr lang="en-US" dirty="0" smtClean="0"/>
              <a:t>model analysis based on strategic options</a:t>
            </a:r>
          </a:p>
          <a:p>
            <a:pPr lvl="1"/>
            <a:r>
              <a:rPr lang="en-US" dirty="0" smtClean="0"/>
              <a:t>Risk assessment of each strategic option</a:t>
            </a:r>
          </a:p>
          <a:p>
            <a:pPr lvl="1"/>
            <a:r>
              <a:rPr lang="en-US" dirty="0" smtClean="0"/>
              <a:t>Price-benefit positioning maps</a:t>
            </a:r>
          </a:p>
          <a:p>
            <a:pPr lvl="1"/>
            <a:r>
              <a:rPr lang="en-US" dirty="0" smtClean="0"/>
              <a:t>Analysis of the rate of change in technology and investment ability</a:t>
            </a:r>
          </a:p>
          <a:p>
            <a:pPr lvl="1"/>
            <a:endParaRPr lang="en-GB" dirty="0"/>
          </a:p>
        </p:txBody>
      </p:sp>
    </p:spTree>
    <p:extLst>
      <p:ext uri="{BB962C8B-B14F-4D97-AF65-F5344CB8AC3E}">
        <p14:creationId xmlns:p14="http://schemas.microsoft.com/office/powerpoint/2010/main" xmlns="" val="890443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5.7.2. Strategic decision making and approaches</a:t>
            </a:r>
            <a:endParaRPr lang="en-GB" dirty="0"/>
          </a:p>
        </p:txBody>
      </p:sp>
      <p:sp>
        <p:nvSpPr>
          <p:cNvPr id="3" name="Content Placeholder 2"/>
          <p:cNvSpPr>
            <a:spLocks noGrp="1"/>
          </p:cNvSpPr>
          <p:nvPr>
            <p:ph idx="1"/>
          </p:nvPr>
        </p:nvSpPr>
        <p:spPr/>
        <p:txBody>
          <a:bodyPr/>
          <a:lstStyle/>
          <a:p>
            <a:endParaRPr lang="en-US" dirty="0" smtClean="0"/>
          </a:p>
          <a:p>
            <a:r>
              <a:rPr lang="en-US" dirty="0" smtClean="0"/>
              <a:t>Strategic decisions are made by taking into consideration industry conditions, consumer preferences, unit cost of production, resource availability, distribution channels, innovations, or new projects needed to improve performance and anticipated competitor moves.</a:t>
            </a:r>
          </a:p>
          <a:p>
            <a:r>
              <a:rPr lang="en-US" dirty="0" smtClean="0"/>
              <a:t>Choice of strategy is the foremost of strategic decisions. </a:t>
            </a:r>
            <a:endParaRPr lang="en-GB" dirty="0"/>
          </a:p>
        </p:txBody>
      </p:sp>
    </p:spTree>
    <p:extLst>
      <p:ext uri="{BB962C8B-B14F-4D97-AF65-F5344CB8AC3E}">
        <p14:creationId xmlns:p14="http://schemas.microsoft.com/office/powerpoint/2010/main" xmlns="" val="29782855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5.7.3. </a:t>
            </a:r>
            <a:r>
              <a:rPr lang="en-US" dirty="0" err="1" smtClean="0"/>
              <a:t>Mintzberg</a:t>
            </a:r>
            <a:r>
              <a:rPr lang="en-US" dirty="0" smtClean="0"/>
              <a:t> Model of Decision Making</a:t>
            </a:r>
            <a:endParaRPr lang="en-GB" dirty="0"/>
          </a:p>
        </p:txBody>
      </p:sp>
      <p:sp>
        <p:nvSpPr>
          <p:cNvPr id="3" name="Content Placeholder 2"/>
          <p:cNvSpPr>
            <a:spLocks noGrp="1"/>
          </p:cNvSpPr>
          <p:nvPr>
            <p:ph idx="1"/>
          </p:nvPr>
        </p:nvSpPr>
        <p:spPr/>
        <p:txBody>
          <a:bodyPr>
            <a:normAutofit fontScale="92500"/>
          </a:bodyPr>
          <a:lstStyle/>
          <a:p>
            <a:r>
              <a:rPr lang="en-US" dirty="0" smtClean="0"/>
              <a:t>There are three approaches to decision making (</a:t>
            </a:r>
            <a:r>
              <a:rPr lang="en-US" dirty="0" err="1" smtClean="0"/>
              <a:t>Mintzberg</a:t>
            </a:r>
            <a:r>
              <a:rPr lang="en-US" dirty="0" smtClean="0"/>
              <a:t> and Westley, 2001):</a:t>
            </a:r>
          </a:p>
          <a:p>
            <a:endParaRPr lang="en-US" dirty="0" smtClean="0"/>
          </a:p>
          <a:p>
            <a:pPr lvl="1"/>
            <a:r>
              <a:rPr lang="en-US" b="1" dirty="0" smtClean="0"/>
              <a:t>Thinking First</a:t>
            </a:r>
            <a:r>
              <a:rPr lang="en-US" dirty="0" smtClean="0"/>
              <a:t>: mostly a verbal process involving planning and programming – involves defining the problem, diagnosing its causes in a cause-effect search, design possible solutions, and finally decide which is the best alternative</a:t>
            </a:r>
          </a:p>
          <a:p>
            <a:pPr lvl="1"/>
            <a:r>
              <a:rPr lang="en-US" b="1" dirty="0" smtClean="0"/>
              <a:t>Seeing First: </a:t>
            </a:r>
            <a:r>
              <a:rPr lang="en-US" dirty="0" smtClean="0"/>
              <a:t>visual process involving visioning and imagining </a:t>
            </a:r>
          </a:p>
          <a:p>
            <a:pPr lvl="1"/>
            <a:r>
              <a:rPr lang="en-US" b="1" dirty="0" smtClean="0"/>
              <a:t>Doing First: </a:t>
            </a:r>
            <a:r>
              <a:rPr lang="en-US" dirty="0" smtClean="0"/>
              <a:t>Visceral process involving venturing and learning – it is acting or trying things out in order to think.</a:t>
            </a:r>
            <a:endParaRPr lang="en-GB" dirty="0"/>
          </a:p>
        </p:txBody>
      </p:sp>
    </p:spTree>
    <p:extLst>
      <p:ext uri="{BB962C8B-B14F-4D97-AF65-F5344CB8AC3E}">
        <p14:creationId xmlns:p14="http://schemas.microsoft.com/office/powerpoint/2010/main" xmlns="" val="42274537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 Norms of Strategy Making</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Some of the norms of strategy making as criterion to select strategy of a firm are as follows:</a:t>
            </a:r>
          </a:p>
          <a:p>
            <a:pPr lvl="1"/>
            <a:r>
              <a:rPr lang="en-US" dirty="0" smtClean="0"/>
              <a:t>A strategy that leverages existing assets and capabilities</a:t>
            </a:r>
          </a:p>
          <a:p>
            <a:pPr lvl="1"/>
            <a:r>
              <a:rPr lang="en-US" dirty="0" smtClean="0"/>
              <a:t>Difficult for competitors to imitate</a:t>
            </a:r>
          </a:p>
          <a:p>
            <a:pPr lvl="1"/>
            <a:r>
              <a:rPr lang="en-US" dirty="0" smtClean="0"/>
              <a:t>Based more on intangible assets of the firm</a:t>
            </a:r>
          </a:p>
          <a:p>
            <a:pPr lvl="1"/>
            <a:r>
              <a:rPr lang="en-US" dirty="0" smtClean="0"/>
              <a:t>Have at least one difficult to understand component in the business model</a:t>
            </a:r>
          </a:p>
          <a:p>
            <a:pPr lvl="1"/>
            <a:r>
              <a:rPr lang="en-US" dirty="0" smtClean="0"/>
              <a:t>Strategy that uses renewable resources or that generate and use safe substitutes for natural resources</a:t>
            </a:r>
          </a:p>
          <a:p>
            <a:pPr lvl="1"/>
            <a:r>
              <a:rPr lang="en-US" dirty="0" smtClean="0"/>
              <a:t>Whether the risks are manageable and do not threaten the survival of the firm</a:t>
            </a:r>
          </a:p>
          <a:p>
            <a:pPr lvl="1"/>
            <a:r>
              <a:rPr lang="en-US" dirty="0" smtClean="0"/>
              <a:t>consistency </a:t>
            </a:r>
            <a:r>
              <a:rPr lang="en-US" dirty="0" smtClean="0"/>
              <a:t>in mission, vision, strategic objectives, activities, structure, business model and systems</a:t>
            </a:r>
            <a:endParaRPr lang="en-GB" dirty="0"/>
          </a:p>
        </p:txBody>
      </p:sp>
    </p:spTree>
    <p:extLst>
      <p:ext uri="{BB962C8B-B14F-4D97-AF65-F5344CB8AC3E}">
        <p14:creationId xmlns:p14="http://schemas.microsoft.com/office/powerpoint/2010/main" xmlns="" val="158119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 Norms of Strategy Making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Some of the norms of strategy making as criterion to select strategy of a firm are as follows (continued):</a:t>
            </a:r>
          </a:p>
          <a:p>
            <a:pPr lvl="1"/>
            <a:r>
              <a:rPr lang="en-US" dirty="0" smtClean="0"/>
              <a:t>Strategy that engages society or customer segments in positive ways, enhancing their quality of life. Such a strategy makes life of people healthier, happier, safer and easier</a:t>
            </a:r>
          </a:p>
          <a:p>
            <a:pPr lvl="1"/>
            <a:r>
              <a:rPr lang="en-US" dirty="0" smtClean="0"/>
              <a:t>A strategy that results in enough cash surplus to cushion unexpected shocks and give desired ROI</a:t>
            </a:r>
          </a:p>
          <a:p>
            <a:pPr lvl="1"/>
            <a:r>
              <a:rPr lang="en-US" dirty="0" smtClean="0"/>
              <a:t>Quantum and quality of value addition by the strategy, in the value chain, that is authentic, safe, inimitable, and renewable resource using</a:t>
            </a:r>
          </a:p>
          <a:p>
            <a:pPr lvl="1"/>
            <a:r>
              <a:rPr lang="en-US" dirty="0" smtClean="0"/>
              <a:t>How far the path goes forward in terms of growth potential and scope for scaling up long-term performance enhancing potential</a:t>
            </a:r>
          </a:p>
          <a:p>
            <a:pPr lvl="1"/>
            <a:endParaRPr lang="en-GB" dirty="0"/>
          </a:p>
        </p:txBody>
      </p:sp>
    </p:spTree>
    <p:extLst>
      <p:ext uri="{BB962C8B-B14F-4D97-AF65-F5344CB8AC3E}">
        <p14:creationId xmlns:p14="http://schemas.microsoft.com/office/powerpoint/2010/main" xmlns="" val="25687218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 Norms of Strategy Making (continued)</a:t>
            </a:r>
            <a:endParaRPr lang="en-GB" dirty="0"/>
          </a:p>
        </p:txBody>
      </p:sp>
      <p:sp>
        <p:nvSpPr>
          <p:cNvPr id="3" name="Content Placeholder 2"/>
          <p:cNvSpPr>
            <a:spLocks noGrp="1"/>
          </p:cNvSpPr>
          <p:nvPr>
            <p:ph idx="1"/>
          </p:nvPr>
        </p:nvSpPr>
        <p:spPr/>
        <p:txBody>
          <a:bodyPr>
            <a:normAutofit/>
          </a:bodyPr>
          <a:lstStyle/>
          <a:p>
            <a:r>
              <a:rPr lang="en-US" dirty="0" smtClean="0"/>
              <a:t>Imaginative thinking on the above norms would provide whether the path proposed to be chosen is the correct one or the wrong one or a less potential road. The path chosen may be any of the following:</a:t>
            </a:r>
          </a:p>
          <a:p>
            <a:pPr lvl="1"/>
            <a:r>
              <a:rPr lang="en-US" dirty="0" smtClean="0"/>
              <a:t>Marketing one product in one territory or niche market</a:t>
            </a:r>
          </a:p>
          <a:p>
            <a:pPr lvl="1"/>
            <a:r>
              <a:rPr lang="en-US" dirty="0" smtClean="0"/>
              <a:t>Introducing a product mix in one territory</a:t>
            </a:r>
          </a:p>
          <a:p>
            <a:pPr lvl="1"/>
            <a:r>
              <a:rPr lang="en-US" dirty="0" smtClean="0"/>
              <a:t>A product mix in two or more territories</a:t>
            </a:r>
          </a:p>
          <a:p>
            <a:pPr lvl="1"/>
            <a:r>
              <a:rPr lang="en-US" dirty="0" smtClean="0"/>
              <a:t>A new product offering in an exiting territory</a:t>
            </a:r>
          </a:p>
          <a:p>
            <a:pPr lvl="1"/>
            <a:r>
              <a:rPr lang="en-US" dirty="0" smtClean="0"/>
              <a:t>A new product to a new customer segment in existing territory</a:t>
            </a:r>
          </a:p>
          <a:p>
            <a:pPr lvl="1"/>
            <a:r>
              <a:rPr lang="en-US" dirty="0" smtClean="0"/>
              <a:t>New service based offering</a:t>
            </a:r>
          </a:p>
          <a:p>
            <a:pPr lvl="1"/>
            <a:endParaRPr lang="en-GB" dirty="0"/>
          </a:p>
        </p:txBody>
      </p:sp>
    </p:spTree>
    <p:extLst>
      <p:ext uri="{BB962C8B-B14F-4D97-AF65-F5344CB8AC3E}">
        <p14:creationId xmlns:p14="http://schemas.microsoft.com/office/powerpoint/2010/main" xmlns="" val="14178223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5.8. Norms of Strategy Making (continued)</a:t>
            </a:r>
            <a:endParaRPr lang="en-GB" dirty="0"/>
          </a:p>
        </p:txBody>
      </p:sp>
      <p:sp>
        <p:nvSpPr>
          <p:cNvPr id="3" name="Content Placeholder 2"/>
          <p:cNvSpPr>
            <a:spLocks noGrp="1"/>
          </p:cNvSpPr>
          <p:nvPr>
            <p:ph idx="1"/>
          </p:nvPr>
        </p:nvSpPr>
        <p:spPr/>
        <p:txBody>
          <a:bodyPr>
            <a:normAutofit/>
          </a:bodyPr>
          <a:lstStyle/>
          <a:p>
            <a:r>
              <a:rPr lang="en-US" dirty="0" smtClean="0"/>
              <a:t>Imaginative thinking on the above norms would provide whether the path proposed to be chosen is the correct one or the wrong one or a less potential road. The path chosen may be any of the following:</a:t>
            </a:r>
          </a:p>
          <a:p>
            <a:pPr lvl="1"/>
            <a:r>
              <a:rPr lang="en-US" dirty="0" smtClean="0"/>
              <a:t>Backward linkage</a:t>
            </a:r>
          </a:p>
          <a:p>
            <a:pPr lvl="1"/>
            <a:r>
              <a:rPr lang="en-US" dirty="0" smtClean="0"/>
              <a:t>Forward linkage</a:t>
            </a:r>
          </a:p>
          <a:p>
            <a:pPr lvl="1"/>
            <a:r>
              <a:rPr lang="en-US" dirty="0" smtClean="0"/>
              <a:t>Pace change and/or scale change</a:t>
            </a:r>
          </a:p>
          <a:p>
            <a:pPr lvl="1"/>
            <a:r>
              <a:rPr lang="en-US" dirty="0" smtClean="0"/>
              <a:t>Make or buy or ally </a:t>
            </a:r>
          </a:p>
          <a:p>
            <a:pPr lvl="1"/>
            <a:r>
              <a:rPr lang="en-US" dirty="0" smtClean="0"/>
              <a:t>Merge, acquire, sell, exit</a:t>
            </a:r>
          </a:p>
          <a:p>
            <a:pPr marL="457200" lvl="1" indent="0">
              <a:buNone/>
            </a:pPr>
            <a:endParaRPr lang="en-US" dirty="0" smtClean="0"/>
          </a:p>
          <a:p>
            <a:pPr lvl="1"/>
            <a:endParaRPr lang="en-GB" dirty="0"/>
          </a:p>
        </p:txBody>
      </p:sp>
    </p:spTree>
    <p:extLst>
      <p:ext uri="{BB962C8B-B14F-4D97-AF65-F5344CB8AC3E}">
        <p14:creationId xmlns:p14="http://schemas.microsoft.com/office/powerpoint/2010/main" xmlns="" val="2320432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First Mover Advantages</a:t>
            </a:r>
          </a:p>
          <a:p>
            <a:r>
              <a:rPr lang="en-US" dirty="0"/>
              <a:t>Strategic Analysis, Strategic Options, Strategy Choice</a:t>
            </a:r>
          </a:p>
          <a:p>
            <a:r>
              <a:rPr lang="en-US" dirty="0"/>
              <a:t>Norms of Strategy making</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Norm of Strategy Making</a:t>
            </a:r>
          </a:p>
          <a:p>
            <a:r>
              <a:rPr lang="en-US" dirty="0" smtClean="0"/>
              <a:t>Offensive </a:t>
            </a:r>
            <a:r>
              <a:rPr lang="en-US" dirty="0"/>
              <a:t>strategies and defensive strategies</a:t>
            </a:r>
          </a:p>
          <a:p>
            <a:r>
              <a:rPr lang="en-US" dirty="0"/>
              <a:t>Benchmarking and Industry Standards</a:t>
            </a:r>
          </a:p>
          <a:p>
            <a:r>
              <a:rPr lang="en-US" dirty="0" smtClean="0"/>
              <a:t>Open Strategy</a:t>
            </a:r>
          </a:p>
          <a:p>
            <a:r>
              <a:rPr lang="en-US" smtClean="0"/>
              <a:t>Exercise</a:t>
            </a:r>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3704</TotalTime>
  <Words>1303</Words>
  <Application>Microsoft Office PowerPoint</Application>
  <PresentationFormat>On-screen Show (4:3)</PresentationFormat>
  <Paragraphs>113</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Strategic Management (MGT501)</vt:lpstr>
      <vt:lpstr>Topic Covered in the Previous Lecture</vt:lpstr>
      <vt:lpstr>Topics to be covered in this lecture</vt:lpstr>
      <vt:lpstr>5.6.1. Reasons for First Mover Advantages: Economic and Behavioral Perspectives</vt:lpstr>
      <vt:lpstr>5.6.1. Reasons for First Mover Advantages: Economic and Behavioral Perspectives (continued)</vt:lpstr>
      <vt:lpstr>5.6.2. Pre-emption Strategies</vt:lpstr>
      <vt:lpstr>5.7. Strategic Analysis, Strategic Options, Strategy Choice</vt:lpstr>
      <vt:lpstr>5.7. Strategic Analysis, Strategic Options, Strategy Choice (continued)</vt:lpstr>
      <vt:lpstr>5.7. Strategic Analysis, Strategic Options, Strategy Choice (continued)</vt:lpstr>
      <vt:lpstr>5.7.1. Second-level Strategic Analysis</vt:lpstr>
      <vt:lpstr>5.7.2. Strategic decision making and approaches</vt:lpstr>
      <vt:lpstr>5.7.3. Mintzberg Model of Decision Making</vt:lpstr>
      <vt:lpstr>5.8. Norms of Strategy Making</vt:lpstr>
      <vt:lpstr>5.8. Norms of Strategy Making (continued)</vt:lpstr>
      <vt:lpstr>5.8. Norms of Strategy Making (continued)</vt:lpstr>
      <vt:lpstr>5.8. Norms of Strategy Making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1378</cp:revision>
  <dcterms:created xsi:type="dcterms:W3CDTF">2016-04-16T04:48:58Z</dcterms:created>
  <dcterms:modified xsi:type="dcterms:W3CDTF">2016-05-25T09:50:56Z</dcterms:modified>
</cp:coreProperties>
</file>