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383" r:id="rId3"/>
    <p:sldId id="296" r:id="rId4"/>
    <p:sldId id="421" r:id="rId5"/>
    <p:sldId id="422" r:id="rId6"/>
    <p:sldId id="423" r:id="rId7"/>
    <p:sldId id="424" r:id="rId8"/>
    <p:sldId id="409" r:id="rId9"/>
    <p:sldId id="410" r:id="rId10"/>
    <p:sldId id="411" r:id="rId11"/>
    <p:sldId id="412" r:id="rId12"/>
    <p:sldId id="413" r:id="rId13"/>
    <p:sldId id="414" r:id="rId14"/>
    <p:sldId id="415" r:id="rId15"/>
    <p:sldId id="416" r:id="rId16"/>
    <p:sldId id="417" r:id="rId17"/>
    <p:sldId id="418" r:id="rId18"/>
    <p:sldId id="419" r:id="rId19"/>
    <p:sldId id="420" r:id="rId20"/>
    <p:sldId id="367" r:id="rId21"/>
    <p:sldId id="297"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912" autoAdjust="0"/>
    <p:restoredTop sz="89964" autoAdjust="0"/>
  </p:normalViewPr>
  <p:slideViewPr>
    <p:cSldViewPr snapToGrid="0">
      <p:cViewPr varScale="1">
        <p:scale>
          <a:sx n="60" d="100"/>
          <a:sy n="60" d="100"/>
        </p:scale>
        <p:origin x="-1518"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E0B820-57E2-4245-9940-98F6E30AF14E}" type="datetimeFigureOut">
              <a:rPr lang="en-GB" smtClean="0"/>
              <a:pPr/>
              <a:t>23/05/2016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5786F9-5A8E-476D-86EC-F1E2813A7C39}" type="slidenum">
              <a:rPr lang="en-GB" smtClean="0"/>
              <a:pPr/>
              <a:t>‹#›</a:t>
            </a:fld>
            <a:endParaRPr lang="en-GB"/>
          </a:p>
        </p:txBody>
      </p:sp>
    </p:spTree>
    <p:extLst>
      <p:ext uri="{BB962C8B-B14F-4D97-AF65-F5344CB8AC3E}">
        <p14:creationId xmlns:p14="http://schemas.microsoft.com/office/powerpoint/2010/main" xmlns="" val="17020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23/05/2016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191701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23/05/2016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86547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B061E78-A988-4B16-B7F8-16CB2E3698E8}" type="datetimeFigureOut">
              <a:rPr lang="en-GB" smtClean="0"/>
              <a:pPr/>
              <a:t>23/05/2016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581164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B061E78-A988-4B16-B7F8-16CB2E3698E8}" type="datetimeFigureOut">
              <a:rPr lang="en-GB" smtClean="0"/>
              <a:pPr/>
              <a:t>23/05/2016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04093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B061E78-A988-4B16-B7F8-16CB2E3698E8}" type="datetimeFigureOut">
              <a:rPr lang="en-GB" smtClean="0"/>
              <a:pPr/>
              <a:t>23/05/2016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697761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B061E78-A988-4B16-B7F8-16CB2E3698E8}" type="datetimeFigureOut">
              <a:rPr lang="en-GB" smtClean="0"/>
              <a:pPr/>
              <a:t>23/05/2016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169108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061E78-A988-4B16-B7F8-16CB2E3698E8}" type="datetimeFigureOut">
              <a:rPr lang="en-GB" smtClean="0"/>
              <a:pPr/>
              <a:t>23/05/2016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416397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23/05/2016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51337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23/05/2016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68972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23/05/2016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207344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23/05/2016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81853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061E78-A988-4B16-B7F8-16CB2E3698E8}" type="datetimeFigureOut">
              <a:rPr lang="en-GB" smtClean="0"/>
              <a:pPr/>
              <a:t>23/05/2016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402390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Strategic Management (MGT501)</a:t>
            </a:r>
            <a:endParaRPr lang="en-GB" dirty="0"/>
          </a:p>
        </p:txBody>
      </p:sp>
      <p:sp>
        <p:nvSpPr>
          <p:cNvPr id="3" name="Subtitle 2"/>
          <p:cNvSpPr>
            <a:spLocks noGrp="1"/>
          </p:cNvSpPr>
          <p:nvPr>
            <p:ph type="subTitle" idx="1"/>
          </p:nvPr>
        </p:nvSpPr>
        <p:spPr/>
        <p:txBody>
          <a:bodyPr>
            <a:normAutofit lnSpcReduction="10000"/>
          </a:bodyPr>
          <a:lstStyle/>
          <a:p>
            <a:endParaRPr lang="en-US" dirty="0" smtClean="0"/>
          </a:p>
          <a:p>
            <a:r>
              <a:rPr lang="en-US" dirty="0" smtClean="0"/>
              <a:t>Lecture 17</a:t>
            </a:r>
          </a:p>
          <a:p>
            <a:endParaRPr lang="en-US" dirty="0" smtClean="0"/>
          </a:p>
          <a:p>
            <a:r>
              <a:rPr lang="en-US" dirty="0" smtClean="0"/>
              <a:t>Dr Muhammad Mustafa Raziq</a:t>
            </a:r>
            <a:endParaRPr lang="en-US" dirty="0"/>
          </a:p>
        </p:txBody>
      </p:sp>
    </p:spTree>
    <p:extLst>
      <p:ext uri="{BB962C8B-B14F-4D97-AF65-F5344CB8AC3E}">
        <p14:creationId xmlns:p14="http://schemas.microsoft.com/office/powerpoint/2010/main" xmlns="" val="8789552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 Covered in the Previous Lecture</a:t>
            </a:r>
            <a:endParaRPr lang="en-GB" dirty="0"/>
          </a:p>
        </p:txBody>
      </p:sp>
      <p:sp>
        <p:nvSpPr>
          <p:cNvPr id="3" name="Content Placeholder 2"/>
          <p:cNvSpPr>
            <a:spLocks noGrp="1"/>
          </p:cNvSpPr>
          <p:nvPr>
            <p:ph idx="1"/>
          </p:nvPr>
        </p:nvSpPr>
        <p:spPr/>
        <p:txBody>
          <a:bodyPr/>
          <a:lstStyle/>
          <a:p>
            <a:endParaRPr lang="en-US" dirty="0" smtClean="0"/>
          </a:p>
          <a:p>
            <a:endParaRPr lang="en-US" dirty="0" smtClean="0"/>
          </a:p>
          <a:p>
            <a:r>
              <a:rPr lang="en-US" dirty="0"/>
              <a:t>Strategic Planning</a:t>
            </a:r>
          </a:p>
          <a:p>
            <a:r>
              <a:rPr lang="en-US" dirty="0"/>
              <a:t>Strategic Thinking</a:t>
            </a:r>
          </a:p>
          <a:p>
            <a:r>
              <a:rPr lang="en-US" dirty="0"/>
              <a:t>Generic Competitive Strategies</a:t>
            </a:r>
          </a:p>
          <a:p>
            <a:endParaRPr lang="en-US" dirty="0"/>
          </a:p>
          <a:p>
            <a:endParaRPr lang="en-GB" dirty="0"/>
          </a:p>
        </p:txBody>
      </p:sp>
    </p:spTree>
    <p:extLst>
      <p:ext uri="{BB962C8B-B14F-4D97-AF65-F5344CB8AC3E}">
        <p14:creationId xmlns:p14="http://schemas.microsoft.com/office/powerpoint/2010/main" xmlns="" val="36798067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to be covered in this lecture</a:t>
            </a:r>
            <a:endParaRPr lang="en-GB" dirty="0"/>
          </a:p>
        </p:txBody>
      </p:sp>
      <p:sp>
        <p:nvSpPr>
          <p:cNvPr id="3" name="Content Placeholder 2"/>
          <p:cNvSpPr>
            <a:spLocks noGrp="1"/>
          </p:cNvSpPr>
          <p:nvPr>
            <p:ph idx="1"/>
          </p:nvPr>
        </p:nvSpPr>
        <p:spPr/>
        <p:txBody>
          <a:bodyPr>
            <a:normAutofit/>
          </a:bodyPr>
          <a:lstStyle/>
          <a:p>
            <a:endParaRPr lang="en-US" dirty="0" smtClean="0"/>
          </a:p>
          <a:p>
            <a:r>
              <a:rPr lang="en-US" dirty="0"/>
              <a:t>Generic Competitive Strategies</a:t>
            </a:r>
          </a:p>
          <a:p>
            <a:r>
              <a:rPr lang="en-US" dirty="0"/>
              <a:t>Strategy Levels</a:t>
            </a:r>
          </a:p>
          <a:p>
            <a:r>
              <a:rPr lang="en-US" dirty="0"/>
              <a:t>First Mover Advantages</a:t>
            </a:r>
          </a:p>
          <a:p>
            <a:pPr marL="0" indent="0">
              <a:buNone/>
            </a:pPr>
            <a:r>
              <a:rPr lang="en-US" dirty="0" smtClean="0"/>
              <a:t>     </a:t>
            </a:r>
          </a:p>
          <a:p>
            <a:endParaRPr lang="en-GB" dirty="0"/>
          </a:p>
        </p:txBody>
      </p:sp>
    </p:spTree>
    <p:extLst>
      <p:ext uri="{BB962C8B-B14F-4D97-AF65-F5344CB8AC3E}">
        <p14:creationId xmlns:p14="http://schemas.microsoft.com/office/powerpoint/2010/main" xmlns="" val="30973347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5.4.1. Low-Cost Strategy (continued)</a:t>
            </a:r>
            <a:endParaRPr lang="en-GB" dirty="0"/>
          </a:p>
        </p:txBody>
      </p:sp>
      <p:sp>
        <p:nvSpPr>
          <p:cNvPr id="3" name="Content Placeholder 2"/>
          <p:cNvSpPr>
            <a:spLocks noGrp="1"/>
          </p:cNvSpPr>
          <p:nvPr>
            <p:ph idx="1"/>
          </p:nvPr>
        </p:nvSpPr>
        <p:spPr/>
        <p:txBody>
          <a:bodyPr>
            <a:normAutofit fontScale="92500" lnSpcReduction="20000"/>
          </a:bodyPr>
          <a:lstStyle/>
          <a:p>
            <a:r>
              <a:rPr lang="en-US" u="sng" dirty="0" smtClean="0"/>
              <a:t>Competitive Costs Dynamics:</a:t>
            </a:r>
            <a:r>
              <a:rPr lang="en-US" b="1" dirty="0" smtClean="0"/>
              <a:t> </a:t>
            </a:r>
            <a:r>
              <a:rPr lang="en-US" dirty="0" smtClean="0"/>
              <a:t>low costs is a good defense against new entrants as the focal company can offer its products or services at lower prices and still earn a good margin, whereas the margin for a new entrant is likely to be low due to its higher or industry average costs.</a:t>
            </a:r>
          </a:p>
          <a:p>
            <a:r>
              <a:rPr lang="en-US" dirty="0" smtClean="0"/>
              <a:t>There is also low supplier pressure as the low-cost producer will have huge quantity supply requirements – naturally the buyer bargaining power is also low due to low costs – substitutes need to be breakthrough/disruptive innovations to affect low cost producer</a:t>
            </a:r>
          </a:p>
          <a:p>
            <a:r>
              <a:rPr lang="en-US" dirty="0" smtClean="0"/>
              <a:t>Therefore, cost leadership provides defense against all the forces of market competition. </a:t>
            </a:r>
          </a:p>
          <a:p>
            <a:endParaRPr lang="en-US" dirty="0" smtClean="0"/>
          </a:p>
        </p:txBody>
      </p:sp>
    </p:spTree>
    <p:extLst>
      <p:ext uri="{BB962C8B-B14F-4D97-AF65-F5344CB8AC3E}">
        <p14:creationId xmlns:p14="http://schemas.microsoft.com/office/powerpoint/2010/main" xmlns="" val="11640110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5.4.2. Differentiation Strategy</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Providing unique and superior value to the buyer in terms of product quality, special features, after sales service, ecological impact, or social benefits is at the core of this strategy.</a:t>
            </a:r>
          </a:p>
          <a:p>
            <a:r>
              <a:rPr lang="en-US" dirty="0" smtClean="0"/>
              <a:t>Customers attach weight to product attributes other than price when making purchase decisions (Murray, 1988).</a:t>
            </a:r>
          </a:p>
          <a:p>
            <a:r>
              <a:rPr lang="en-US" dirty="0" smtClean="0"/>
              <a:t>Differentiation can be achieved by the following means:</a:t>
            </a:r>
          </a:p>
          <a:p>
            <a:pPr lvl="1"/>
            <a:r>
              <a:rPr lang="en-US" dirty="0" smtClean="0"/>
              <a:t>Design change and new products (iPhone)</a:t>
            </a:r>
          </a:p>
          <a:p>
            <a:pPr lvl="1"/>
            <a:r>
              <a:rPr lang="en-US" dirty="0" smtClean="0"/>
              <a:t>Brand Image (</a:t>
            </a:r>
            <a:r>
              <a:rPr lang="en-US" dirty="0" err="1" smtClean="0"/>
              <a:t>Mercedez</a:t>
            </a:r>
            <a:r>
              <a:rPr lang="en-US" dirty="0" smtClean="0"/>
              <a:t>)</a:t>
            </a:r>
          </a:p>
          <a:p>
            <a:pPr lvl="1"/>
            <a:r>
              <a:rPr lang="en-US" dirty="0" smtClean="0"/>
              <a:t>Unique Technology</a:t>
            </a:r>
          </a:p>
          <a:p>
            <a:pPr lvl="1"/>
            <a:r>
              <a:rPr lang="en-US" dirty="0" smtClean="0"/>
              <a:t>Unique Features</a:t>
            </a:r>
            <a:endParaRPr lang="en-GB" dirty="0"/>
          </a:p>
        </p:txBody>
      </p:sp>
    </p:spTree>
    <p:extLst>
      <p:ext uri="{BB962C8B-B14F-4D97-AF65-F5344CB8AC3E}">
        <p14:creationId xmlns:p14="http://schemas.microsoft.com/office/powerpoint/2010/main" xmlns="" val="33897199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5.4.2. Differentiation Strategy (continued)</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Differentiation can be achieved by the following means (continued):</a:t>
            </a:r>
          </a:p>
          <a:p>
            <a:pPr lvl="1"/>
            <a:r>
              <a:rPr lang="en-US" dirty="0" smtClean="0"/>
              <a:t>Customer services</a:t>
            </a:r>
          </a:p>
          <a:p>
            <a:pPr lvl="1"/>
            <a:r>
              <a:rPr lang="en-US" dirty="0" smtClean="0"/>
              <a:t>Positive ecological impact</a:t>
            </a:r>
          </a:p>
          <a:p>
            <a:pPr lvl="1"/>
            <a:r>
              <a:rPr lang="en-US" dirty="0" smtClean="0"/>
              <a:t>No toxic chemicals</a:t>
            </a:r>
          </a:p>
          <a:p>
            <a:pPr lvl="1"/>
            <a:r>
              <a:rPr lang="en-US" dirty="0" smtClean="0"/>
              <a:t>Organic or natural products</a:t>
            </a:r>
          </a:p>
          <a:p>
            <a:pPr lvl="1"/>
            <a:r>
              <a:rPr lang="en-US" dirty="0" smtClean="0"/>
              <a:t>Production using renewable energy</a:t>
            </a:r>
          </a:p>
          <a:p>
            <a:pPr lvl="1"/>
            <a:r>
              <a:rPr lang="en-US" dirty="0" smtClean="0"/>
              <a:t>Carbon and water positive while manufacturing</a:t>
            </a:r>
          </a:p>
          <a:p>
            <a:pPr lvl="1"/>
            <a:r>
              <a:rPr lang="en-US" dirty="0" smtClean="0"/>
              <a:t>Zero waste and product take back</a:t>
            </a:r>
          </a:p>
          <a:p>
            <a:pPr lvl="1"/>
            <a:r>
              <a:rPr lang="en-US" dirty="0" smtClean="0"/>
              <a:t>Spare parts availability and dealer network</a:t>
            </a:r>
          </a:p>
          <a:p>
            <a:pPr lvl="1"/>
            <a:r>
              <a:rPr lang="en-US" dirty="0" smtClean="0"/>
              <a:t>Purchasing a product linked to helping a cause or helping poor people or empower a socio economic class of people. </a:t>
            </a:r>
            <a:endParaRPr lang="en-GB" dirty="0"/>
          </a:p>
        </p:txBody>
      </p:sp>
    </p:spTree>
    <p:extLst>
      <p:ext uri="{BB962C8B-B14F-4D97-AF65-F5344CB8AC3E}">
        <p14:creationId xmlns:p14="http://schemas.microsoft.com/office/powerpoint/2010/main" xmlns="" val="21599736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5.4.3. Focus Strategy</a:t>
            </a:r>
            <a:endParaRPr lang="en-GB" dirty="0"/>
          </a:p>
        </p:txBody>
      </p:sp>
      <p:sp>
        <p:nvSpPr>
          <p:cNvPr id="3" name="Content Placeholder 2"/>
          <p:cNvSpPr>
            <a:spLocks noGrp="1"/>
          </p:cNvSpPr>
          <p:nvPr>
            <p:ph idx="1"/>
          </p:nvPr>
        </p:nvSpPr>
        <p:spPr/>
        <p:txBody>
          <a:bodyPr>
            <a:normAutofit lnSpcReduction="10000"/>
          </a:bodyPr>
          <a:lstStyle/>
          <a:p>
            <a:r>
              <a:rPr lang="en-US" dirty="0" smtClean="0"/>
              <a:t>Selecting a segment with the industry and compete within that segment on the basis of cost leadership or differentiation is focus strategy.</a:t>
            </a:r>
          </a:p>
          <a:p>
            <a:r>
              <a:rPr lang="en-US" dirty="0" smtClean="0"/>
              <a:t>Serving a target exceedingly well, achieving either differentiation or lower costs is also focus. </a:t>
            </a:r>
          </a:p>
          <a:p>
            <a:r>
              <a:rPr lang="en-US" dirty="0" smtClean="0"/>
              <a:t>The focus may be:</a:t>
            </a:r>
          </a:p>
          <a:p>
            <a:pPr lvl="1"/>
            <a:r>
              <a:rPr lang="en-US" dirty="0" smtClean="0"/>
              <a:t>On a particular buyer group</a:t>
            </a:r>
          </a:p>
          <a:p>
            <a:pPr lvl="1"/>
            <a:r>
              <a:rPr lang="en-US" dirty="0" smtClean="0"/>
              <a:t>On a segment of a product line</a:t>
            </a:r>
          </a:p>
          <a:p>
            <a:pPr lvl="1"/>
            <a:r>
              <a:rPr lang="en-US" dirty="0" smtClean="0"/>
              <a:t>On a geographical market</a:t>
            </a:r>
          </a:p>
          <a:p>
            <a:pPr lvl="1"/>
            <a:r>
              <a:rPr lang="en-US" dirty="0" smtClean="0"/>
              <a:t>On low ecological footprint</a:t>
            </a:r>
          </a:p>
          <a:p>
            <a:pPr lvl="1"/>
            <a:r>
              <a:rPr lang="en-US" dirty="0" smtClean="0"/>
              <a:t>On a social situation or issue, as a social business</a:t>
            </a:r>
          </a:p>
          <a:p>
            <a:endParaRPr lang="en-GB" dirty="0"/>
          </a:p>
        </p:txBody>
      </p:sp>
    </p:spTree>
    <p:extLst>
      <p:ext uri="{BB962C8B-B14F-4D97-AF65-F5344CB8AC3E}">
        <p14:creationId xmlns:p14="http://schemas.microsoft.com/office/powerpoint/2010/main" xmlns="" val="34055014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5.4. Generic Competitive Strategies (continued)</a:t>
            </a:r>
            <a:endParaRPr lang="en-GB" dirty="0"/>
          </a:p>
        </p:txBody>
      </p:sp>
      <p:sp>
        <p:nvSpPr>
          <p:cNvPr id="3" name="Content Placeholder 2"/>
          <p:cNvSpPr>
            <a:spLocks noGrp="1"/>
          </p:cNvSpPr>
          <p:nvPr>
            <p:ph idx="1"/>
          </p:nvPr>
        </p:nvSpPr>
        <p:spPr/>
        <p:txBody>
          <a:bodyPr/>
          <a:lstStyle/>
          <a:p>
            <a:endParaRPr lang="en-US" dirty="0" smtClean="0"/>
          </a:p>
          <a:p>
            <a:r>
              <a:rPr lang="en-US" dirty="0" smtClean="0"/>
              <a:t>If cost cutting is the foundation on which a strategy is built, growth of the firm and quality of the products may suffer in the long run. </a:t>
            </a:r>
          </a:p>
          <a:p>
            <a:r>
              <a:rPr lang="en-US" dirty="0" smtClean="0"/>
              <a:t>The activities required to make a unique product may be inherently costly.</a:t>
            </a:r>
          </a:p>
          <a:p>
            <a:r>
              <a:rPr lang="en-US" dirty="0" smtClean="0"/>
              <a:t>A firm having focus strategy will produce for a narrow customer segment – for that segment, the firm is likely to be the most cost effective</a:t>
            </a:r>
          </a:p>
          <a:p>
            <a:endParaRPr lang="en-GB" dirty="0"/>
          </a:p>
        </p:txBody>
      </p:sp>
    </p:spTree>
    <p:extLst>
      <p:ext uri="{BB962C8B-B14F-4D97-AF65-F5344CB8AC3E}">
        <p14:creationId xmlns:p14="http://schemas.microsoft.com/office/powerpoint/2010/main" xmlns="" val="3750905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5.4.4. Risks in the three generic strategies</a:t>
            </a:r>
            <a:endParaRPr lang="en-GB" dirty="0"/>
          </a:p>
        </p:txBody>
      </p:sp>
      <p:sp>
        <p:nvSpPr>
          <p:cNvPr id="3" name="Content Placeholder 2"/>
          <p:cNvSpPr>
            <a:spLocks noGrp="1"/>
          </p:cNvSpPr>
          <p:nvPr>
            <p:ph idx="1"/>
          </p:nvPr>
        </p:nvSpPr>
        <p:spPr/>
        <p:txBody>
          <a:bodyPr/>
          <a:lstStyle/>
          <a:p>
            <a:r>
              <a:rPr lang="en-US" dirty="0" smtClean="0"/>
              <a:t>Cost Leadership: </a:t>
            </a:r>
          </a:p>
          <a:p>
            <a:pPr lvl="1"/>
            <a:r>
              <a:rPr lang="en-US" dirty="0" smtClean="0"/>
              <a:t>Imitation risk</a:t>
            </a:r>
          </a:p>
          <a:p>
            <a:pPr lvl="1"/>
            <a:r>
              <a:rPr lang="en-US" dirty="0" smtClean="0"/>
              <a:t>Inflation in costs</a:t>
            </a:r>
          </a:p>
          <a:p>
            <a:pPr lvl="1"/>
            <a:r>
              <a:rPr lang="en-US" dirty="0" smtClean="0"/>
              <a:t>Fast change in technology</a:t>
            </a:r>
          </a:p>
          <a:p>
            <a:pPr lvl="1"/>
            <a:r>
              <a:rPr lang="en-US" dirty="0" smtClean="0"/>
              <a:t>Customer needs change</a:t>
            </a:r>
          </a:p>
          <a:p>
            <a:pPr lvl="1"/>
            <a:r>
              <a:rPr lang="en-US" dirty="0" smtClean="0"/>
              <a:t>Rigidity from heavy investments</a:t>
            </a:r>
          </a:p>
          <a:p>
            <a:pPr lvl="1"/>
            <a:r>
              <a:rPr lang="en-US" dirty="0" smtClean="0"/>
              <a:t>Difficulty in selling old assets</a:t>
            </a:r>
          </a:p>
          <a:p>
            <a:pPr lvl="1"/>
            <a:r>
              <a:rPr lang="en-US" dirty="0" smtClean="0"/>
              <a:t>Organizational structure built on controls and supervision</a:t>
            </a:r>
          </a:p>
          <a:p>
            <a:endParaRPr lang="en-GB" b="1" u="sng" dirty="0"/>
          </a:p>
        </p:txBody>
      </p:sp>
    </p:spTree>
    <p:extLst>
      <p:ext uri="{BB962C8B-B14F-4D97-AF65-F5344CB8AC3E}">
        <p14:creationId xmlns:p14="http://schemas.microsoft.com/office/powerpoint/2010/main" xmlns="" val="1720468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5.4.4. Risks in the three generic strategies (continued)</a:t>
            </a:r>
            <a:endParaRPr lang="en-GB" dirty="0"/>
          </a:p>
        </p:txBody>
      </p:sp>
      <p:sp>
        <p:nvSpPr>
          <p:cNvPr id="3" name="Content Placeholder 2"/>
          <p:cNvSpPr>
            <a:spLocks noGrp="1"/>
          </p:cNvSpPr>
          <p:nvPr>
            <p:ph idx="1"/>
          </p:nvPr>
        </p:nvSpPr>
        <p:spPr/>
        <p:txBody>
          <a:bodyPr/>
          <a:lstStyle/>
          <a:p>
            <a:r>
              <a:rPr lang="en-US" dirty="0" smtClean="0"/>
              <a:t>Differentiation: </a:t>
            </a:r>
          </a:p>
          <a:p>
            <a:pPr lvl="1"/>
            <a:r>
              <a:rPr lang="en-US" dirty="0" smtClean="0"/>
              <a:t>Buyers need for differentiating factors change</a:t>
            </a:r>
          </a:p>
          <a:p>
            <a:pPr lvl="1"/>
            <a:r>
              <a:rPr lang="en-US" dirty="0" smtClean="0"/>
              <a:t>Imitation</a:t>
            </a:r>
          </a:p>
          <a:p>
            <a:pPr lvl="1"/>
            <a:r>
              <a:rPr lang="en-US" dirty="0" smtClean="0"/>
              <a:t>Creative talents may go and create new firms</a:t>
            </a:r>
          </a:p>
          <a:p>
            <a:pPr lvl="1"/>
            <a:r>
              <a:rPr lang="en-US" dirty="0" smtClean="0"/>
              <a:t>Buyers shift to cost advantage than certain features</a:t>
            </a:r>
          </a:p>
          <a:p>
            <a:r>
              <a:rPr lang="en-US" dirty="0" smtClean="0"/>
              <a:t>Focus:</a:t>
            </a:r>
          </a:p>
          <a:p>
            <a:pPr lvl="1"/>
            <a:r>
              <a:rPr lang="en-US" dirty="0" smtClean="0"/>
              <a:t>Submarkets develop within the strategic target</a:t>
            </a:r>
          </a:p>
          <a:p>
            <a:pPr lvl="1"/>
            <a:r>
              <a:rPr lang="en-US" dirty="0" smtClean="0"/>
              <a:t>Growth may be limited to the sub market size</a:t>
            </a:r>
          </a:p>
          <a:p>
            <a:pPr lvl="1"/>
            <a:r>
              <a:rPr lang="en-US" dirty="0" smtClean="0"/>
              <a:t>Change of regulations</a:t>
            </a:r>
          </a:p>
          <a:p>
            <a:endParaRPr lang="en-GB" b="1" u="sng" dirty="0"/>
          </a:p>
        </p:txBody>
      </p:sp>
    </p:spTree>
    <p:extLst>
      <p:ext uri="{BB962C8B-B14F-4D97-AF65-F5344CB8AC3E}">
        <p14:creationId xmlns:p14="http://schemas.microsoft.com/office/powerpoint/2010/main" xmlns="" val="16284352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5.4. Generic Strategies (continued)</a:t>
            </a:r>
            <a:endParaRPr lang="en-GB" dirty="0"/>
          </a:p>
        </p:txBody>
      </p:sp>
      <p:sp>
        <p:nvSpPr>
          <p:cNvPr id="3" name="Content Placeholder 2"/>
          <p:cNvSpPr>
            <a:spLocks noGrp="1"/>
          </p:cNvSpPr>
          <p:nvPr>
            <p:ph idx="1"/>
          </p:nvPr>
        </p:nvSpPr>
        <p:spPr/>
        <p:txBody>
          <a:bodyPr/>
          <a:lstStyle/>
          <a:p>
            <a:r>
              <a:rPr lang="en-US" dirty="0" smtClean="0"/>
              <a:t>An enterprise ability to achieve a low-cost and a differentiation strategy is influenced where six conditions are met (Hill, 1988):</a:t>
            </a:r>
          </a:p>
          <a:p>
            <a:pPr lvl="1"/>
            <a:r>
              <a:rPr lang="en-US" dirty="0" smtClean="0"/>
              <a:t>When consumers commitment to the products of rival companies is low</a:t>
            </a:r>
          </a:p>
          <a:p>
            <a:pPr lvl="1"/>
            <a:r>
              <a:rPr lang="en-US" dirty="0" smtClean="0"/>
              <a:t>When market growth is high</a:t>
            </a:r>
          </a:p>
          <a:p>
            <a:pPr lvl="1"/>
            <a:r>
              <a:rPr lang="en-US" dirty="0" smtClean="0"/>
              <a:t>When market structure is fragmented</a:t>
            </a:r>
          </a:p>
          <a:p>
            <a:pPr lvl="1"/>
            <a:r>
              <a:rPr lang="en-US" dirty="0" smtClean="0"/>
              <a:t>When the production process is new and complex</a:t>
            </a:r>
          </a:p>
          <a:p>
            <a:pPr lvl="1"/>
            <a:r>
              <a:rPr lang="en-US" dirty="0" smtClean="0"/>
              <a:t>When economies of scale are present</a:t>
            </a:r>
          </a:p>
          <a:p>
            <a:pPr lvl="1"/>
            <a:r>
              <a:rPr lang="en-US" dirty="0" smtClean="0"/>
              <a:t>When economies of scope exist</a:t>
            </a:r>
            <a:endParaRPr lang="en-GB" dirty="0"/>
          </a:p>
        </p:txBody>
      </p:sp>
    </p:spTree>
    <p:extLst>
      <p:ext uri="{BB962C8B-B14F-4D97-AF65-F5344CB8AC3E}">
        <p14:creationId xmlns:p14="http://schemas.microsoft.com/office/powerpoint/2010/main" xmlns="" val="30377518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5.4.5. Another classification of Generic Strategies</a:t>
            </a:r>
            <a:endParaRPr lang="en-GB" dirty="0"/>
          </a:p>
        </p:txBody>
      </p:sp>
      <p:sp>
        <p:nvSpPr>
          <p:cNvPr id="3" name="Content Placeholder 2"/>
          <p:cNvSpPr>
            <a:spLocks noGrp="1"/>
          </p:cNvSpPr>
          <p:nvPr>
            <p:ph idx="1"/>
          </p:nvPr>
        </p:nvSpPr>
        <p:spPr/>
        <p:txBody>
          <a:bodyPr/>
          <a:lstStyle/>
          <a:p>
            <a:r>
              <a:rPr lang="en-US" dirty="0" err="1" smtClean="0"/>
              <a:t>Chistopher</a:t>
            </a:r>
            <a:r>
              <a:rPr lang="en-US" dirty="0" smtClean="0"/>
              <a:t> and </a:t>
            </a:r>
            <a:r>
              <a:rPr lang="en-US" dirty="0" err="1" smtClean="0"/>
              <a:t>Binghom</a:t>
            </a:r>
            <a:r>
              <a:rPr lang="en-US" dirty="0" smtClean="0"/>
              <a:t> (2011) propose a classification of strategies based on the firm’s circumstances, industry dynamics, available resources, and resources combination. These are as follows:</a:t>
            </a:r>
          </a:p>
          <a:p>
            <a:pPr lvl="1"/>
            <a:r>
              <a:rPr lang="en-US" sz="2800" b="1" dirty="0" smtClean="0"/>
              <a:t>Position Strategy: </a:t>
            </a:r>
            <a:r>
              <a:rPr lang="en-US" sz="2800" dirty="0" smtClean="0"/>
              <a:t>by selecting a valuable and unoccupied industry position and then assembling resource combinations that competitors can not easily imitate </a:t>
            </a:r>
          </a:p>
          <a:p>
            <a:pPr marL="457200" lvl="1" indent="0">
              <a:buNone/>
            </a:pPr>
            <a:endParaRPr lang="en-US" dirty="0" smtClean="0"/>
          </a:p>
        </p:txBody>
      </p:sp>
    </p:spTree>
    <p:extLst>
      <p:ext uri="{BB962C8B-B14F-4D97-AF65-F5344CB8AC3E}">
        <p14:creationId xmlns:p14="http://schemas.microsoft.com/office/powerpoint/2010/main" xmlns="" val="6570853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5.4.5. Another classification of Generic Strategies</a:t>
            </a:r>
            <a:endParaRPr lang="en-GB" dirty="0"/>
          </a:p>
        </p:txBody>
      </p:sp>
      <p:sp>
        <p:nvSpPr>
          <p:cNvPr id="3" name="Content Placeholder 2"/>
          <p:cNvSpPr>
            <a:spLocks noGrp="1"/>
          </p:cNvSpPr>
          <p:nvPr>
            <p:ph idx="1"/>
          </p:nvPr>
        </p:nvSpPr>
        <p:spPr/>
        <p:txBody>
          <a:bodyPr>
            <a:normAutofit lnSpcReduction="10000"/>
          </a:bodyPr>
          <a:lstStyle/>
          <a:p>
            <a:pPr lvl="1"/>
            <a:r>
              <a:rPr lang="en-US" sz="2600" b="1" dirty="0" smtClean="0"/>
              <a:t>Leverage </a:t>
            </a:r>
            <a:r>
              <a:rPr lang="en-US" sz="2600" b="1" dirty="0" smtClean="0"/>
              <a:t>Strategy: </a:t>
            </a:r>
            <a:r>
              <a:rPr lang="en-US" sz="2600" dirty="0" smtClean="0"/>
              <a:t>where competitive advantage comes from having valuable resources and making smart moves to leverage these resources. A deep knowledge of a firm’s resources and capabilities is required to leverage the existing ones that may not be interconnected and to acquire key resources</a:t>
            </a:r>
          </a:p>
          <a:p>
            <a:pPr lvl="1"/>
            <a:r>
              <a:rPr lang="en-US" sz="2600" b="1" dirty="0" smtClean="0"/>
              <a:t>Opportunity </a:t>
            </a:r>
            <a:r>
              <a:rPr lang="en-US" sz="2600" b="1" dirty="0" smtClean="0"/>
              <a:t>Strategy: </a:t>
            </a:r>
            <a:r>
              <a:rPr lang="en-US" sz="2600" dirty="0" smtClean="0"/>
              <a:t>focuses on capturing opportunities that create a series of temporary competitive advantages similar to catching a great wave at the right time as in surfing. Advantage depends on capturing attractive but short-lived opportunities sooner, faster, and better than competitors. </a:t>
            </a:r>
          </a:p>
        </p:txBody>
      </p:sp>
    </p:spTree>
    <p:extLst>
      <p:ext uri="{BB962C8B-B14F-4D97-AF65-F5344CB8AC3E}">
        <p14:creationId xmlns:p14="http://schemas.microsoft.com/office/powerpoint/2010/main" xmlns="" val="34404249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5.5. Strategy Levels</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As strategy is the choice of goals and the means to achieve the chosen goals, there are many levels of strategy corresponding to the level of goals. </a:t>
            </a:r>
          </a:p>
          <a:p>
            <a:r>
              <a:rPr lang="en-US" dirty="0" smtClean="0"/>
              <a:t>There are firm level outcomes such as loyalty of customers, price premium, market share, liquidity, share price, return on investments etc.</a:t>
            </a:r>
          </a:p>
          <a:p>
            <a:r>
              <a:rPr lang="en-US" dirty="0" smtClean="0"/>
              <a:t>There are product level outcomes such as profitability and sales volume aimed by product strategies</a:t>
            </a:r>
          </a:p>
          <a:p>
            <a:r>
              <a:rPr lang="en-US" dirty="0" smtClean="0"/>
              <a:t>Level of strategies also correspond to the level of the organizational structure where strategy is formulated. Therefore, there are corporate level, business level, and functional level strategies</a:t>
            </a:r>
          </a:p>
          <a:p>
            <a:endParaRPr lang="en-GB" dirty="0"/>
          </a:p>
        </p:txBody>
      </p:sp>
    </p:spTree>
    <p:extLst>
      <p:ext uri="{BB962C8B-B14F-4D97-AF65-F5344CB8AC3E}">
        <p14:creationId xmlns:p14="http://schemas.microsoft.com/office/powerpoint/2010/main" xmlns="" val="22956177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5.5. Strategy Levels (continued)</a:t>
            </a:r>
            <a:endParaRPr lang="en-GB" dirty="0"/>
          </a:p>
        </p:txBody>
      </p:sp>
      <p:sp>
        <p:nvSpPr>
          <p:cNvPr id="3" name="Content Placeholder 2"/>
          <p:cNvSpPr>
            <a:spLocks noGrp="1"/>
          </p:cNvSpPr>
          <p:nvPr>
            <p:ph idx="1"/>
          </p:nvPr>
        </p:nvSpPr>
        <p:spPr/>
        <p:txBody>
          <a:bodyPr>
            <a:normAutofit/>
          </a:bodyPr>
          <a:lstStyle/>
          <a:p>
            <a:r>
              <a:rPr lang="en-US" dirty="0" smtClean="0"/>
              <a:t>Strategy levels can also be conceived in terms of the time span for which a strategy is formulated – long term, medium term, short term strategies</a:t>
            </a:r>
          </a:p>
          <a:p>
            <a:r>
              <a:rPr lang="en-US" dirty="0" smtClean="0"/>
              <a:t>There are also strategy levels considering the sustainability perspective with economic domain strategies, social domain strategies, green strategy separately or in various combinations of these three.</a:t>
            </a:r>
          </a:p>
          <a:p>
            <a:endParaRPr lang="en-GB" dirty="0"/>
          </a:p>
        </p:txBody>
      </p:sp>
    </p:spTree>
    <p:extLst>
      <p:ext uri="{BB962C8B-B14F-4D97-AF65-F5344CB8AC3E}">
        <p14:creationId xmlns:p14="http://schemas.microsoft.com/office/powerpoint/2010/main" xmlns="" val="9272986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5.5.1. Emergent Strategy</a:t>
            </a:r>
            <a:endParaRPr lang="en-GB" dirty="0"/>
          </a:p>
        </p:txBody>
      </p:sp>
      <p:sp>
        <p:nvSpPr>
          <p:cNvPr id="3" name="Content Placeholder 2"/>
          <p:cNvSpPr>
            <a:spLocks noGrp="1"/>
          </p:cNvSpPr>
          <p:nvPr>
            <p:ph idx="1"/>
          </p:nvPr>
        </p:nvSpPr>
        <p:spPr/>
        <p:txBody>
          <a:bodyPr>
            <a:normAutofit fontScale="85000" lnSpcReduction="20000"/>
          </a:bodyPr>
          <a:lstStyle/>
          <a:p>
            <a:r>
              <a:rPr lang="en-US" dirty="0" smtClean="0"/>
              <a:t>There are two levels of strategy in every firm: an intended strategy and an unintended strategy (</a:t>
            </a:r>
            <a:r>
              <a:rPr lang="en-US" dirty="0" err="1" smtClean="0"/>
              <a:t>Mintzberg</a:t>
            </a:r>
            <a:r>
              <a:rPr lang="en-US" dirty="0" smtClean="0"/>
              <a:t>). The former is a formal strategy formulated a priori with inputs from internal and external analysis through a strategic planning process.</a:t>
            </a:r>
          </a:p>
          <a:p>
            <a:r>
              <a:rPr lang="en-US" dirty="0" smtClean="0"/>
              <a:t>Lots of what is planned </a:t>
            </a:r>
            <a:r>
              <a:rPr lang="en-US" dirty="0" smtClean="0"/>
              <a:t>may </a:t>
            </a:r>
            <a:r>
              <a:rPr lang="en-US" dirty="0" smtClean="0"/>
              <a:t>get </a:t>
            </a:r>
            <a:r>
              <a:rPr lang="en-US" dirty="0" smtClean="0"/>
              <a:t>unrealized and forgotten during the implementation of the strategic plan - what is being implemented (e.g. with respect to market competitiveness, changes in markets and customer needs) becomes the deliberate strategy. </a:t>
            </a:r>
          </a:p>
          <a:p>
            <a:r>
              <a:rPr lang="en-US" dirty="0" smtClean="0"/>
              <a:t>Emergent strategy is a pattern in a series of actions or decisions – such an organization without intended strategy resort to emergent strategy and they also have a realized strategy at the end of a term of three or five years.</a:t>
            </a:r>
          </a:p>
          <a:p>
            <a:pPr marL="0" indent="0">
              <a:buNone/>
            </a:pPr>
            <a:endParaRPr lang="en-GB" dirty="0"/>
          </a:p>
        </p:txBody>
      </p:sp>
    </p:spTree>
    <p:extLst>
      <p:ext uri="{BB962C8B-B14F-4D97-AF65-F5344CB8AC3E}">
        <p14:creationId xmlns:p14="http://schemas.microsoft.com/office/powerpoint/2010/main" xmlns="" val="16009394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5.5.1. Emergent Strategy (continued)</a:t>
            </a:r>
            <a:endParaRPr lang="en-GB" dirty="0"/>
          </a:p>
        </p:txBody>
      </p:sp>
      <p:sp>
        <p:nvSpPr>
          <p:cNvPr id="3" name="Content Placeholder 2"/>
          <p:cNvSpPr>
            <a:spLocks noGrp="1"/>
          </p:cNvSpPr>
          <p:nvPr>
            <p:ph idx="1"/>
          </p:nvPr>
        </p:nvSpPr>
        <p:spPr/>
        <p:txBody>
          <a:bodyPr>
            <a:normAutofit/>
          </a:bodyPr>
          <a:lstStyle/>
          <a:p>
            <a:pPr marL="0" indent="0">
              <a:buNone/>
            </a:pPr>
            <a:endParaRPr lang="en-GB" dirty="0"/>
          </a:p>
        </p:txBody>
      </p:sp>
      <p:sp>
        <p:nvSpPr>
          <p:cNvPr id="5" name="TextBox 4"/>
          <p:cNvSpPr txBox="1"/>
          <p:nvPr/>
        </p:nvSpPr>
        <p:spPr>
          <a:xfrm>
            <a:off x="5943601" y="2322286"/>
            <a:ext cx="1404257" cy="646331"/>
          </a:xfrm>
          <a:prstGeom prst="rect">
            <a:avLst/>
          </a:prstGeom>
          <a:noFill/>
          <a:ln>
            <a:solidFill>
              <a:schemeClr val="tx1"/>
            </a:solidFill>
          </a:ln>
        </p:spPr>
        <p:txBody>
          <a:bodyPr wrap="square" rtlCol="0">
            <a:spAutoFit/>
          </a:bodyPr>
          <a:lstStyle/>
          <a:p>
            <a:r>
              <a:rPr lang="en-US" dirty="0" smtClean="0"/>
              <a:t>Intended Strategy</a:t>
            </a:r>
            <a:endParaRPr lang="en-GB" dirty="0"/>
          </a:p>
        </p:txBody>
      </p:sp>
      <p:sp>
        <p:nvSpPr>
          <p:cNvPr id="6" name="TextBox 5"/>
          <p:cNvSpPr txBox="1"/>
          <p:nvPr/>
        </p:nvSpPr>
        <p:spPr>
          <a:xfrm>
            <a:off x="5943600" y="4622801"/>
            <a:ext cx="1687286" cy="646331"/>
          </a:xfrm>
          <a:prstGeom prst="rect">
            <a:avLst/>
          </a:prstGeom>
          <a:noFill/>
          <a:ln>
            <a:solidFill>
              <a:schemeClr val="tx1"/>
            </a:solidFill>
          </a:ln>
        </p:spPr>
        <p:txBody>
          <a:bodyPr wrap="square" rtlCol="0">
            <a:spAutoFit/>
          </a:bodyPr>
          <a:lstStyle/>
          <a:p>
            <a:r>
              <a:rPr lang="en-US" dirty="0" smtClean="0"/>
              <a:t>Un-intended Strategy</a:t>
            </a:r>
            <a:endParaRPr lang="en-GB" dirty="0"/>
          </a:p>
        </p:txBody>
      </p:sp>
      <p:sp>
        <p:nvSpPr>
          <p:cNvPr id="7" name="TextBox 6"/>
          <p:cNvSpPr txBox="1"/>
          <p:nvPr/>
        </p:nvSpPr>
        <p:spPr>
          <a:xfrm>
            <a:off x="2487385" y="4697765"/>
            <a:ext cx="1404257" cy="646331"/>
          </a:xfrm>
          <a:prstGeom prst="rect">
            <a:avLst/>
          </a:prstGeom>
          <a:noFill/>
          <a:ln>
            <a:solidFill>
              <a:schemeClr val="tx1"/>
            </a:solidFill>
          </a:ln>
        </p:spPr>
        <p:txBody>
          <a:bodyPr wrap="square" rtlCol="0">
            <a:spAutoFit/>
          </a:bodyPr>
          <a:lstStyle/>
          <a:p>
            <a:r>
              <a:rPr lang="en-US" dirty="0" smtClean="0"/>
              <a:t>Realized Strategy</a:t>
            </a:r>
            <a:endParaRPr lang="en-GB" dirty="0"/>
          </a:p>
        </p:txBody>
      </p:sp>
      <p:sp>
        <p:nvSpPr>
          <p:cNvPr id="8" name="TextBox 7"/>
          <p:cNvSpPr txBox="1"/>
          <p:nvPr/>
        </p:nvSpPr>
        <p:spPr>
          <a:xfrm>
            <a:off x="2286000" y="3077029"/>
            <a:ext cx="1589314" cy="646331"/>
          </a:xfrm>
          <a:prstGeom prst="rect">
            <a:avLst/>
          </a:prstGeom>
          <a:noFill/>
          <a:ln>
            <a:solidFill>
              <a:schemeClr val="tx1"/>
            </a:solidFill>
          </a:ln>
        </p:spPr>
        <p:txBody>
          <a:bodyPr wrap="square" rtlCol="0">
            <a:spAutoFit/>
          </a:bodyPr>
          <a:lstStyle/>
          <a:p>
            <a:r>
              <a:rPr lang="en-US" dirty="0" smtClean="0"/>
              <a:t>Unrealized Strategy</a:t>
            </a:r>
            <a:endParaRPr lang="en-GB" dirty="0"/>
          </a:p>
        </p:txBody>
      </p:sp>
      <p:cxnSp>
        <p:nvCxnSpPr>
          <p:cNvPr id="10" name="Straight Arrow Connector 9"/>
          <p:cNvCxnSpPr/>
          <p:nvPr/>
        </p:nvCxnSpPr>
        <p:spPr>
          <a:xfrm flipH="1">
            <a:off x="3951514" y="2691618"/>
            <a:ext cx="1992086" cy="211584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 name="Straight Arrow Connector 11"/>
          <p:cNvCxnSpPr>
            <a:stCxn id="6" idx="1"/>
          </p:cNvCxnSpPr>
          <p:nvPr/>
        </p:nvCxnSpPr>
        <p:spPr>
          <a:xfrm rot="10800000">
            <a:off x="3921580" y="4882431"/>
            <a:ext cx="2022020" cy="6353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p:cNvCxnSpPr/>
          <p:nvPr/>
        </p:nvCxnSpPr>
        <p:spPr>
          <a:xfrm flipH="1">
            <a:off x="3921579" y="2322287"/>
            <a:ext cx="2022022" cy="93940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6" name="TextBox 15"/>
          <p:cNvSpPr txBox="1"/>
          <p:nvPr/>
        </p:nvSpPr>
        <p:spPr>
          <a:xfrm>
            <a:off x="4267200" y="5067097"/>
            <a:ext cx="1676400" cy="646331"/>
          </a:xfrm>
          <a:prstGeom prst="rect">
            <a:avLst/>
          </a:prstGeom>
          <a:noFill/>
        </p:spPr>
        <p:txBody>
          <a:bodyPr wrap="square" rtlCol="0">
            <a:spAutoFit/>
          </a:bodyPr>
          <a:lstStyle/>
          <a:p>
            <a:r>
              <a:rPr lang="en-US" dirty="0" smtClean="0"/>
              <a:t>Emergent Strategy</a:t>
            </a:r>
            <a:endParaRPr lang="en-GB" dirty="0"/>
          </a:p>
        </p:txBody>
      </p:sp>
      <p:sp>
        <p:nvSpPr>
          <p:cNvPr id="17" name="TextBox 16"/>
          <p:cNvSpPr txBox="1"/>
          <p:nvPr/>
        </p:nvSpPr>
        <p:spPr>
          <a:xfrm>
            <a:off x="5105400" y="3572916"/>
            <a:ext cx="1676400" cy="646331"/>
          </a:xfrm>
          <a:prstGeom prst="rect">
            <a:avLst/>
          </a:prstGeom>
          <a:noFill/>
        </p:spPr>
        <p:txBody>
          <a:bodyPr wrap="square" rtlCol="0">
            <a:spAutoFit/>
          </a:bodyPr>
          <a:lstStyle/>
          <a:p>
            <a:r>
              <a:rPr lang="en-US" dirty="0" smtClean="0"/>
              <a:t>Deliberate Strategy</a:t>
            </a:r>
            <a:endParaRPr lang="en-GB" dirty="0"/>
          </a:p>
        </p:txBody>
      </p:sp>
    </p:spTree>
    <p:extLst>
      <p:ext uri="{BB962C8B-B14F-4D97-AF65-F5344CB8AC3E}">
        <p14:creationId xmlns:p14="http://schemas.microsoft.com/office/powerpoint/2010/main" xmlns="" val="9534716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5.5.2. Strategy Hierarchy</a:t>
            </a:r>
            <a:endParaRPr lang="en-GB" dirty="0"/>
          </a:p>
        </p:txBody>
      </p:sp>
      <p:sp>
        <p:nvSpPr>
          <p:cNvPr id="3" name="Content Placeholder 2"/>
          <p:cNvSpPr>
            <a:spLocks noGrp="1"/>
          </p:cNvSpPr>
          <p:nvPr>
            <p:ph idx="1"/>
          </p:nvPr>
        </p:nvSpPr>
        <p:spPr/>
        <p:txBody>
          <a:bodyPr>
            <a:normAutofit fontScale="85000" lnSpcReduction="10000"/>
          </a:bodyPr>
          <a:lstStyle/>
          <a:p>
            <a:r>
              <a:rPr lang="en-US" dirty="0" smtClean="0"/>
              <a:t>It is the ranking of strategies one above the other. There are various ways of ranking: the most prevalent one is four level classification with corporate strategy at the apex, business strategy at the SBU (branch) level, functional strategy and the operational strategy at the bottom.</a:t>
            </a:r>
          </a:p>
          <a:p>
            <a:r>
              <a:rPr lang="en-US" dirty="0" smtClean="0"/>
              <a:t>Business strategy is an aggregation of operational strategies.</a:t>
            </a:r>
          </a:p>
          <a:p>
            <a:r>
              <a:rPr lang="en-US" dirty="0" smtClean="0"/>
              <a:t>Corporate strategy acts as a super player driving the larger vision, mission, overall objectives and organizational values, as a broad directional input. </a:t>
            </a:r>
          </a:p>
          <a:p>
            <a:r>
              <a:rPr lang="en-US" dirty="0" smtClean="0"/>
              <a:t>In contrast </a:t>
            </a:r>
            <a:r>
              <a:rPr lang="en-US" dirty="0" err="1" smtClean="0"/>
              <a:t>Chakravarthy</a:t>
            </a:r>
            <a:r>
              <a:rPr lang="en-US" dirty="0" smtClean="0"/>
              <a:t> and Henderson (2007) propose a heterarchy of strategies, instead of hierarchy of strategies as the locus of decision making is no longer hierarchical, but independent and interlinked.   </a:t>
            </a:r>
            <a:endParaRPr lang="en-GB" dirty="0"/>
          </a:p>
        </p:txBody>
      </p:sp>
    </p:spTree>
    <p:extLst>
      <p:ext uri="{BB962C8B-B14F-4D97-AF65-F5344CB8AC3E}">
        <p14:creationId xmlns:p14="http://schemas.microsoft.com/office/powerpoint/2010/main" xmlns="" val="30211606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5947" y="0"/>
            <a:ext cx="7886700" cy="1325563"/>
          </a:xfrm>
        </p:spPr>
        <p:txBody>
          <a:bodyPr/>
          <a:lstStyle/>
          <a:p>
            <a:r>
              <a:rPr lang="en-US" dirty="0" smtClean="0"/>
              <a:t>5.6. First Mover Advantages </a:t>
            </a:r>
            <a:endParaRPr lang="en-GB" dirty="0"/>
          </a:p>
        </p:txBody>
      </p:sp>
      <p:sp>
        <p:nvSpPr>
          <p:cNvPr id="3" name="Content Placeholder 2"/>
          <p:cNvSpPr>
            <a:spLocks noGrp="1"/>
          </p:cNvSpPr>
          <p:nvPr>
            <p:ph idx="1"/>
          </p:nvPr>
        </p:nvSpPr>
        <p:spPr>
          <a:xfrm>
            <a:off x="628650" y="1431488"/>
            <a:ext cx="7886700" cy="4351338"/>
          </a:xfrm>
        </p:spPr>
        <p:txBody>
          <a:bodyPr>
            <a:normAutofit fontScale="85000" lnSpcReduction="20000"/>
          </a:bodyPr>
          <a:lstStyle/>
          <a:p>
            <a:r>
              <a:rPr lang="en-US" dirty="0" smtClean="0"/>
              <a:t>The strategy formulation thoughts and methods for a first-mover into a market and later entrants are different. The first mover into the market place such as Ford Motors, Amazon.com or </a:t>
            </a:r>
            <a:r>
              <a:rPr lang="en-US" dirty="0" err="1" smtClean="0"/>
              <a:t>Ebay</a:t>
            </a:r>
            <a:r>
              <a:rPr lang="en-US" dirty="0" smtClean="0"/>
              <a:t> is likely to acquire certain advantages over the subsequent entrants, resulting in a sustainable competitive advantage for the first mover. </a:t>
            </a:r>
          </a:p>
          <a:p>
            <a:r>
              <a:rPr lang="en-US" dirty="0" smtClean="0"/>
              <a:t>However, should a firm enter as a first mover (a pioneer), bearing extra costs and risks to avail the first mover advantages or should it wait and enter when the market has developed and learn from the first mover mistakes, is contested with research supporting both the former and the latter. </a:t>
            </a:r>
          </a:p>
          <a:p>
            <a:r>
              <a:rPr lang="en-US" dirty="0" smtClean="0"/>
              <a:t>Many first movers perished and many late entrants gained sustainable competitive advantage</a:t>
            </a:r>
            <a:endParaRPr lang="en-GB" dirty="0"/>
          </a:p>
        </p:txBody>
      </p:sp>
    </p:spTree>
    <p:extLst>
      <p:ext uri="{BB962C8B-B14F-4D97-AF65-F5344CB8AC3E}">
        <p14:creationId xmlns:p14="http://schemas.microsoft.com/office/powerpoint/2010/main" xmlns="" val="2147236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a:t>
            </a:r>
            <a:r>
              <a:rPr lang="en-US" dirty="0"/>
              <a:t>t</a:t>
            </a:r>
            <a:r>
              <a:rPr lang="en-US" dirty="0" smtClean="0"/>
              <a:t>opics covered in this lecture</a:t>
            </a:r>
            <a:endParaRPr lang="en-GB" dirty="0"/>
          </a:p>
        </p:txBody>
      </p:sp>
      <p:sp>
        <p:nvSpPr>
          <p:cNvPr id="3" name="Content Placeholder 2"/>
          <p:cNvSpPr>
            <a:spLocks noGrp="1"/>
          </p:cNvSpPr>
          <p:nvPr>
            <p:ph idx="1"/>
          </p:nvPr>
        </p:nvSpPr>
        <p:spPr/>
        <p:txBody>
          <a:bodyPr/>
          <a:lstStyle/>
          <a:p>
            <a:endParaRPr lang="en-US" dirty="0" smtClean="0"/>
          </a:p>
          <a:p>
            <a:r>
              <a:rPr lang="en-US" dirty="0"/>
              <a:t>Generic Competitive Strategies</a:t>
            </a:r>
          </a:p>
          <a:p>
            <a:r>
              <a:rPr lang="en-US" dirty="0"/>
              <a:t>Strategy Levels</a:t>
            </a:r>
          </a:p>
          <a:p>
            <a:r>
              <a:rPr lang="en-US" dirty="0"/>
              <a:t>First Mover Advantages</a:t>
            </a:r>
          </a:p>
          <a:p>
            <a:endParaRPr lang="en-GB" dirty="0"/>
          </a:p>
        </p:txBody>
      </p:sp>
    </p:spTree>
    <p:extLst>
      <p:ext uri="{BB962C8B-B14F-4D97-AF65-F5344CB8AC3E}">
        <p14:creationId xmlns:p14="http://schemas.microsoft.com/office/powerpoint/2010/main" xmlns="" val="29098647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for the next lecture</a:t>
            </a:r>
            <a:endParaRPr lang="en-GB" dirty="0"/>
          </a:p>
        </p:txBody>
      </p:sp>
      <p:sp>
        <p:nvSpPr>
          <p:cNvPr id="3" name="Content Placeholder 2"/>
          <p:cNvSpPr>
            <a:spLocks noGrp="1"/>
          </p:cNvSpPr>
          <p:nvPr>
            <p:ph idx="1"/>
          </p:nvPr>
        </p:nvSpPr>
        <p:spPr/>
        <p:txBody>
          <a:bodyPr/>
          <a:lstStyle/>
          <a:p>
            <a:endParaRPr lang="en-US" dirty="0" smtClean="0"/>
          </a:p>
          <a:p>
            <a:r>
              <a:rPr lang="en-US" dirty="0"/>
              <a:t>First Mover Advantages</a:t>
            </a:r>
          </a:p>
          <a:p>
            <a:r>
              <a:rPr lang="en-US" dirty="0"/>
              <a:t>Strategic Analysis, Strategic Options, Strategy </a:t>
            </a:r>
            <a:r>
              <a:rPr lang="en-US" dirty="0" smtClean="0"/>
              <a:t>Choice</a:t>
            </a:r>
          </a:p>
          <a:p>
            <a:r>
              <a:rPr lang="en-US" dirty="0" smtClean="0"/>
              <a:t>Norms of Strategy making</a:t>
            </a:r>
          </a:p>
          <a:p>
            <a:r>
              <a:rPr lang="en-US" dirty="0" smtClean="0"/>
              <a:t>Offensive strategies and defensive strategies</a:t>
            </a:r>
          </a:p>
          <a:p>
            <a:r>
              <a:rPr lang="en-US" dirty="0" smtClean="0"/>
              <a:t>Benchmarking and Industry Standards</a:t>
            </a:r>
            <a:endParaRPr lang="en-US" dirty="0"/>
          </a:p>
          <a:p>
            <a:endParaRPr lang="en-US" dirty="0" smtClean="0"/>
          </a:p>
        </p:txBody>
      </p:sp>
    </p:spTree>
    <p:extLst>
      <p:ext uri="{BB962C8B-B14F-4D97-AF65-F5344CB8AC3E}">
        <p14:creationId xmlns:p14="http://schemas.microsoft.com/office/powerpoint/2010/main" xmlns="" val="12315315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3656</TotalTime>
  <Words>1413</Words>
  <Application>Microsoft Office PowerPoint</Application>
  <PresentationFormat>On-screen Show (4:3)</PresentationFormat>
  <Paragraphs>127</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Strategic Management (MGT501)</vt:lpstr>
      <vt:lpstr>Topic Covered in the Previous Lecture</vt:lpstr>
      <vt:lpstr>Topics to be covered in this lecture</vt:lpstr>
      <vt:lpstr>5.4.1. Low-Cost Strategy (continued)</vt:lpstr>
      <vt:lpstr>5.4.2. Differentiation Strategy</vt:lpstr>
      <vt:lpstr>5.4.2. Differentiation Strategy (continued)</vt:lpstr>
      <vt:lpstr>5.4.3. Focus Strategy</vt:lpstr>
      <vt:lpstr>5.4. Generic Competitive Strategies (continued)</vt:lpstr>
      <vt:lpstr>5.4.4. Risks in the three generic strategies</vt:lpstr>
      <vt:lpstr>5.4.4. Risks in the three generic strategies (continued)</vt:lpstr>
      <vt:lpstr>5.4. Generic Strategies (continued)</vt:lpstr>
      <vt:lpstr>5.4.5. Another classification of Generic Strategies</vt:lpstr>
      <vt:lpstr>5.4.5. Another classification of Generic Strategies</vt:lpstr>
      <vt:lpstr>5.5. Strategy Levels</vt:lpstr>
      <vt:lpstr>5.5. Strategy Levels (continued)</vt:lpstr>
      <vt:lpstr>5.5.1. Emergent Strategy</vt:lpstr>
      <vt:lpstr>5.5.1. Emergent Strategy (continued)</vt:lpstr>
      <vt:lpstr>5.5.2. Strategy Hierarchy</vt:lpstr>
      <vt:lpstr>5.6. First Mover Advantages </vt:lpstr>
      <vt:lpstr>Summary of the topics covered in this lecture</vt:lpstr>
      <vt:lpstr>Topics for the next lecture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Management (MGT501)</dc:title>
  <dc:creator>Dr Muhammad Mustafa Raziq</dc:creator>
  <cp:lastModifiedBy>NTS</cp:lastModifiedBy>
  <cp:revision>1317</cp:revision>
  <dcterms:created xsi:type="dcterms:W3CDTF">2016-04-16T04:48:58Z</dcterms:created>
  <dcterms:modified xsi:type="dcterms:W3CDTF">2016-05-23T12:22:33Z</dcterms:modified>
</cp:coreProperties>
</file>