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83" r:id="rId3"/>
    <p:sldId id="296" r:id="rId4"/>
    <p:sldId id="395" r:id="rId5"/>
    <p:sldId id="396" r:id="rId6"/>
    <p:sldId id="397" r:id="rId7"/>
    <p:sldId id="398" r:id="rId8"/>
    <p:sldId id="399" r:id="rId9"/>
    <p:sldId id="400" r:id="rId10"/>
    <p:sldId id="401" r:id="rId11"/>
    <p:sldId id="402" r:id="rId12"/>
    <p:sldId id="403" r:id="rId13"/>
    <p:sldId id="404" r:id="rId14"/>
    <p:sldId id="410" r:id="rId15"/>
    <p:sldId id="367" r:id="rId16"/>
    <p:sldId id="29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765" autoAdjust="0"/>
    <p:restoredTop sz="89964" autoAdjust="0"/>
  </p:normalViewPr>
  <p:slideViewPr>
    <p:cSldViewPr snapToGrid="0">
      <p:cViewPr varScale="1">
        <p:scale>
          <a:sx n="60" d="100"/>
          <a:sy n="60" d="100"/>
        </p:scale>
        <p:origin x="-152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6DD9C9-8A94-4B1C-A978-32F7C0324495}"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CAFFFD69-09FC-49AE-809F-48319BDFE451}">
      <dgm:prSet phldrT="[Text]"/>
      <dgm:spPr/>
      <dgm:t>
        <a:bodyPr/>
        <a:lstStyle/>
        <a:p>
          <a:r>
            <a:rPr lang="en-US" dirty="0" smtClean="0"/>
            <a:t>Strategic Thinking</a:t>
          </a:r>
          <a:endParaRPr lang="en-US" dirty="0"/>
        </a:p>
      </dgm:t>
    </dgm:pt>
    <dgm:pt modelId="{0AFE4090-AA75-4685-B3F7-CBB1F3CD8EB4}" type="parTrans" cxnId="{B65DCECD-D3DC-4E03-8445-2559AB92DD5C}">
      <dgm:prSet/>
      <dgm:spPr/>
      <dgm:t>
        <a:bodyPr/>
        <a:lstStyle/>
        <a:p>
          <a:endParaRPr lang="en-US"/>
        </a:p>
      </dgm:t>
    </dgm:pt>
    <dgm:pt modelId="{63276684-FB82-491E-B398-6CA8368076FC}" type="sibTrans" cxnId="{B65DCECD-D3DC-4E03-8445-2559AB92DD5C}">
      <dgm:prSet/>
      <dgm:spPr/>
      <dgm:t>
        <a:bodyPr/>
        <a:lstStyle/>
        <a:p>
          <a:endParaRPr lang="en-US"/>
        </a:p>
      </dgm:t>
    </dgm:pt>
    <dgm:pt modelId="{BFA6FB25-7E97-41F3-B7F2-32D0C51ACBC8}">
      <dgm:prSet phldrT="[Text]"/>
      <dgm:spPr/>
      <dgm:t>
        <a:bodyPr/>
        <a:lstStyle/>
        <a:p>
          <a:r>
            <a:rPr lang="en-US" dirty="0" smtClean="0"/>
            <a:t>Skills (people)</a:t>
          </a:r>
          <a:endParaRPr lang="en-US" dirty="0"/>
        </a:p>
      </dgm:t>
    </dgm:pt>
    <dgm:pt modelId="{A0300297-C804-4C58-9921-6B963AA83DC4}" type="parTrans" cxnId="{A3E24737-CB3D-4EA4-8900-21999F0EA225}">
      <dgm:prSet/>
      <dgm:spPr/>
      <dgm:t>
        <a:bodyPr/>
        <a:lstStyle/>
        <a:p>
          <a:endParaRPr lang="en-US"/>
        </a:p>
      </dgm:t>
    </dgm:pt>
    <dgm:pt modelId="{72BB1AFF-F8EC-4CFF-9374-163F0C21B4E1}" type="sibTrans" cxnId="{A3E24737-CB3D-4EA4-8900-21999F0EA225}">
      <dgm:prSet/>
      <dgm:spPr/>
      <dgm:t>
        <a:bodyPr/>
        <a:lstStyle/>
        <a:p>
          <a:endParaRPr lang="en-US"/>
        </a:p>
      </dgm:t>
    </dgm:pt>
    <dgm:pt modelId="{80702294-F8C6-41A9-8AD1-BC7D7C498B82}">
      <dgm:prSet phldrT="[Text]"/>
      <dgm:spPr/>
      <dgm:t>
        <a:bodyPr/>
        <a:lstStyle/>
        <a:p>
          <a:r>
            <a:rPr lang="en-US" dirty="0" smtClean="0"/>
            <a:t>Stimulus (threats, opportunities, intelligence)</a:t>
          </a:r>
          <a:endParaRPr lang="en-US" dirty="0"/>
        </a:p>
      </dgm:t>
    </dgm:pt>
    <dgm:pt modelId="{DBE0D840-1BE3-4265-9718-4C4B79643301}" type="parTrans" cxnId="{3C9AA720-256C-47BB-AB72-74E32F7089E7}">
      <dgm:prSet/>
      <dgm:spPr/>
      <dgm:t>
        <a:bodyPr/>
        <a:lstStyle/>
        <a:p>
          <a:endParaRPr lang="en-US"/>
        </a:p>
      </dgm:t>
    </dgm:pt>
    <dgm:pt modelId="{FED23A25-EE40-415D-AA81-7AF295E1E6EC}" type="sibTrans" cxnId="{3C9AA720-256C-47BB-AB72-74E32F7089E7}">
      <dgm:prSet/>
      <dgm:spPr/>
      <dgm:t>
        <a:bodyPr/>
        <a:lstStyle/>
        <a:p>
          <a:endParaRPr lang="en-US"/>
        </a:p>
      </dgm:t>
    </dgm:pt>
    <dgm:pt modelId="{78025F67-DE57-4A21-A5DB-3EC7E8A8E95A}">
      <dgm:prSet phldrT="[Text]"/>
      <dgm:spPr/>
      <dgm:t>
        <a:bodyPr/>
        <a:lstStyle/>
        <a:p>
          <a:r>
            <a:rPr lang="en-US" dirty="0" smtClean="0"/>
            <a:t>Synergy</a:t>
          </a:r>
          <a:endParaRPr lang="en-US" dirty="0"/>
        </a:p>
      </dgm:t>
    </dgm:pt>
    <dgm:pt modelId="{3A6E88A4-756F-4A12-9324-3B153E198ED4}" type="parTrans" cxnId="{CC86D77F-D675-4F4D-8F92-D277B9CD4303}">
      <dgm:prSet/>
      <dgm:spPr/>
      <dgm:t>
        <a:bodyPr/>
        <a:lstStyle/>
        <a:p>
          <a:endParaRPr lang="en-US"/>
        </a:p>
      </dgm:t>
    </dgm:pt>
    <dgm:pt modelId="{09366F32-F836-444B-90A8-1D61B5EF2F21}" type="sibTrans" cxnId="{CC86D77F-D675-4F4D-8F92-D277B9CD4303}">
      <dgm:prSet/>
      <dgm:spPr/>
      <dgm:t>
        <a:bodyPr/>
        <a:lstStyle/>
        <a:p>
          <a:endParaRPr lang="en-US"/>
        </a:p>
      </dgm:t>
    </dgm:pt>
    <dgm:pt modelId="{52C431B1-38D2-4DA4-8241-FB786D46C602}">
      <dgm:prSet phldrT="[Text]"/>
      <dgm:spPr/>
      <dgm:t>
        <a:bodyPr/>
        <a:lstStyle/>
        <a:p>
          <a:r>
            <a:rPr lang="en-US" dirty="0" smtClean="0"/>
            <a:t>Systems</a:t>
          </a:r>
          <a:endParaRPr lang="en-US" dirty="0"/>
        </a:p>
      </dgm:t>
    </dgm:pt>
    <dgm:pt modelId="{12A0BB13-3DFF-4339-8BD9-5A9AB7CF3445}" type="parTrans" cxnId="{780D6860-EC5C-4987-AB52-E976A3E52C85}">
      <dgm:prSet/>
      <dgm:spPr/>
      <dgm:t>
        <a:bodyPr/>
        <a:lstStyle/>
        <a:p>
          <a:endParaRPr lang="en-US"/>
        </a:p>
      </dgm:t>
    </dgm:pt>
    <dgm:pt modelId="{10A5BBDA-6CB0-4E4F-BC9A-658452AC630C}" type="sibTrans" cxnId="{780D6860-EC5C-4987-AB52-E976A3E52C85}">
      <dgm:prSet/>
      <dgm:spPr/>
      <dgm:t>
        <a:bodyPr/>
        <a:lstStyle/>
        <a:p>
          <a:endParaRPr lang="en-US"/>
        </a:p>
      </dgm:t>
    </dgm:pt>
    <dgm:pt modelId="{1FCE3E98-7C67-4935-8318-A94000510213}">
      <dgm:prSet phldrT="[Text]"/>
      <dgm:spPr/>
      <dgm:t>
        <a:bodyPr/>
        <a:lstStyle/>
        <a:p>
          <a:r>
            <a:rPr lang="en-US" dirty="0" smtClean="0"/>
            <a:t>Salience (Mission, Vision, Values)</a:t>
          </a:r>
          <a:endParaRPr lang="en-US" dirty="0"/>
        </a:p>
      </dgm:t>
    </dgm:pt>
    <dgm:pt modelId="{1A8BDFF3-9813-485E-B40C-0D0A55FA8E20}" type="parTrans" cxnId="{45F01694-0121-4406-8FE1-EA5522DD20CB}">
      <dgm:prSet/>
      <dgm:spPr/>
      <dgm:t>
        <a:bodyPr/>
        <a:lstStyle/>
        <a:p>
          <a:endParaRPr lang="en-US"/>
        </a:p>
      </dgm:t>
    </dgm:pt>
    <dgm:pt modelId="{0BFD7F53-0257-4458-9116-28E585E0DFA4}" type="sibTrans" cxnId="{45F01694-0121-4406-8FE1-EA5522DD20CB}">
      <dgm:prSet/>
      <dgm:spPr/>
      <dgm:t>
        <a:bodyPr/>
        <a:lstStyle/>
        <a:p>
          <a:endParaRPr lang="en-US"/>
        </a:p>
      </dgm:t>
    </dgm:pt>
    <dgm:pt modelId="{A53F9A13-AAC0-48EE-998A-B572E3DA2D1A}">
      <dgm:prSet phldrT="[Text]"/>
      <dgm:spPr/>
      <dgm:t>
        <a:bodyPr/>
        <a:lstStyle/>
        <a:p>
          <a:r>
            <a:rPr lang="en-US" dirty="0" smtClean="0"/>
            <a:t>Sustainability</a:t>
          </a:r>
          <a:endParaRPr lang="en-US" dirty="0"/>
        </a:p>
      </dgm:t>
    </dgm:pt>
    <dgm:pt modelId="{D6DCB4FF-FF5A-4714-BA6F-A57052B454C7}" type="parTrans" cxnId="{AD8F9F4A-35AB-4624-87A9-84B19BB1DE49}">
      <dgm:prSet/>
      <dgm:spPr/>
      <dgm:t>
        <a:bodyPr/>
        <a:lstStyle/>
        <a:p>
          <a:endParaRPr lang="en-US"/>
        </a:p>
      </dgm:t>
    </dgm:pt>
    <dgm:pt modelId="{8D3A9B28-EE24-4418-8329-0C9C3273A31F}" type="sibTrans" cxnId="{AD8F9F4A-35AB-4624-87A9-84B19BB1DE49}">
      <dgm:prSet/>
      <dgm:spPr/>
      <dgm:t>
        <a:bodyPr/>
        <a:lstStyle/>
        <a:p>
          <a:endParaRPr lang="en-US"/>
        </a:p>
      </dgm:t>
    </dgm:pt>
    <dgm:pt modelId="{CF4DCCB1-1CF2-410C-BBA1-778F182636BF}">
      <dgm:prSet phldrT="[Text]"/>
      <dgm:spPr/>
      <dgm:t>
        <a:bodyPr/>
        <a:lstStyle/>
        <a:p>
          <a:r>
            <a:rPr lang="en-US" dirty="0" smtClean="0"/>
            <a:t>Surplus</a:t>
          </a:r>
          <a:endParaRPr lang="en-US" dirty="0"/>
        </a:p>
      </dgm:t>
    </dgm:pt>
    <dgm:pt modelId="{559937AD-5046-4A62-97BD-6FA2E3C82DC5}" type="parTrans" cxnId="{D037A567-EBA7-4C4E-A4E9-C9F1B187F364}">
      <dgm:prSet/>
      <dgm:spPr/>
      <dgm:t>
        <a:bodyPr/>
        <a:lstStyle/>
        <a:p>
          <a:endParaRPr lang="en-US"/>
        </a:p>
      </dgm:t>
    </dgm:pt>
    <dgm:pt modelId="{0BAE8572-C7DE-4886-A709-3A24D289D4F2}" type="sibTrans" cxnId="{D037A567-EBA7-4C4E-A4E9-C9F1B187F364}">
      <dgm:prSet/>
      <dgm:spPr/>
      <dgm:t>
        <a:bodyPr/>
        <a:lstStyle/>
        <a:p>
          <a:endParaRPr lang="en-US"/>
        </a:p>
      </dgm:t>
    </dgm:pt>
    <dgm:pt modelId="{AFC613D7-94A4-4A9E-81C5-916006D09E2C}">
      <dgm:prSet phldrT="[Text]"/>
      <dgm:spPr/>
      <dgm:t>
        <a:bodyPr/>
        <a:lstStyle/>
        <a:p>
          <a:r>
            <a:rPr lang="en-US" dirty="0" smtClean="0"/>
            <a:t>Super Support (Leadership, Governance)</a:t>
          </a:r>
          <a:endParaRPr lang="en-US" dirty="0"/>
        </a:p>
      </dgm:t>
    </dgm:pt>
    <dgm:pt modelId="{B5690FAF-FD09-4B86-BBE7-73D115D2CD69}" type="parTrans" cxnId="{81AE36F9-33E4-45D4-9A71-328D201D6E00}">
      <dgm:prSet/>
      <dgm:spPr/>
      <dgm:t>
        <a:bodyPr/>
        <a:lstStyle/>
        <a:p>
          <a:endParaRPr lang="en-US"/>
        </a:p>
      </dgm:t>
    </dgm:pt>
    <dgm:pt modelId="{21FB18F7-00DD-456F-86C2-16F66B41B8BF}" type="sibTrans" cxnId="{81AE36F9-33E4-45D4-9A71-328D201D6E00}">
      <dgm:prSet/>
      <dgm:spPr/>
      <dgm:t>
        <a:bodyPr/>
        <a:lstStyle/>
        <a:p>
          <a:endParaRPr lang="en-US"/>
        </a:p>
      </dgm:t>
    </dgm:pt>
    <dgm:pt modelId="{A6CC471B-C8D2-4678-AFDC-43728D21B1E7}" type="pres">
      <dgm:prSet presAssocID="{546DD9C9-8A94-4B1C-A978-32F7C0324495}" presName="Name0" presStyleCnt="0">
        <dgm:presLayoutVars>
          <dgm:chMax val="1"/>
          <dgm:dir/>
          <dgm:animLvl val="ctr"/>
          <dgm:resizeHandles val="exact"/>
        </dgm:presLayoutVars>
      </dgm:prSet>
      <dgm:spPr/>
      <dgm:t>
        <a:bodyPr/>
        <a:lstStyle/>
        <a:p>
          <a:endParaRPr lang="en-US"/>
        </a:p>
      </dgm:t>
    </dgm:pt>
    <dgm:pt modelId="{A15E1478-5721-4027-9A03-9C2592AE4651}" type="pres">
      <dgm:prSet presAssocID="{CAFFFD69-09FC-49AE-809F-48319BDFE451}" presName="centerShape" presStyleLbl="node0" presStyleIdx="0" presStyleCnt="1"/>
      <dgm:spPr/>
      <dgm:t>
        <a:bodyPr/>
        <a:lstStyle/>
        <a:p>
          <a:endParaRPr lang="en-US"/>
        </a:p>
      </dgm:t>
    </dgm:pt>
    <dgm:pt modelId="{77B54BAD-B7B1-4B05-ADA8-253D1E0631D1}" type="pres">
      <dgm:prSet presAssocID="{BFA6FB25-7E97-41F3-B7F2-32D0C51ACBC8}" presName="node" presStyleLbl="node1" presStyleIdx="0" presStyleCnt="8">
        <dgm:presLayoutVars>
          <dgm:bulletEnabled val="1"/>
        </dgm:presLayoutVars>
      </dgm:prSet>
      <dgm:spPr/>
      <dgm:t>
        <a:bodyPr/>
        <a:lstStyle/>
        <a:p>
          <a:endParaRPr lang="en-US"/>
        </a:p>
      </dgm:t>
    </dgm:pt>
    <dgm:pt modelId="{571F5E29-9072-494D-83B0-BDA5B7D4219D}" type="pres">
      <dgm:prSet presAssocID="{BFA6FB25-7E97-41F3-B7F2-32D0C51ACBC8}" presName="dummy" presStyleCnt="0"/>
      <dgm:spPr/>
    </dgm:pt>
    <dgm:pt modelId="{931D2AD1-6676-4FEE-A6CC-49DDB29B6BA4}" type="pres">
      <dgm:prSet presAssocID="{72BB1AFF-F8EC-4CFF-9374-163F0C21B4E1}" presName="sibTrans" presStyleLbl="sibTrans2D1" presStyleIdx="0" presStyleCnt="8"/>
      <dgm:spPr/>
      <dgm:t>
        <a:bodyPr/>
        <a:lstStyle/>
        <a:p>
          <a:endParaRPr lang="en-US"/>
        </a:p>
      </dgm:t>
    </dgm:pt>
    <dgm:pt modelId="{CAF28830-DFCA-4FBE-901A-1411CC7472C4}" type="pres">
      <dgm:prSet presAssocID="{80702294-F8C6-41A9-8AD1-BC7D7C498B82}" presName="node" presStyleLbl="node1" presStyleIdx="1" presStyleCnt="8">
        <dgm:presLayoutVars>
          <dgm:bulletEnabled val="1"/>
        </dgm:presLayoutVars>
      </dgm:prSet>
      <dgm:spPr/>
      <dgm:t>
        <a:bodyPr/>
        <a:lstStyle/>
        <a:p>
          <a:endParaRPr lang="en-US"/>
        </a:p>
      </dgm:t>
    </dgm:pt>
    <dgm:pt modelId="{CBF40257-F846-42D8-9E9B-25A0CE7C5E94}" type="pres">
      <dgm:prSet presAssocID="{80702294-F8C6-41A9-8AD1-BC7D7C498B82}" presName="dummy" presStyleCnt="0"/>
      <dgm:spPr/>
    </dgm:pt>
    <dgm:pt modelId="{095E33D1-E011-4538-BBC1-AFE262150B87}" type="pres">
      <dgm:prSet presAssocID="{FED23A25-EE40-415D-AA81-7AF295E1E6EC}" presName="sibTrans" presStyleLbl="sibTrans2D1" presStyleIdx="1" presStyleCnt="8"/>
      <dgm:spPr/>
      <dgm:t>
        <a:bodyPr/>
        <a:lstStyle/>
        <a:p>
          <a:endParaRPr lang="en-US"/>
        </a:p>
      </dgm:t>
    </dgm:pt>
    <dgm:pt modelId="{F6768BB7-1512-4333-BB22-8F250CA3141B}" type="pres">
      <dgm:prSet presAssocID="{78025F67-DE57-4A21-A5DB-3EC7E8A8E95A}" presName="node" presStyleLbl="node1" presStyleIdx="2" presStyleCnt="8">
        <dgm:presLayoutVars>
          <dgm:bulletEnabled val="1"/>
        </dgm:presLayoutVars>
      </dgm:prSet>
      <dgm:spPr/>
      <dgm:t>
        <a:bodyPr/>
        <a:lstStyle/>
        <a:p>
          <a:endParaRPr lang="en-US"/>
        </a:p>
      </dgm:t>
    </dgm:pt>
    <dgm:pt modelId="{59659DA3-8B10-4DB5-8FFC-28DC9AC1D14D}" type="pres">
      <dgm:prSet presAssocID="{78025F67-DE57-4A21-A5DB-3EC7E8A8E95A}" presName="dummy" presStyleCnt="0"/>
      <dgm:spPr/>
    </dgm:pt>
    <dgm:pt modelId="{6967D9D4-5056-4696-9491-E2E0F369D665}" type="pres">
      <dgm:prSet presAssocID="{09366F32-F836-444B-90A8-1D61B5EF2F21}" presName="sibTrans" presStyleLbl="sibTrans2D1" presStyleIdx="2" presStyleCnt="8"/>
      <dgm:spPr/>
      <dgm:t>
        <a:bodyPr/>
        <a:lstStyle/>
        <a:p>
          <a:endParaRPr lang="en-US"/>
        </a:p>
      </dgm:t>
    </dgm:pt>
    <dgm:pt modelId="{8B69509E-8787-456B-B2BE-BFA279CDC898}" type="pres">
      <dgm:prSet presAssocID="{52C431B1-38D2-4DA4-8241-FB786D46C602}" presName="node" presStyleLbl="node1" presStyleIdx="3" presStyleCnt="8">
        <dgm:presLayoutVars>
          <dgm:bulletEnabled val="1"/>
        </dgm:presLayoutVars>
      </dgm:prSet>
      <dgm:spPr/>
      <dgm:t>
        <a:bodyPr/>
        <a:lstStyle/>
        <a:p>
          <a:endParaRPr lang="en-US"/>
        </a:p>
      </dgm:t>
    </dgm:pt>
    <dgm:pt modelId="{C122DD33-7E99-4A4E-BE92-D9BF431BE35E}" type="pres">
      <dgm:prSet presAssocID="{52C431B1-38D2-4DA4-8241-FB786D46C602}" presName="dummy" presStyleCnt="0"/>
      <dgm:spPr/>
    </dgm:pt>
    <dgm:pt modelId="{E5B8DEC7-1910-41A6-9A08-ED459283EAFA}" type="pres">
      <dgm:prSet presAssocID="{10A5BBDA-6CB0-4E4F-BC9A-658452AC630C}" presName="sibTrans" presStyleLbl="sibTrans2D1" presStyleIdx="3" presStyleCnt="8"/>
      <dgm:spPr/>
      <dgm:t>
        <a:bodyPr/>
        <a:lstStyle/>
        <a:p>
          <a:endParaRPr lang="en-US"/>
        </a:p>
      </dgm:t>
    </dgm:pt>
    <dgm:pt modelId="{05CD9B60-DE91-4F4F-B33A-E16BB8211E4D}" type="pres">
      <dgm:prSet presAssocID="{1FCE3E98-7C67-4935-8318-A94000510213}" presName="node" presStyleLbl="node1" presStyleIdx="4" presStyleCnt="8">
        <dgm:presLayoutVars>
          <dgm:bulletEnabled val="1"/>
        </dgm:presLayoutVars>
      </dgm:prSet>
      <dgm:spPr/>
      <dgm:t>
        <a:bodyPr/>
        <a:lstStyle/>
        <a:p>
          <a:endParaRPr lang="en-US"/>
        </a:p>
      </dgm:t>
    </dgm:pt>
    <dgm:pt modelId="{3DC4CCCE-DF65-48AD-996A-E7895CD025C5}" type="pres">
      <dgm:prSet presAssocID="{1FCE3E98-7C67-4935-8318-A94000510213}" presName="dummy" presStyleCnt="0"/>
      <dgm:spPr/>
    </dgm:pt>
    <dgm:pt modelId="{4A3EF777-E89A-41F0-8B06-E6AA8AE890BF}" type="pres">
      <dgm:prSet presAssocID="{0BFD7F53-0257-4458-9116-28E585E0DFA4}" presName="sibTrans" presStyleLbl="sibTrans2D1" presStyleIdx="4" presStyleCnt="8"/>
      <dgm:spPr/>
      <dgm:t>
        <a:bodyPr/>
        <a:lstStyle/>
        <a:p>
          <a:endParaRPr lang="en-US"/>
        </a:p>
      </dgm:t>
    </dgm:pt>
    <dgm:pt modelId="{1CD36AEA-FA5D-4A92-AD24-173EF7E0369F}" type="pres">
      <dgm:prSet presAssocID="{A53F9A13-AAC0-48EE-998A-B572E3DA2D1A}" presName="node" presStyleLbl="node1" presStyleIdx="5" presStyleCnt="8">
        <dgm:presLayoutVars>
          <dgm:bulletEnabled val="1"/>
        </dgm:presLayoutVars>
      </dgm:prSet>
      <dgm:spPr/>
      <dgm:t>
        <a:bodyPr/>
        <a:lstStyle/>
        <a:p>
          <a:endParaRPr lang="en-US"/>
        </a:p>
      </dgm:t>
    </dgm:pt>
    <dgm:pt modelId="{71E6AC29-A499-4914-A6E3-636B2FE3929B}" type="pres">
      <dgm:prSet presAssocID="{A53F9A13-AAC0-48EE-998A-B572E3DA2D1A}" presName="dummy" presStyleCnt="0"/>
      <dgm:spPr/>
    </dgm:pt>
    <dgm:pt modelId="{14E2AE2B-AF16-4CE7-B0B1-5146413FEE2E}" type="pres">
      <dgm:prSet presAssocID="{8D3A9B28-EE24-4418-8329-0C9C3273A31F}" presName="sibTrans" presStyleLbl="sibTrans2D1" presStyleIdx="5" presStyleCnt="8"/>
      <dgm:spPr/>
      <dgm:t>
        <a:bodyPr/>
        <a:lstStyle/>
        <a:p>
          <a:endParaRPr lang="en-US"/>
        </a:p>
      </dgm:t>
    </dgm:pt>
    <dgm:pt modelId="{F26851D5-481D-488B-A4CA-8F722E6D0D35}" type="pres">
      <dgm:prSet presAssocID="{CF4DCCB1-1CF2-410C-BBA1-778F182636BF}" presName="node" presStyleLbl="node1" presStyleIdx="6" presStyleCnt="8">
        <dgm:presLayoutVars>
          <dgm:bulletEnabled val="1"/>
        </dgm:presLayoutVars>
      </dgm:prSet>
      <dgm:spPr/>
      <dgm:t>
        <a:bodyPr/>
        <a:lstStyle/>
        <a:p>
          <a:endParaRPr lang="en-US"/>
        </a:p>
      </dgm:t>
    </dgm:pt>
    <dgm:pt modelId="{DD3D6F26-F3E1-464D-8873-4414AFA5F9FC}" type="pres">
      <dgm:prSet presAssocID="{CF4DCCB1-1CF2-410C-BBA1-778F182636BF}" presName="dummy" presStyleCnt="0"/>
      <dgm:spPr/>
    </dgm:pt>
    <dgm:pt modelId="{4060FE25-B4A4-4975-BA5C-DBFDC937422F}" type="pres">
      <dgm:prSet presAssocID="{0BAE8572-C7DE-4886-A709-3A24D289D4F2}" presName="sibTrans" presStyleLbl="sibTrans2D1" presStyleIdx="6" presStyleCnt="8"/>
      <dgm:spPr/>
      <dgm:t>
        <a:bodyPr/>
        <a:lstStyle/>
        <a:p>
          <a:endParaRPr lang="en-US"/>
        </a:p>
      </dgm:t>
    </dgm:pt>
    <dgm:pt modelId="{7FA48F13-72D6-4BED-B81C-94AB46057271}" type="pres">
      <dgm:prSet presAssocID="{AFC613D7-94A4-4A9E-81C5-916006D09E2C}" presName="node" presStyleLbl="node1" presStyleIdx="7" presStyleCnt="8">
        <dgm:presLayoutVars>
          <dgm:bulletEnabled val="1"/>
        </dgm:presLayoutVars>
      </dgm:prSet>
      <dgm:spPr/>
      <dgm:t>
        <a:bodyPr/>
        <a:lstStyle/>
        <a:p>
          <a:endParaRPr lang="en-US"/>
        </a:p>
      </dgm:t>
    </dgm:pt>
    <dgm:pt modelId="{6575DCFC-95B7-473F-9926-4950EB69145D}" type="pres">
      <dgm:prSet presAssocID="{AFC613D7-94A4-4A9E-81C5-916006D09E2C}" presName="dummy" presStyleCnt="0"/>
      <dgm:spPr/>
    </dgm:pt>
    <dgm:pt modelId="{FFB560E7-3F5F-4B2D-BB4A-883A81FB721E}" type="pres">
      <dgm:prSet presAssocID="{21FB18F7-00DD-456F-86C2-16F66B41B8BF}" presName="sibTrans" presStyleLbl="sibTrans2D1" presStyleIdx="7" presStyleCnt="8"/>
      <dgm:spPr/>
      <dgm:t>
        <a:bodyPr/>
        <a:lstStyle/>
        <a:p>
          <a:endParaRPr lang="en-US"/>
        </a:p>
      </dgm:t>
    </dgm:pt>
  </dgm:ptLst>
  <dgm:cxnLst>
    <dgm:cxn modelId="{45F01694-0121-4406-8FE1-EA5522DD20CB}" srcId="{CAFFFD69-09FC-49AE-809F-48319BDFE451}" destId="{1FCE3E98-7C67-4935-8318-A94000510213}" srcOrd="4" destOrd="0" parTransId="{1A8BDFF3-9813-485E-B40C-0D0A55FA8E20}" sibTransId="{0BFD7F53-0257-4458-9116-28E585E0DFA4}"/>
    <dgm:cxn modelId="{FB73589B-CC16-4D7A-AC8F-959AEE6C7045}" type="presOf" srcId="{CAFFFD69-09FC-49AE-809F-48319BDFE451}" destId="{A15E1478-5721-4027-9A03-9C2592AE4651}" srcOrd="0" destOrd="0" presId="urn:microsoft.com/office/officeart/2005/8/layout/radial6"/>
    <dgm:cxn modelId="{40F0AA18-3FAF-482F-BC24-9D5D099CFF5D}" type="presOf" srcId="{0BFD7F53-0257-4458-9116-28E585E0DFA4}" destId="{4A3EF777-E89A-41F0-8B06-E6AA8AE890BF}" srcOrd="0" destOrd="0" presId="urn:microsoft.com/office/officeart/2005/8/layout/radial6"/>
    <dgm:cxn modelId="{A78F526C-BBFA-49B2-82BD-423DD56E4FB2}" type="presOf" srcId="{8D3A9B28-EE24-4418-8329-0C9C3273A31F}" destId="{14E2AE2B-AF16-4CE7-B0B1-5146413FEE2E}" srcOrd="0" destOrd="0" presId="urn:microsoft.com/office/officeart/2005/8/layout/radial6"/>
    <dgm:cxn modelId="{06509F8B-E5D7-47A5-BDA3-FA580C4E4EDC}" type="presOf" srcId="{1FCE3E98-7C67-4935-8318-A94000510213}" destId="{05CD9B60-DE91-4F4F-B33A-E16BB8211E4D}" srcOrd="0" destOrd="0" presId="urn:microsoft.com/office/officeart/2005/8/layout/radial6"/>
    <dgm:cxn modelId="{780D6860-EC5C-4987-AB52-E976A3E52C85}" srcId="{CAFFFD69-09FC-49AE-809F-48319BDFE451}" destId="{52C431B1-38D2-4DA4-8241-FB786D46C602}" srcOrd="3" destOrd="0" parTransId="{12A0BB13-3DFF-4339-8BD9-5A9AB7CF3445}" sibTransId="{10A5BBDA-6CB0-4E4F-BC9A-658452AC630C}"/>
    <dgm:cxn modelId="{4CCB4308-BD61-4696-B815-54CAB054F347}" type="presOf" srcId="{80702294-F8C6-41A9-8AD1-BC7D7C498B82}" destId="{CAF28830-DFCA-4FBE-901A-1411CC7472C4}" srcOrd="0" destOrd="0" presId="urn:microsoft.com/office/officeart/2005/8/layout/radial6"/>
    <dgm:cxn modelId="{AD8F9F4A-35AB-4624-87A9-84B19BB1DE49}" srcId="{CAFFFD69-09FC-49AE-809F-48319BDFE451}" destId="{A53F9A13-AAC0-48EE-998A-B572E3DA2D1A}" srcOrd="5" destOrd="0" parTransId="{D6DCB4FF-FF5A-4714-BA6F-A57052B454C7}" sibTransId="{8D3A9B28-EE24-4418-8329-0C9C3273A31F}"/>
    <dgm:cxn modelId="{671DD8C8-4E1A-4B18-B53C-BBACC6B5EA80}" type="presOf" srcId="{0BAE8572-C7DE-4886-A709-3A24D289D4F2}" destId="{4060FE25-B4A4-4975-BA5C-DBFDC937422F}" srcOrd="0" destOrd="0" presId="urn:microsoft.com/office/officeart/2005/8/layout/radial6"/>
    <dgm:cxn modelId="{F61B3681-1130-4794-AD52-D947EE4FF5CA}" type="presOf" srcId="{21FB18F7-00DD-456F-86C2-16F66B41B8BF}" destId="{FFB560E7-3F5F-4B2D-BB4A-883A81FB721E}" srcOrd="0" destOrd="0" presId="urn:microsoft.com/office/officeart/2005/8/layout/radial6"/>
    <dgm:cxn modelId="{27274A32-F776-4190-B8B1-E6E98B1C6358}" type="presOf" srcId="{CF4DCCB1-1CF2-410C-BBA1-778F182636BF}" destId="{F26851D5-481D-488B-A4CA-8F722E6D0D35}" srcOrd="0" destOrd="0" presId="urn:microsoft.com/office/officeart/2005/8/layout/radial6"/>
    <dgm:cxn modelId="{F85692E2-3989-4214-A909-B13F2ECA7A4E}" type="presOf" srcId="{10A5BBDA-6CB0-4E4F-BC9A-658452AC630C}" destId="{E5B8DEC7-1910-41A6-9A08-ED459283EAFA}" srcOrd="0" destOrd="0" presId="urn:microsoft.com/office/officeart/2005/8/layout/radial6"/>
    <dgm:cxn modelId="{0D99C4B5-E2B3-4919-85F7-8169557CCE1B}" type="presOf" srcId="{546DD9C9-8A94-4B1C-A978-32F7C0324495}" destId="{A6CC471B-C8D2-4678-AFDC-43728D21B1E7}" srcOrd="0" destOrd="0" presId="urn:microsoft.com/office/officeart/2005/8/layout/radial6"/>
    <dgm:cxn modelId="{CC86D77F-D675-4F4D-8F92-D277B9CD4303}" srcId="{CAFFFD69-09FC-49AE-809F-48319BDFE451}" destId="{78025F67-DE57-4A21-A5DB-3EC7E8A8E95A}" srcOrd="2" destOrd="0" parTransId="{3A6E88A4-756F-4A12-9324-3B153E198ED4}" sibTransId="{09366F32-F836-444B-90A8-1D61B5EF2F21}"/>
    <dgm:cxn modelId="{4FC1B696-4661-41A0-99C1-BE4525755B42}" type="presOf" srcId="{72BB1AFF-F8EC-4CFF-9374-163F0C21B4E1}" destId="{931D2AD1-6676-4FEE-A6CC-49DDB29B6BA4}" srcOrd="0" destOrd="0" presId="urn:microsoft.com/office/officeart/2005/8/layout/radial6"/>
    <dgm:cxn modelId="{0F53D690-CD0E-41CB-9323-202FA67464EB}" type="presOf" srcId="{AFC613D7-94A4-4A9E-81C5-916006D09E2C}" destId="{7FA48F13-72D6-4BED-B81C-94AB46057271}" srcOrd="0" destOrd="0" presId="urn:microsoft.com/office/officeart/2005/8/layout/radial6"/>
    <dgm:cxn modelId="{5A5C0484-B919-46D3-BC28-0A8B6E9B03A9}" type="presOf" srcId="{A53F9A13-AAC0-48EE-998A-B572E3DA2D1A}" destId="{1CD36AEA-FA5D-4A92-AD24-173EF7E0369F}" srcOrd="0" destOrd="0" presId="urn:microsoft.com/office/officeart/2005/8/layout/radial6"/>
    <dgm:cxn modelId="{81AE36F9-33E4-45D4-9A71-328D201D6E00}" srcId="{CAFFFD69-09FC-49AE-809F-48319BDFE451}" destId="{AFC613D7-94A4-4A9E-81C5-916006D09E2C}" srcOrd="7" destOrd="0" parTransId="{B5690FAF-FD09-4B86-BBE7-73D115D2CD69}" sibTransId="{21FB18F7-00DD-456F-86C2-16F66B41B8BF}"/>
    <dgm:cxn modelId="{B65DCECD-D3DC-4E03-8445-2559AB92DD5C}" srcId="{546DD9C9-8A94-4B1C-A978-32F7C0324495}" destId="{CAFFFD69-09FC-49AE-809F-48319BDFE451}" srcOrd="0" destOrd="0" parTransId="{0AFE4090-AA75-4685-B3F7-CBB1F3CD8EB4}" sibTransId="{63276684-FB82-491E-B398-6CA8368076FC}"/>
    <dgm:cxn modelId="{7B20D08C-386E-4E39-BEE8-0146923A7849}" type="presOf" srcId="{78025F67-DE57-4A21-A5DB-3EC7E8A8E95A}" destId="{F6768BB7-1512-4333-BB22-8F250CA3141B}" srcOrd="0" destOrd="0" presId="urn:microsoft.com/office/officeart/2005/8/layout/radial6"/>
    <dgm:cxn modelId="{CBA55E6E-4692-4C36-95AC-A37DE6DF4A7D}" type="presOf" srcId="{BFA6FB25-7E97-41F3-B7F2-32D0C51ACBC8}" destId="{77B54BAD-B7B1-4B05-ADA8-253D1E0631D1}" srcOrd="0" destOrd="0" presId="urn:microsoft.com/office/officeart/2005/8/layout/radial6"/>
    <dgm:cxn modelId="{3C9AA720-256C-47BB-AB72-74E32F7089E7}" srcId="{CAFFFD69-09FC-49AE-809F-48319BDFE451}" destId="{80702294-F8C6-41A9-8AD1-BC7D7C498B82}" srcOrd="1" destOrd="0" parTransId="{DBE0D840-1BE3-4265-9718-4C4B79643301}" sibTransId="{FED23A25-EE40-415D-AA81-7AF295E1E6EC}"/>
    <dgm:cxn modelId="{8B477B88-1D62-4FF9-8C86-9CB3B2E91E8E}" type="presOf" srcId="{09366F32-F836-444B-90A8-1D61B5EF2F21}" destId="{6967D9D4-5056-4696-9491-E2E0F369D665}" srcOrd="0" destOrd="0" presId="urn:microsoft.com/office/officeart/2005/8/layout/radial6"/>
    <dgm:cxn modelId="{D78A9F2F-807A-4C8E-87B9-049043CF220A}" type="presOf" srcId="{52C431B1-38D2-4DA4-8241-FB786D46C602}" destId="{8B69509E-8787-456B-B2BE-BFA279CDC898}" srcOrd="0" destOrd="0" presId="urn:microsoft.com/office/officeart/2005/8/layout/radial6"/>
    <dgm:cxn modelId="{C09AD4EF-78A6-46F1-94F0-5BD59A1294F4}" type="presOf" srcId="{FED23A25-EE40-415D-AA81-7AF295E1E6EC}" destId="{095E33D1-E011-4538-BBC1-AFE262150B87}" srcOrd="0" destOrd="0" presId="urn:microsoft.com/office/officeart/2005/8/layout/radial6"/>
    <dgm:cxn modelId="{A3E24737-CB3D-4EA4-8900-21999F0EA225}" srcId="{CAFFFD69-09FC-49AE-809F-48319BDFE451}" destId="{BFA6FB25-7E97-41F3-B7F2-32D0C51ACBC8}" srcOrd="0" destOrd="0" parTransId="{A0300297-C804-4C58-9921-6B963AA83DC4}" sibTransId="{72BB1AFF-F8EC-4CFF-9374-163F0C21B4E1}"/>
    <dgm:cxn modelId="{D037A567-EBA7-4C4E-A4E9-C9F1B187F364}" srcId="{CAFFFD69-09FC-49AE-809F-48319BDFE451}" destId="{CF4DCCB1-1CF2-410C-BBA1-778F182636BF}" srcOrd="6" destOrd="0" parTransId="{559937AD-5046-4A62-97BD-6FA2E3C82DC5}" sibTransId="{0BAE8572-C7DE-4886-A709-3A24D289D4F2}"/>
    <dgm:cxn modelId="{0073C7F5-FF05-4623-A678-017E0133B678}" type="presParOf" srcId="{A6CC471B-C8D2-4678-AFDC-43728D21B1E7}" destId="{A15E1478-5721-4027-9A03-9C2592AE4651}" srcOrd="0" destOrd="0" presId="urn:microsoft.com/office/officeart/2005/8/layout/radial6"/>
    <dgm:cxn modelId="{259B7CEA-9266-49CE-9A03-4A6DE74D5C16}" type="presParOf" srcId="{A6CC471B-C8D2-4678-AFDC-43728D21B1E7}" destId="{77B54BAD-B7B1-4B05-ADA8-253D1E0631D1}" srcOrd="1" destOrd="0" presId="urn:microsoft.com/office/officeart/2005/8/layout/radial6"/>
    <dgm:cxn modelId="{2EDAF987-8677-4259-8A74-4ABF813B35EA}" type="presParOf" srcId="{A6CC471B-C8D2-4678-AFDC-43728D21B1E7}" destId="{571F5E29-9072-494D-83B0-BDA5B7D4219D}" srcOrd="2" destOrd="0" presId="urn:microsoft.com/office/officeart/2005/8/layout/radial6"/>
    <dgm:cxn modelId="{17F0246E-39AE-4DAB-BA7E-5C9384C4EADF}" type="presParOf" srcId="{A6CC471B-C8D2-4678-AFDC-43728D21B1E7}" destId="{931D2AD1-6676-4FEE-A6CC-49DDB29B6BA4}" srcOrd="3" destOrd="0" presId="urn:microsoft.com/office/officeart/2005/8/layout/radial6"/>
    <dgm:cxn modelId="{619BBE74-047C-4087-A622-62CD8FAEB6AA}" type="presParOf" srcId="{A6CC471B-C8D2-4678-AFDC-43728D21B1E7}" destId="{CAF28830-DFCA-4FBE-901A-1411CC7472C4}" srcOrd="4" destOrd="0" presId="urn:microsoft.com/office/officeart/2005/8/layout/radial6"/>
    <dgm:cxn modelId="{0D4071D9-D296-4913-A0DC-C1D1BCE98AC3}" type="presParOf" srcId="{A6CC471B-C8D2-4678-AFDC-43728D21B1E7}" destId="{CBF40257-F846-42D8-9E9B-25A0CE7C5E94}" srcOrd="5" destOrd="0" presId="urn:microsoft.com/office/officeart/2005/8/layout/radial6"/>
    <dgm:cxn modelId="{D47BF2A9-3715-4B27-834B-7907816A3804}" type="presParOf" srcId="{A6CC471B-C8D2-4678-AFDC-43728D21B1E7}" destId="{095E33D1-E011-4538-BBC1-AFE262150B87}" srcOrd="6" destOrd="0" presId="urn:microsoft.com/office/officeart/2005/8/layout/radial6"/>
    <dgm:cxn modelId="{2720BEC2-CBF4-4B2B-BB21-C5B53CD8D2FE}" type="presParOf" srcId="{A6CC471B-C8D2-4678-AFDC-43728D21B1E7}" destId="{F6768BB7-1512-4333-BB22-8F250CA3141B}" srcOrd="7" destOrd="0" presId="urn:microsoft.com/office/officeart/2005/8/layout/radial6"/>
    <dgm:cxn modelId="{010A95DE-3488-464F-AF2E-2A89D6D082A2}" type="presParOf" srcId="{A6CC471B-C8D2-4678-AFDC-43728D21B1E7}" destId="{59659DA3-8B10-4DB5-8FFC-28DC9AC1D14D}" srcOrd="8" destOrd="0" presId="urn:microsoft.com/office/officeart/2005/8/layout/radial6"/>
    <dgm:cxn modelId="{A4F82F00-5094-43CF-A514-53D8D576A9B1}" type="presParOf" srcId="{A6CC471B-C8D2-4678-AFDC-43728D21B1E7}" destId="{6967D9D4-5056-4696-9491-E2E0F369D665}" srcOrd="9" destOrd="0" presId="urn:microsoft.com/office/officeart/2005/8/layout/radial6"/>
    <dgm:cxn modelId="{3702CAFF-EC1A-47C3-B562-3C1EEBB68FE9}" type="presParOf" srcId="{A6CC471B-C8D2-4678-AFDC-43728D21B1E7}" destId="{8B69509E-8787-456B-B2BE-BFA279CDC898}" srcOrd="10" destOrd="0" presId="urn:microsoft.com/office/officeart/2005/8/layout/radial6"/>
    <dgm:cxn modelId="{44920599-213E-4583-88B2-CEF5F2B76120}" type="presParOf" srcId="{A6CC471B-C8D2-4678-AFDC-43728D21B1E7}" destId="{C122DD33-7E99-4A4E-BE92-D9BF431BE35E}" srcOrd="11" destOrd="0" presId="urn:microsoft.com/office/officeart/2005/8/layout/radial6"/>
    <dgm:cxn modelId="{3BF5A9EC-760F-4B82-9983-1D2E2B081C62}" type="presParOf" srcId="{A6CC471B-C8D2-4678-AFDC-43728D21B1E7}" destId="{E5B8DEC7-1910-41A6-9A08-ED459283EAFA}" srcOrd="12" destOrd="0" presId="urn:microsoft.com/office/officeart/2005/8/layout/radial6"/>
    <dgm:cxn modelId="{230269C5-B43F-42F9-B622-EC46724F4368}" type="presParOf" srcId="{A6CC471B-C8D2-4678-AFDC-43728D21B1E7}" destId="{05CD9B60-DE91-4F4F-B33A-E16BB8211E4D}" srcOrd="13" destOrd="0" presId="urn:microsoft.com/office/officeart/2005/8/layout/radial6"/>
    <dgm:cxn modelId="{954F6E70-6988-4F7C-ABD7-428BCD81DE67}" type="presParOf" srcId="{A6CC471B-C8D2-4678-AFDC-43728D21B1E7}" destId="{3DC4CCCE-DF65-48AD-996A-E7895CD025C5}" srcOrd="14" destOrd="0" presId="urn:microsoft.com/office/officeart/2005/8/layout/radial6"/>
    <dgm:cxn modelId="{8A78630B-1768-489F-96D4-A9A0ECB0D6C7}" type="presParOf" srcId="{A6CC471B-C8D2-4678-AFDC-43728D21B1E7}" destId="{4A3EF777-E89A-41F0-8B06-E6AA8AE890BF}" srcOrd="15" destOrd="0" presId="urn:microsoft.com/office/officeart/2005/8/layout/radial6"/>
    <dgm:cxn modelId="{3F3BBD1F-F9DC-478B-ABDF-D66D2763DDB4}" type="presParOf" srcId="{A6CC471B-C8D2-4678-AFDC-43728D21B1E7}" destId="{1CD36AEA-FA5D-4A92-AD24-173EF7E0369F}" srcOrd="16" destOrd="0" presId="urn:microsoft.com/office/officeart/2005/8/layout/radial6"/>
    <dgm:cxn modelId="{9715F400-F7BD-40F0-93AE-DAF242AA6550}" type="presParOf" srcId="{A6CC471B-C8D2-4678-AFDC-43728D21B1E7}" destId="{71E6AC29-A499-4914-A6E3-636B2FE3929B}" srcOrd="17" destOrd="0" presId="urn:microsoft.com/office/officeart/2005/8/layout/radial6"/>
    <dgm:cxn modelId="{2E033A13-70C3-452C-936F-8603C7752DC0}" type="presParOf" srcId="{A6CC471B-C8D2-4678-AFDC-43728D21B1E7}" destId="{14E2AE2B-AF16-4CE7-B0B1-5146413FEE2E}" srcOrd="18" destOrd="0" presId="urn:microsoft.com/office/officeart/2005/8/layout/radial6"/>
    <dgm:cxn modelId="{11B7FCCC-D26B-412D-88CB-307FAD5ED9C4}" type="presParOf" srcId="{A6CC471B-C8D2-4678-AFDC-43728D21B1E7}" destId="{F26851D5-481D-488B-A4CA-8F722E6D0D35}" srcOrd="19" destOrd="0" presId="urn:microsoft.com/office/officeart/2005/8/layout/radial6"/>
    <dgm:cxn modelId="{A087F098-1E8A-4D61-82F8-8B492AAA4ABE}" type="presParOf" srcId="{A6CC471B-C8D2-4678-AFDC-43728D21B1E7}" destId="{DD3D6F26-F3E1-464D-8873-4414AFA5F9FC}" srcOrd="20" destOrd="0" presId="urn:microsoft.com/office/officeart/2005/8/layout/radial6"/>
    <dgm:cxn modelId="{8DEBF30B-2C95-404C-B8D5-0BF24C817A53}" type="presParOf" srcId="{A6CC471B-C8D2-4678-AFDC-43728D21B1E7}" destId="{4060FE25-B4A4-4975-BA5C-DBFDC937422F}" srcOrd="21" destOrd="0" presId="urn:microsoft.com/office/officeart/2005/8/layout/radial6"/>
    <dgm:cxn modelId="{C425CDB9-6EA6-4641-A936-7E515E4F6040}" type="presParOf" srcId="{A6CC471B-C8D2-4678-AFDC-43728D21B1E7}" destId="{7FA48F13-72D6-4BED-B81C-94AB46057271}" srcOrd="22" destOrd="0" presId="urn:microsoft.com/office/officeart/2005/8/layout/radial6"/>
    <dgm:cxn modelId="{DCB79E4B-15F9-47B1-81A7-A381713CF127}" type="presParOf" srcId="{A6CC471B-C8D2-4678-AFDC-43728D21B1E7}" destId="{6575DCFC-95B7-473F-9926-4950EB69145D}" srcOrd="23" destOrd="0" presId="urn:microsoft.com/office/officeart/2005/8/layout/radial6"/>
    <dgm:cxn modelId="{72479C54-DA49-42A6-9C6F-484CB0743260}" type="presParOf" srcId="{A6CC471B-C8D2-4678-AFDC-43728D21B1E7}" destId="{FFB560E7-3F5F-4B2D-BB4A-883A81FB721E}" srcOrd="24"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560E7-3F5F-4B2D-BB4A-883A81FB721E}">
      <dsp:nvSpPr>
        <dsp:cNvPr id="0" name=""/>
        <dsp:cNvSpPr/>
      </dsp:nvSpPr>
      <dsp:spPr>
        <a:xfrm>
          <a:off x="3479636" y="549111"/>
          <a:ext cx="4956502" cy="4956502"/>
        </a:xfrm>
        <a:prstGeom prst="blockArc">
          <a:avLst>
            <a:gd name="adj1" fmla="val 13500000"/>
            <a:gd name="adj2" fmla="val 16200000"/>
            <a:gd name="adj3" fmla="val 34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60FE25-B4A4-4975-BA5C-DBFDC937422F}">
      <dsp:nvSpPr>
        <dsp:cNvPr id="0" name=""/>
        <dsp:cNvSpPr/>
      </dsp:nvSpPr>
      <dsp:spPr>
        <a:xfrm>
          <a:off x="3479636" y="549111"/>
          <a:ext cx="4956502" cy="4956502"/>
        </a:xfrm>
        <a:prstGeom prst="blockArc">
          <a:avLst>
            <a:gd name="adj1" fmla="val 10800000"/>
            <a:gd name="adj2" fmla="val 13500000"/>
            <a:gd name="adj3" fmla="val 34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E2AE2B-AF16-4CE7-B0B1-5146413FEE2E}">
      <dsp:nvSpPr>
        <dsp:cNvPr id="0" name=""/>
        <dsp:cNvSpPr/>
      </dsp:nvSpPr>
      <dsp:spPr>
        <a:xfrm>
          <a:off x="3479636" y="549111"/>
          <a:ext cx="4956502" cy="4956502"/>
        </a:xfrm>
        <a:prstGeom prst="blockArc">
          <a:avLst>
            <a:gd name="adj1" fmla="val 8100000"/>
            <a:gd name="adj2" fmla="val 10800000"/>
            <a:gd name="adj3" fmla="val 34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3EF777-E89A-41F0-8B06-E6AA8AE890BF}">
      <dsp:nvSpPr>
        <dsp:cNvPr id="0" name=""/>
        <dsp:cNvSpPr/>
      </dsp:nvSpPr>
      <dsp:spPr>
        <a:xfrm>
          <a:off x="3479636" y="549111"/>
          <a:ext cx="4956502" cy="4956502"/>
        </a:xfrm>
        <a:prstGeom prst="blockArc">
          <a:avLst>
            <a:gd name="adj1" fmla="val 5400000"/>
            <a:gd name="adj2" fmla="val 8100000"/>
            <a:gd name="adj3" fmla="val 34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5B8DEC7-1910-41A6-9A08-ED459283EAFA}">
      <dsp:nvSpPr>
        <dsp:cNvPr id="0" name=""/>
        <dsp:cNvSpPr/>
      </dsp:nvSpPr>
      <dsp:spPr>
        <a:xfrm>
          <a:off x="3479636" y="549111"/>
          <a:ext cx="4956502" cy="4956502"/>
        </a:xfrm>
        <a:prstGeom prst="blockArc">
          <a:avLst>
            <a:gd name="adj1" fmla="val 2700000"/>
            <a:gd name="adj2" fmla="val 5400000"/>
            <a:gd name="adj3" fmla="val 34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67D9D4-5056-4696-9491-E2E0F369D665}">
      <dsp:nvSpPr>
        <dsp:cNvPr id="0" name=""/>
        <dsp:cNvSpPr/>
      </dsp:nvSpPr>
      <dsp:spPr>
        <a:xfrm>
          <a:off x="3479636" y="549111"/>
          <a:ext cx="4956502" cy="4956502"/>
        </a:xfrm>
        <a:prstGeom prst="blockArc">
          <a:avLst>
            <a:gd name="adj1" fmla="val 0"/>
            <a:gd name="adj2" fmla="val 2700000"/>
            <a:gd name="adj3" fmla="val 34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95E33D1-E011-4538-BBC1-AFE262150B87}">
      <dsp:nvSpPr>
        <dsp:cNvPr id="0" name=""/>
        <dsp:cNvSpPr/>
      </dsp:nvSpPr>
      <dsp:spPr>
        <a:xfrm>
          <a:off x="3479636" y="549111"/>
          <a:ext cx="4956502" cy="4956502"/>
        </a:xfrm>
        <a:prstGeom prst="blockArc">
          <a:avLst>
            <a:gd name="adj1" fmla="val 18900000"/>
            <a:gd name="adj2" fmla="val 0"/>
            <a:gd name="adj3" fmla="val 34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1D2AD1-6676-4FEE-A6CC-49DDB29B6BA4}">
      <dsp:nvSpPr>
        <dsp:cNvPr id="0" name=""/>
        <dsp:cNvSpPr/>
      </dsp:nvSpPr>
      <dsp:spPr>
        <a:xfrm>
          <a:off x="3479636" y="549111"/>
          <a:ext cx="4956502" cy="4956502"/>
        </a:xfrm>
        <a:prstGeom prst="blockArc">
          <a:avLst>
            <a:gd name="adj1" fmla="val 16200000"/>
            <a:gd name="adj2" fmla="val 18900000"/>
            <a:gd name="adj3" fmla="val 34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5E1478-5721-4027-9A03-9C2592AE4651}">
      <dsp:nvSpPr>
        <dsp:cNvPr id="0" name=""/>
        <dsp:cNvSpPr/>
      </dsp:nvSpPr>
      <dsp:spPr>
        <a:xfrm>
          <a:off x="5114241" y="2183716"/>
          <a:ext cx="1687292" cy="16872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Strategic Thinking</a:t>
          </a:r>
          <a:endParaRPr lang="en-US" sz="2500" kern="1200" dirty="0"/>
        </a:p>
      </dsp:txBody>
      <dsp:txXfrm>
        <a:off x="5361339" y="2430814"/>
        <a:ext cx="1193096" cy="1193096"/>
      </dsp:txXfrm>
    </dsp:sp>
    <dsp:sp modelId="{77B54BAD-B7B1-4B05-ADA8-253D1E0631D1}">
      <dsp:nvSpPr>
        <dsp:cNvPr id="0" name=""/>
        <dsp:cNvSpPr/>
      </dsp:nvSpPr>
      <dsp:spPr>
        <a:xfrm>
          <a:off x="5367335" y="1078"/>
          <a:ext cx="1181104" cy="11811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Skills (people)</a:t>
          </a:r>
          <a:endParaRPr lang="en-US" sz="1100" kern="1200" dirty="0"/>
        </a:p>
      </dsp:txBody>
      <dsp:txXfrm>
        <a:off x="5540304" y="174047"/>
        <a:ext cx="835166" cy="835166"/>
      </dsp:txXfrm>
    </dsp:sp>
    <dsp:sp modelId="{CAF28830-DFCA-4FBE-901A-1411CC7472C4}">
      <dsp:nvSpPr>
        <dsp:cNvPr id="0" name=""/>
        <dsp:cNvSpPr/>
      </dsp:nvSpPr>
      <dsp:spPr>
        <a:xfrm>
          <a:off x="7089657" y="714487"/>
          <a:ext cx="1181104" cy="11811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Stimulus (threats, opportunities, intelligence)</a:t>
          </a:r>
          <a:endParaRPr lang="en-US" sz="1100" kern="1200" dirty="0"/>
        </a:p>
      </dsp:txBody>
      <dsp:txXfrm>
        <a:off x="7262626" y="887456"/>
        <a:ext cx="835166" cy="835166"/>
      </dsp:txXfrm>
    </dsp:sp>
    <dsp:sp modelId="{F6768BB7-1512-4333-BB22-8F250CA3141B}">
      <dsp:nvSpPr>
        <dsp:cNvPr id="0" name=""/>
        <dsp:cNvSpPr/>
      </dsp:nvSpPr>
      <dsp:spPr>
        <a:xfrm>
          <a:off x="7803066" y="2436810"/>
          <a:ext cx="1181104" cy="11811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Synergy</a:t>
          </a:r>
          <a:endParaRPr lang="en-US" sz="1100" kern="1200" dirty="0"/>
        </a:p>
      </dsp:txBody>
      <dsp:txXfrm>
        <a:off x="7976035" y="2609779"/>
        <a:ext cx="835166" cy="835166"/>
      </dsp:txXfrm>
    </dsp:sp>
    <dsp:sp modelId="{8B69509E-8787-456B-B2BE-BFA279CDC898}">
      <dsp:nvSpPr>
        <dsp:cNvPr id="0" name=""/>
        <dsp:cNvSpPr/>
      </dsp:nvSpPr>
      <dsp:spPr>
        <a:xfrm>
          <a:off x="7089657" y="4159132"/>
          <a:ext cx="1181104" cy="11811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Systems</a:t>
          </a:r>
          <a:endParaRPr lang="en-US" sz="1100" kern="1200" dirty="0"/>
        </a:p>
      </dsp:txBody>
      <dsp:txXfrm>
        <a:off x="7262626" y="4332101"/>
        <a:ext cx="835166" cy="835166"/>
      </dsp:txXfrm>
    </dsp:sp>
    <dsp:sp modelId="{05CD9B60-DE91-4F4F-B33A-E16BB8211E4D}">
      <dsp:nvSpPr>
        <dsp:cNvPr id="0" name=""/>
        <dsp:cNvSpPr/>
      </dsp:nvSpPr>
      <dsp:spPr>
        <a:xfrm>
          <a:off x="5367335" y="4872541"/>
          <a:ext cx="1181104" cy="11811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Salience (Mission, Vision, Values)</a:t>
          </a:r>
          <a:endParaRPr lang="en-US" sz="1100" kern="1200" dirty="0"/>
        </a:p>
      </dsp:txBody>
      <dsp:txXfrm>
        <a:off x="5540304" y="5045510"/>
        <a:ext cx="835166" cy="835166"/>
      </dsp:txXfrm>
    </dsp:sp>
    <dsp:sp modelId="{1CD36AEA-FA5D-4A92-AD24-173EF7E0369F}">
      <dsp:nvSpPr>
        <dsp:cNvPr id="0" name=""/>
        <dsp:cNvSpPr/>
      </dsp:nvSpPr>
      <dsp:spPr>
        <a:xfrm>
          <a:off x="3645012" y="4159132"/>
          <a:ext cx="1181104" cy="11811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Sustainability</a:t>
          </a:r>
          <a:endParaRPr lang="en-US" sz="1100" kern="1200" dirty="0"/>
        </a:p>
      </dsp:txBody>
      <dsp:txXfrm>
        <a:off x="3817981" y="4332101"/>
        <a:ext cx="835166" cy="835166"/>
      </dsp:txXfrm>
    </dsp:sp>
    <dsp:sp modelId="{F26851D5-481D-488B-A4CA-8F722E6D0D35}">
      <dsp:nvSpPr>
        <dsp:cNvPr id="0" name=""/>
        <dsp:cNvSpPr/>
      </dsp:nvSpPr>
      <dsp:spPr>
        <a:xfrm>
          <a:off x="2931603" y="2436810"/>
          <a:ext cx="1181104" cy="11811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Surplus</a:t>
          </a:r>
          <a:endParaRPr lang="en-US" sz="1100" kern="1200" dirty="0"/>
        </a:p>
      </dsp:txBody>
      <dsp:txXfrm>
        <a:off x="3104572" y="2609779"/>
        <a:ext cx="835166" cy="835166"/>
      </dsp:txXfrm>
    </dsp:sp>
    <dsp:sp modelId="{7FA48F13-72D6-4BED-B81C-94AB46057271}">
      <dsp:nvSpPr>
        <dsp:cNvPr id="0" name=""/>
        <dsp:cNvSpPr/>
      </dsp:nvSpPr>
      <dsp:spPr>
        <a:xfrm>
          <a:off x="3645012" y="714487"/>
          <a:ext cx="1181104" cy="11811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Super Support (Leadership, Governance)</a:t>
          </a:r>
          <a:endParaRPr lang="en-US" sz="1100" kern="1200" dirty="0"/>
        </a:p>
      </dsp:txBody>
      <dsp:txXfrm>
        <a:off x="3817981" y="887456"/>
        <a:ext cx="835166" cy="83516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23/05/2016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23/05/2016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16</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a:t>Organizational Appraisal and Strategic Management Process</a:t>
            </a:r>
          </a:p>
          <a:p>
            <a:r>
              <a:rPr lang="en-US" dirty="0"/>
              <a:t>Strategic Planning</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smtClean="0"/>
              <a:t>Strategic Planning</a:t>
            </a:r>
          </a:p>
          <a:p>
            <a:r>
              <a:rPr lang="en-US" dirty="0"/>
              <a:t>Strategic Thinking</a:t>
            </a:r>
          </a:p>
          <a:p>
            <a:r>
              <a:rPr lang="en-US" dirty="0" smtClean="0"/>
              <a:t>Generic </a:t>
            </a:r>
            <a:r>
              <a:rPr lang="en-US" dirty="0"/>
              <a:t>Competitive Strategies</a:t>
            </a:r>
          </a:p>
          <a:p>
            <a:pPr marL="0" indent="0">
              <a:buNone/>
            </a:pPr>
            <a:r>
              <a:rPr lang="en-US" dirty="0" smtClean="0"/>
              <a:t>     </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5.2.4. Types of Strategies</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Grand strategies that provide basic direction for strategic actions are formulated based on a core idea about how the firm can best achieve its long-term objectives.</a:t>
            </a:r>
          </a:p>
          <a:p>
            <a:r>
              <a:rPr lang="en-US" dirty="0" smtClean="0"/>
              <a:t>The common name for this core idea is generic strategy such as:</a:t>
            </a:r>
          </a:p>
          <a:p>
            <a:pPr lvl="1"/>
            <a:r>
              <a:rPr lang="en-US" dirty="0" smtClean="0"/>
              <a:t>Low-cost</a:t>
            </a:r>
          </a:p>
          <a:p>
            <a:pPr lvl="1"/>
            <a:r>
              <a:rPr lang="en-US" dirty="0" smtClean="0"/>
              <a:t>Differentiation</a:t>
            </a:r>
          </a:p>
          <a:p>
            <a:pPr lvl="1"/>
            <a:r>
              <a:rPr lang="en-US" dirty="0" smtClean="0"/>
              <a:t>Focus (</a:t>
            </a:r>
            <a:r>
              <a:rPr lang="en-US" dirty="0"/>
              <a:t>concentrates on a narrow segment and within that segment attempts to achieve either a cost advantage or differentiation</a:t>
            </a:r>
            <a:r>
              <a:rPr lang="en-US" dirty="0" smtClean="0"/>
              <a:t>)</a:t>
            </a:r>
          </a:p>
          <a:p>
            <a:pPr lvl="1"/>
            <a:r>
              <a:rPr lang="en-US" dirty="0" smtClean="0"/>
              <a:t>Leveraging (Using </a:t>
            </a:r>
            <a:r>
              <a:rPr lang="en-US" dirty="0"/>
              <a:t>the power of an existing </a:t>
            </a:r>
            <a:r>
              <a:rPr lang="en-US" dirty="0" smtClean="0"/>
              <a:t>resource/competence (e.g. brand name)</a:t>
            </a:r>
            <a:r>
              <a:rPr lang="en-US" dirty="0"/>
              <a:t> </a:t>
            </a:r>
            <a:r>
              <a:rPr lang="en-US" dirty="0" smtClean="0"/>
              <a:t>to </a:t>
            </a:r>
            <a:r>
              <a:rPr lang="en-US" dirty="0"/>
              <a:t>support a company's entry into a new, but related, product category</a:t>
            </a:r>
            <a:r>
              <a:rPr lang="en-US" dirty="0" smtClean="0"/>
              <a:t>)</a:t>
            </a:r>
          </a:p>
          <a:p>
            <a:pPr lvl="1"/>
            <a:r>
              <a:rPr lang="en-US" dirty="0" smtClean="0"/>
              <a:t>Customer intimacy</a:t>
            </a:r>
          </a:p>
          <a:p>
            <a:pPr lvl="1"/>
            <a:r>
              <a:rPr lang="en-US" dirty="0" smtClean="0"/>
              <a:t>Product leadership</a:t>
            </a:r>
          </a:p>
        </p:txBody>
      </p:sp>
    </p:spTree>
    <p:extLst>
      <p:ext uri="{BB962C8B-B14F-4D97-AF65-F5344CB8AC3E}">
        <p14:creationId xmlns:p14="http://schemas.microsoft.com/office/powerpoint/2010/main" xmlns="" val="3214898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5.2.5. Merits and Limitation of Strategic Planning</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In fast moving or turbulent environments it is difficult to plan, and in an opportunity-rich environment, planning can suffocate creativity and hinder entrepreneurial activity as planning assumes that there is one best way to proceed.</a:t>
            </a:r>
          </a:p>
          <a:p>
            <a:r>
              <a:rPr lang="en-US" dirty="0" smtClean="0"/>
              <a:t>However, a strategic plan is an important communication for shared understanding of where the organizations intends to go.</a:t>
            </a:r>
          </a:p>
          <a:p>
            <a:r>
              <a:rPr lang="en-US" dirty="0" smtClean="0"/>
              <a:t>A plan with flexibility for interposition from the outputs or periodic inspections provides momentum towards the vision. </a:t>
            </a:r>
          </a:p>
          <a:p>
            <a:r>
              <a:rPr lang="en-US" dirty="0" smtClean="0"/>
              <a:t>It articulates well the strategic or long term intentions of the organization to guide implementation decisions. </a:t>
            </a:r>
            <a:endParaRPr lang="en-GB" dirty="0"/>
          </a:p>
        </p:txBody>
      </p:sp>
    </p:spTree>
    <p:extLst>
      <p:ext uri="{BB962C8B-B14F-4D97-AF65-F5344CB8AC3E}">
        <p14:creationId xmlns:p14="http://schemas.microsoft.com/office/powerpoint/2010/main" xmlns="" val="32046114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5.3. Strategic Thinking</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It is a way of understanding the fundamental drivers of a business, challenging the assumptions about a firm’s value proposition and uncovering potential opportunities for creating value</a:t>
            </a:r>
          </a:p>
          <a:p>
            <a:r>
              <a:rPr lang="en-US" dirty="0" smtClean="0"/>
              <a:t>It is creative and participatory dialog among the people in a firm or among its stakeholders who can </a:t>
            </a:r>
            <a:r>
              <a:rPr lang="en-US" dirty="0" smtClean="0"/>
              <a:t>affect </a:t>
            </a:r>
            <a:r>
              <a:rPr lang="en-US" dirty="0" smtClean="0"/>
              <a:t>a firm’s direction. </a:t>
            </a:r>
          </a:p>
          <a:p>
            <a:r>
              <a:rPr lang="en-US" dirty="0" smtClean="0"/>
              <a:t>Strategic thinking takes into account competencies, markets, competition, products, environments, and industry characteristics seeking value creation opportunities. </a:t>
            </a:r>
          </a:p>
          <a:p>
            <a:r>
              <a:rPr lang="en-US" dirty="0"/>
              <a:t>Strategic thinking is essential to develop a good strategic plan. It is a particular way of solving strategic problems at the individual and the institutional levels combining rational and generative though processes (</a:t>
            </a:r>
            <a:r>
              <a:rPr lang="en-US" dirty="0" err="1"/>
              <a:t>Shannassy</a:t>
            </a:r>
            <a:r>
              <a:rPr lang="en-US" dirty="0"/>
              <a:t>, 2003)</a:t>
            </a:r>
          </a:p>
          <a:p>
            <a:endParaRPr lang="en-GB" dirty="0"/>
          </a:p>
        </p:txBody>
      </p:sp>
    </p:spTree>
    <p:extLst>
      <p:ext uri="{BB962C8B-B14F-4D97-AF65-F5344CB8AC3E}">
        <p14:creationId xmlns:p14="http://schemas.microsoft.com/office/powerpoint/2010/main" xmlns="" val="22691385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5.3. Strategic Thinking (CONTINUED)</a:t>
            </a:r>
            <a:endParaRPr lang="en-GB" dirty="0"/>
          </a:p>
        </p:txBody>
      </p:sp>
      <p:sp>
        <p:nvSpPr>
          <p:cNvPr id="3" name="Content Placeholder 2"/>
          <p:cNvSpPr>
            <a:spLocks noGrp="1"/>
          </p:cNvSpPr>
          <p:nvPr>
            <p:ph idx="1"/>
          </p:nvPr>
        </p:nvSpPr>
        <p:spPr/>
        <p:txBody>
          <a:bodyPr>
            <a:normAutofit lnSpcReduction="10000"/>
          </a:bodyPr>
          <a:lstStyle/>
          <a:p>
            <a:r>
              <a:rPr lang="en-US" dirty="0" smtClean="0"/>
              <a:t>The specific elements of strategic thinking in an organization are as follows:</a:t>
            </a:r>
          </a:p>
          <a:p>
            <a:pPr lvl="1"/>
            <a:r>
              <a:rPr lang="en-US" dirty="0" smtClean="0"/>
              <a:t>A complete mental picture of the complete system of value creation within the organization</a:t>
            </a:r>
          </a:p>
          <a:p>
            <a:pPr lvl="1"/>
            <a:r>
              <a:rPr lang="en-US" dirty="0" smtClean="0"/>
              <a:t>A clear understanding of each individual’s role within the larger organization systems</a:t>
            </a:r>
          </a:p>
          <a:p>
            <a:pPr lvl="1"/>
            <a:r>
              <a:rPr lang="en-US" dirty="0" smtClean="0"/>
              <a:t>Access to four categories of flexible inputs: technology, people, structure and processes</a:t>
            </a:r>
          </a:p>
          <a:p>
            <a:pPr lvl="1"/>
            <a:r>
              <a:rPr lang="en-US" dirty="0" smtClean="0"/>
              <a:t>A focus on scientific orientation in problem solving by identifying problems, hypotheses or propositions for investigation with an understanding of the wider business context. </a:t>
            </a:r>
            <a:endParaRPr lang="en-GB" dirty="0"/>
          </a:p>
        </p:txBody>
      </p:sp>
    </p:spTree>
    <p:extLst>
      <p:ext uri="{BB962C8B-B14F-4D97-AF65-F5344CB8AC3E}">
        <p14:creationId xmlns:p14="http://schemas.microsoft.com/office/powerpoint/2010/main" xmlns="" val="1512774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5.3. Strategic Thinking (CONTINUED)</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The specific elements of strategic thinking in an organization are as follows (continued):</a:t>
            </a:r>
          </a:p>
          <a:p>
            <a:pPr lvl="1"/>
            <a:r>
              <a:rPr lang="en-US" dirty="0" smtClean="0"/>
              <a:t>Participation of internal and external stakeholders</a:t>
            </a:r>
          </a:p>
          <a:p>
            <a:pPr lvl="1"/>
            <a:r>
              <a:rPr lang="en-US" dirty="0" smtClean="0"/>
              <a:t>A clear statement of the organization’s strategic intent, providing focus to allow employees to divert or redirect their efforts</a:t>
            </a:r>
          </a:p>
          <a:p>
            <a:pPr lvl="1"/>
            <a:r>
              <a:rPr lang="en-US" dirty="0" smtClean="0"/>
              <a:t>Consideration of the past, present and future of the organization, emphasizing the cultural legacy of problem solving and decision-making style</a:t>
            </a:r>
          </a:p>
          <a:p>
            <a:pPr lvl="1"/>
            <a:r>
              <a:rPr lang="en-US" dirty="0" smtClean="0"/>
              <a:t>Outcome of strategic thinking as a solution to strategic problems and a conceptualization of the future of the firm</a:t>
            </a:r>
          </a:p>
          <a:p>
            <a:r>
              <a:rPr lang="en-US" dirty="0" smtClean="0"/>
              <a:t>Firms have an eight ray model of strategic thinking to guide strategic thinking in the organization. Strategic thinking is a prerequisite to develop the strategic architecture of the firm.</a:t>
            </a:r>
          </a:p>
          <a:p>
            <a:pPr lvl="1"/>
            <a:endParaRPr lang="en-GB" dirty="0"/>
          </a:p>
        </p:txBody>
      </p:sp>
    </p:spTree>
    <p:extLst>
      <p:ext uri="{BB962C8B-B14F-4D97-AF65-F5344CB8AC3E}">
        <p14:creationId xmlns:p14="http://schemas.microsoft.com/office/powerpoint/2010/main" xmlns="" val="20264977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694418"/>
          </a:xfrm>
        </p:spPr>
        <p:txBody>
          <a:bodyPr>
            <a:normAutofit fontScale="90000"/>
          </a:bodyPr>
          <a:lstStyle/>
          <a:p>
            <a:r>
              <a:rPr lang="en-US" sz="3200" b="1" dirty="0" smtClean="0"/>
              <a:t>An Eight ray model of Strategic Thinking in Business Organizations</a:t>
            </a:r>
            <a:endParaRPr lang="en-GB"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423689271"/>
              </p:ext>
            </p:extLst>
          </p:nvPr>
        </p:nvGraphicFramePr>
        <p:xfrm>
          <a:off x="76201" y="693739"/>
          <a:ext cx="8936831" cy="6054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634198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900" y="248747"/>
            <a:ext cx="7886700" cy="1325563"/>
          </a:xfrm>
        </p:spPr>
        <p:txBody>
          <a:bodyPr/>
          <a:lstStyle/>
          <a:p>
            <a:r>
              <a:rPr lang="en-US" dirty="0" smtClean="0"/>
              <a:t>5.3.1. Strategic Architecture</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Strategic architecture is a vocal map of the future that identifies which core competences to build and their constituent technologies (Hamel and </a:t>
            </a:r>
            <a:r>
              <a:rPr lang="en-US" dirty="0" err="1" smtClean="0"/>
              <a:t>Prahalad</a:t>
            </a:r>
            <a:r>
              <a:rPr lang="en-US" dirty="0" smtClean="0"/>
              <a:t>, 1990). It enables and facilitates the desired connection of the firm to its customers and markets. </a:t>
            </a:r>
          </a:p>
          <a:p>
            <a:r>
              <a:rPr lang="en-US" dirty="0" err="1" smtClean="0"/>
              <a:t>Sharnassy</a:t>
            </a:r>
            <a:r>
              <a:rPr lang="en-US" dirty="0" smtClean="0"/>
              <a:t> and Hunter (2008) pose three primary questions to develop the strategic architecture of the firm and to give different organizational performance perspectives</a:t>
            </a:r>
          </a:p>
          <a:p>
            <a:pPr lvl="1"/>
            <a:r>
              <a:rPr lang="en-US" dirty="0" smtClean="0"/>
              <a:t>What we have? (it is all tangible and intangible resources)</a:t>
            </a:r>
          </a:p>
          <a:p>
            <a:pPr lvl="1"/>
            <a:r>
              <a:rPr lang="en-US" dirty="0" smtClean="0"/>
              <a:t>What we do? (innovations, operations, delivery)</a:t>
            </a:r>
          </a:p>
          <a:p>
            <a:pPr lvl="1"/>
            <a:r>
              <a:rPr lang="en-US" dirty="0" smtClean="0"/>
              <a:t>To whom we do? (decisions on customer segments, product, price, place, promotion)</a:t>
            </a:r>
            <a:endParaRPr lang="en-GB" dirty="0"/>
          </a:p>
        </p:txBody>
      </p:sp>
    </p:spTree>
    <p:extLst>
      <p:ext uri="{BB962C8B-B14F-4D97-AF65-F5344CB8AC3E}">
        <p14:creationId xmlns:p14="http://schemas.microsoft.com/office/powerpoint/2010/main" xmlns="" val="8684141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5.3.2. Strategic Intent</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Strategic intent is simply the vision. It reflects the ambitions of the company, an obsession with this ambition, and sustaining this obsession for many years till winning. It is an obsession to pursue the ambition – it sustains enthusiasm and guides resource allocations</a:t>
            </a:r>
          </a:p>
          <a:p>
            <a:r>
              <a:rPr lang="en-US" dirty="0" smtClean="0"/>
              <a:t>It is a statement of the means or design by which the firm will achieve its vision. It is clear about the ends, but flexible about the means, leaving room for improvisation.</a:t>
            </a:r>
          </a:p>
          <a:p>
            <a:r>
              <a:rPr lang="en-US" dirty="0" smtClean="0"/>
              <a:t>It creates an extreme misfit between existing resources and corporate ambitions, thereby making the firm more inventive and creative to stretch to the maximum its capabilities and resources</a:t>
            </a:r>
            <a:endParaRPr lang="en-GB" dirty="0"/>
          </a:p>
        </p:txBody>
      </p:sp>
    </p:spTree>
    <p:extLst>
      <p:ext uri="{BB962C8B-B14F-4D97-AF65-F5344CB8AC3E}">
        <p14:creationId xmlns:p14="http://schemas.microsoft.com/office/powerpoint/2010/main" xmlns="" val="3679190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 Generic Competitive Strategies</a:t>
            </a:r>
            <a:endParaRPr lang="en-GB"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Porter proposes three generic strategies as follows:</a:t>
            </a:r>
          </a:p>
          <a:p>
            <a:pPr lvl="1"/>
            <a:r>
              <a:rPr lang="en-US" dirty="0" smtClean="0"/>
              <a:t>Overall cost leadership</a:t>
            </a:r>
          </a:p>
          <a:p>
            <a:pPr lvl="1"/>
            <a:r>
              <a:rPr lang="en-US" dirty="0" smtClean="0"/>
              <a:t>Differentiation</a:t>
            </a:r>
          </a:p>
          <a:p>
            <a:pPr lvl="1"/>
            <a:r>
              <a:rPr lang="en-US" dirty="0" smtClean="0"/>
              <a:t>Focus</a:t>
            </a:r>
          </a:p>
          <a:p>
            <a:endParaRPr lang="en-GB" dirty="0"/>
          </a:p>
        </p:txBody>
      </p:sp>
    </p:spTree>
    <p:extLst>
      <p:ext uri="{BB962C8B-B14F-4D97-AF65-F5344CB8AC3E}">
        <p14:creationId xmlns:p14="http://schemas.microsoft.com/office/powerpoint/2010/main" xmlns="" val="32611824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5.4.1. Low-Cost Strategy</a:t>
            </a:r>
            <a:endParaRPr lang="en-GB" dirty="0"/>
          </a:p>
        </p:txBody>
      </p:sp>
      <p:sp>
        <p:nvSpPr>
          <p:cNvPr id="3" name="Content Placeholder 2"/>
          <p:cNvSpPr>
            <a:spLocks noGrp="1"/>
          </p:cNvSpPr>
          <p:nvPr>
            <p:ph idx="1"/>
          </p:nvPr>
        </p:nvSpPr>
        <p:spPr/>
        <p:txBody>
          <a:bodyPr>
            <a:normAutofit/>
          </a:bodyPr>
          <a:lstStyle/>
          <a:p>
            <a:r>
              <a:rPr lang="en-US" dirty="0" smtClean="0"/>
              <a:t>An enterprise succeeds if it has an overall less cost structure than its competitors. There exists potential to reduce costs by some source; be it from learning effects (experience curve), economies of scale, and economies of scope. </a:t>
            </a:r>
          </a:p>
          <a:p>
            <a:r>
              <a:rPr lang="en-US" u="sng" dirty="0" smtClean="0"/>
              <a:t>Best Cost-Focused Strategies:</a:t>
            </a:r>
            <a:r>
              <a:rPr lang="en-US" b="1" dirty="0" smtClean="0"/>
              <a:t> </a:t>
            </a:r>
            <a:r>
              <a:rPr lang="en-US" dirty="0" smtClean="0"/>
              <a:t>costs can be reduced by several means as follows:</a:t>
            </a:r>
          </a:p>
          <a:p>
            <a:pPr lvl="1"/>
            <a:r>
              <a:rPr lang="en-US" dirty="0"/>
              <a:t>I</a:t>
            </a:r>
            <a:r>
              <a:rPr lang="en-US" dirty="0" smtClean="0"/>
              <a:t>nput/resource reduction</a:t>
            </a:r>
          </a:p>
          <a:p>
            <a:pPr lvl="1"/>
            <a:r>
              <a:rPr lang="en-US" dirty="0" smtClean="0"/>
              <a:t>Improvement in process technologies</a:t>
            </a:r>
          </a:p>
          <a:p>
            <a:pPr lvl="1"/>
            <a:r>
              <a:rPr lang="en-US" dirty="0" smtClean="0"/>
              <a:t>Employee learning </a:t>
            </a:r>
            <a:r>
              <a:rPr lang="en-US" dirty="0" smtClean="0"/>
              <a:t>effects</a:t>
            </a:r>
            <a:endParaRPr lang="en-US" dirty="0" smtClean="0"/>
          </a:p>
        </p:txBody>
      </p:sp>
    </p:spTree>
    <p:extLst>
      <p:ext uri="{BB962C8B-B14F-4D97-AF65-F5344CB8AC3E}">
        <p14:creationId xmlns:p14="http://schemas.microsoft.com/office/powerpoint/2010/main" xmlns="" val="29986383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5.4.1. Low-Cost </a:t>
            </a:r>
            <a:r>
              <a:rPr lang="en-US" dirty="0" smtClean="0"/>
              <a:t>Strategy (continued)</a:t>
            </a:r>
            <a:endParaRPr lang="en-GB" dirty="0"/>
          </a:p>
        </p:txBody>
      </p:sp>
      <p:sp>
        <p:nvSpPr>
          <p:cNvPr id="3" name="Content Placeholder 2"/>
          <p:cNvSpPr>
            <a:spLocks noGrp="1"/>
          </p:cNvSpPr>
          <p:nvPr>
            <p:ph idx="1"/>
          </p:nvPr>
        </p:nvSpPr>
        <p:spPr/>
        <p:txBody>
          <a:bodyPr>
            <a:normAutofit/>
          </a:bodyPr>
          <a:lstStyle/>
          <a:p>
            <a:r>
              <a:rPr lang="en-US" u="sng" dirty="0" smtClean="0"/>
              <a:t>Best </a:t>
            </a:r>
            <a:r>
              <a:rPr lang="en-US" u="sng" dirty="0" smtClean="0"/>
              <a:t>Cost-Focused </a:t>
            </a:r>
            <a:r>
              <a:rPr lang="en-US" u="sng" dirty="0" smtClean="0"/>
              <a:t>Strategies (continued):</a:t>
            </a:r>
            <a:r>
              <a:rPr lang="en-US" b="1" dirty="0" smtClean="0"/>
              <a:t> </a:t>
            </a:r>
            <a:r>
              <a:rPr lang="en-US" dirty="0" smtClean="0"/>
              <a:t>costs can be reduced by several means as follows:</a:t>
            </a:r>
          </a:p>
          <a:p>
            <a:pPr lvl="1"/>
            <a:r>
              <a:rPr lang="en-US" dirty="0" smtClean="0"/>
              <a:t>Vertical integration</a:t>
            </a:r>
          </a:p>
          <a:p>
            <a:pPr lvl="1"/>
            <a:r>
              <a:rPr lang="en-US" dirty="0" smtClean="0"/>
              <a:t>Favorable access to raw materials</a:t>
            </a:r>
          </a:p>
          <a:p>
            <a:pPr lvl="1"/>
            <a:r>
              <a:rPr lang="en-US" dirty="0" smtClean="0"/>
              <a:t>Anticipating and minimizing risks</a:t>
            </a:r>
          </a:p>
          <a:p>
            <a:pPr lvl="1"/>
            <a:r>
              <a:rPr lang="en-US" dirty="0" smtClean="0"/>
              <a:t>Reduce transportation costs, waste and pollution, and costs in functional/operational areas</a:t>
            </a:r>
            <a:endParaRPr lang="en-GB" dirty="0"/>
          </a:p>
        </p:txBody>
      </p:sp>
    </p:spTree>
    <p:extLst>
      <p:ext uri="{BB962C8B-B14F-4D97-AF65-F5344CB8AC3E}">
        <p14:creationId xmlns:p14="http://schemas.microsoft.com/office/powerpoint/2010/main" xmlns="" val="29986383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Strategic Planning</a:t>
            </a:r>
          </a:p>
          <a:p>
            <a:r>
              <a:rPr lang="en-US" dirty="0"/>
              <a:t>Strategic Thinking</a:t>
            </a:r>
          </a:p>
          <a:p>
            <a:r>
              <a:rPr lang="en-US" dirty="0" smtClean="0"/>
              <a:t>Generic </a:t>
            </a:r>
            <a:r>
              <a:rPr lang="en-US" dirty="0"/>
              <a:t>Competitive Strategies</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a:t>Generic Competitive Strategies</a:t>
            </a:r>
          </a:p>
          <a:p>
            <a:r>
              <a:rPr lang="en-US" dirty="0" smtClean="0"/>
              <a:t>Strategy Levels</a:t>
            </a:r>
          </a:p>
          <a:p>
            <a:r>
              <a:rPr lang="en-US" dirty="0" smtClean="0"/>
              <a:t>First </a:t>
            </a:r>
            <a:r>
              <a:rPr lang="en-US" smtClean="0"/>
              <a:t>Mover Advantages</a:t>
            </a:r>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3516</TotalTime>
  <Words>1003</Words>
  <Application>Microsoft Office PowerPoint</Application>
  <PresentationFormat>On-screen Show (4:3)</PresentationFormat>
  <Paragraphs>98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Strategic Management (MGT501)</vt:lpstr>
      <vt:lpstr>Topic Covered in the Previous Lecture</vt:lpstr>
      <vt:lpstr>Topics to be covered in this lecture</vt:lpstr>
      <vt:lpstr>5.2.4. Types of Strategies</vt:lpstr>
      <vt:lpstr>5.2.5. Merits and Limitation of Strategic Planning</vt:lpstr>
      <vt:lpstr>5.3. Strategic Thinking</vt:lpstr>
      <vt:lpstr>5.3. Strategic Thinking (CONTINUED)</vt:lpstr>
      <vt:lpstr>5.3. Strategic Thinking (CONTINUED)</vt:lpstr>
      <vt:lpstr>An Eight ray model of Strategic Thinking in Business Organizations</vt:lpstr>
      <vt:lpstr>5.3.1. Strategic Architecture</vt:lpstr>
      <vt:lpstr>5.3.2. Strategic Intent</vt:lpstr>
      <vt:lpstr>5.4. Generic Competitive Strategies</vt:lpstr>
      <vt:lpstr>5.4.1. Low-Cost Strategy</vt:lpstr>
      <vt:lpstr>5.4.1. Low-Cost Strategy (continued)</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1276</cp:revision>
  <dcterms:created xsi:type="dcterms:W3CDTF">2016-04-16T04:48:58Z</dcterms:created>
  <dcterms:modified xsi:type="dcterms:W3CDTF">2016-05-23T11:01:02Z</dcterms:modified>
</cp:coreProperties>
</file>