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383" r:id="rId3"/>
    <p:sldId id="296" r:id="rId4"/>
    <p:sldId id="382" r:id="rId5"/>
    <p:sldId id="384" r:id="rId6"/>
    <p:sldId id="385" r:id="rId7"/>
    <p:sldId id="386" r:id="rId8"/>
    <p:sldId id="387" r:id="rId9"/>
    <p:sldId id="388" r:id="rId10"/>
    <p:sldId id="390" r:id="rId11"/>
    <p:sldId id="391" r:id="rId12"/>
    <p:sldId id="392" r:id="rId13"/>
    <p:sldId id="394" r:id="rId14"/>
    <p:sldId id="393" r:id="rId15"/>
    <p:sldId id="367" r:id="rId16"/>
    <p:sldId id="297"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765" autoAdjust="0"/>
    <p:restoredTop sz="89964" autoAdjust="0"/>
  </p:normalViewPr>
  <p:slideViewPr>
    <p:cSldViewPr snapToGrid="0">
      <p:cViewPr varScale="1">
        <p:scale>
          <a:sx n="60" d="100"/>
          <a:sy n="60" d="100"/>
        </p:scale>
        <p:origin x="-1524"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E0B820-57E2-4245-9940-98F6E30AF14E}" type="datetimeFigureOut">
              <a:rPr lang="en-GB" smtClean="0"/>
              <a:pPr/>
              <a:t>20/05/2016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5786F9-5A8E-476D-86EC-F1E2813A7C39}" type="slidenum">
              <a:rPr lang="en-GB" smtClean="0"/>
              <a:pPr/>
              <a:t>‹#›</a:t>
            </a:fld>
            <a:endParaRPr lang="en-GB"/>
          </a:p>
        </p:txBody>
      </p:sp>
    </p:spTree>
    <p:extLst>
      <p:ext uri="{BB962C8B-B14F-4D97-AF65-F5344CB8AC3E}">
        <p14:creationId xmlns:p14="http://schemas.microsoft.com/office/powerpoint/2010/main" xmlns="" val="17020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20/05/2016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191701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20/05/2016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86547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B061E78-A988-4B16-B7F8-16CB2E3698E8}" type="datetimeFigureOut">
              <a:rPr lang="en-GB" smtClean="0"/>
              <a:pPr/>
              <a:t>20/05/2016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581164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B061E78-A988-4B16-B7F8-16CB2E3698E8}" type="datetimeFigureOut">
              <a:rPr lang="en-GB" smtClean="0"/>
              <a:pPr/>
              <a:t>20/05/2016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04093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B061E78-A988-4B16-B7F8-16CB2E3698E8}" type="datetimeFigureOut">
              <a:rPr lang="en-GB" smtClean="0"/>
              <a:pPr/>
              <a:t>20/05/2016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697761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B061E78-A988-4B16-B7F8-16CB2E3698E8}" type="datetimeFigureOut">
              <a:rPr lang="en-GB" smtClean="0"/>
              <a:pPr/>
              <a:t>20/05/2016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169108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061E78-A988-4B16-B7F8-16CB2E3698E8}" type="datetimeFigureOut">
              <a:rPr lang="en-GB" smtClean="0"/>
              <a:pPr/>
              <a:t>20/05/2016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416397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20/05/2016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51337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20/05/2016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68972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20/05/2016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207344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20/05/2016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81853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061E78-A988-4B16-B7F8-16CB2E3698E8}" type="datetimeFigureOut">
              <a:rPr lang="en-GB" smtClean="0"/>
              <a:pPr/>
              <a:t>20/05/2016</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402390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Strategic Management (MGT501)</a:t>
            </a:r>
            <a:endParaRPr lang="en-GB" dirty="0"/>
          </a:p>
        </p:txBody>
      </p:sp>
      <p:sp>
        <p:nvSpPr>
          <p:cNvPr id="3" name="Subtitle 2"/>
          <p:cNvSpPr>
            <a:spLocks noGrp="1"/>
          </p:cNvSpPr>
          <p:nvPr>
            <p:ph type="subTitle" idx="1"/>
          </p:nvPr>
        </p:nvSpPr>
        <p:spPr/>
        <p:txBody>
          <a:bodyPr>
            <a:normAutofit lnSpcReduction="10000"/>
          </a:bodyPr>
          <a:lstStyle/>
          <a:p>
            <a:endParaRPr lang="en-US" dirty="0" smtClean="0"/>
          </a:p>
          <a:p>
            <a:r>
              <a:rPr lang="en-US" dirty="0" smtClean="0"/>
              <a:t>Lecture 15</a:t>
            </a:r>
          </a:p>
          <a:p>
            <a:endParaRPr lang="en-US" dirty="0" smtClean="0"/>
          </a:p>
          <a:p>
            <a:r>
              <a:rPr lang="en-US" dirty="0" smtClean="0"/>
              <a:t>Dr Muhammad Mustafa Raziq</a:t>
            </a:r>
            <a:endParaRPr lang="en-US" dirty="0"/>
          </a:p>
        </p:txBody>
      </p:sp>
    </p:spTree>
    <p:extLst>
      <p:ext uri="{BB962C8B-B14F-4D97-AF65-F5344CB8AC3E}">
        <p14:creationId xmlns:p14="http://schemas.microsoft.com/office/powerpoint/2010/main" xmlns="" val="8789552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 Covered in the Previous Lecture</a:t>
            </a:r>
            <a:endParaRPr lang="en-GB" dirty="0"/>
          </a:p>
        </p:txBody>
      </p:sp>
      <p:sp>
        <p:nvSpPr>
          <p:cNvPr id="3" name="Content Placeholder 2"/>
          <p:cNvSpPr>
            <a:spLocks noGrp="1"/>
          </p:cNvSpPr>
          <p:nvPr>
            <p:ph idx="1"/>
          </p:nvPr>
        </p:nvSpPr>
        <p:spPr/>
        <p:txBody>
          <a:bodyPr/>
          <a:lstStyle/>
          <a:p>
            <a:endParaRPr lang="en-US" dirty="0" smtClean="0"/>
          </a:p>
          <a:p>
            <a:endParaRPr lang="en-US" dirty="0" smtClean="0"/>
          </a:p>
          <a:p>
            <a:r>
              <a:rPr lang="en-US" dirty="0"/>
              <a:t>Organizational Appraisal and Strategic Management Process</a:t>
            </a:r>
          </a:p>
          <a:p>
            <a:endParaRPr lang="en-US" dirty="0"/>
          </a:p>
          <a:p>
            <a:endParaRPr lang="en-GB" dirty="0"/>
          </a:p>
        </p:txBody>
      </p:sp>
    </p:spTree>
    <p:extLst>
      <p:ext uri="{BB962C8B-B14F-4D97-AF65-F5344CB8AC3E}">
        <p14:creationId xmlns:p14="http://schemas.microsoft.com/office/powerpoint/2010/main" xmlns="" val="36798067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to be covered in this lecture</a:t>
            </a:r>
            <a:endParaRPr lang="en-GB" dirty="0"/>
          </a:p>
        </p:txBody>
      </p:sp>
      <p:sp>
        <p:nvSpPr>
          <p:cNvPr id="3" name="Content Placeholder 2"/>
          <p:cNvSpPr>
            <a:spLocks noGrp="1"/>
          </p:cNvSpPr>
          <p:nvPr>
            <p:ph idx="1"/>
          </p:nvPr>
        </p:nvSpPr>
        <p:spPr/>
        <p:txBody>
          <a:bodyPr>
            <a:normAutofit/>
          </a:bodyPr>
          <a:lstStyle/>
          <a:p>
            <a:endParaRPr lang="en-US" dirty="0" smtClean="0"/>
          </a:p>
          <a:p>
            <a:endParaRPr lang="en-US" dirty="0" smtClean="0"/>
          </a:p>
          <a:p>
            <a:r>
              <a:rPr lang="en-US" dirty="0" smtClean="0"/>
              <a:t>Organizational </a:t>
            </a:r>
            <a:r>
              <a:rPr lang="en-US" dirty="0"/>
              <a:t>Appraisal and Strategic Management Process</a:t>
            </a:r>
          </a:p>
          <a:p>
            <a:r>
              <a:rPr lang="en-US" dirty="0"/>
              <a:t>Strategic </a:t>
            </a:r>
            <a:r>
              <a:rPr lang="en-US" dirty="0" smtClean="0"/>
              <a:t>Planning</a:t>
            </a:r>
          </a:p>
          <a:p>
            <a:r>
              <a:rPr lang="en-US" smtClean="0"/>
              <a:t>Strategic Thinking</a:t>
            </a:r>
            <a:endParaRPr lang="en-US" dirty="0"/>
          </a:p>
          <a:p>
            <a:pPr marL="0" indent="0">
              <a:buNone/>
            </a:pPr>
            <a:r>
              <a:rPr lang="en-US" dirty="0" smtClean="0"/>
              <a:t>     </a:t>
            </a:r>
          </a:p>
          <a:p>
            <a:endParaRPr lang="en-GB" dirty="0"/>
          </a:p>
        </p:txBody>
      </p:sp>
    </p:spTree>
    <p:extLst>
      <p:ext uri="{BB962C8B-B14F-4D97-AF65-F5344CB8AC3E}">
        <p14:creationId xmlns:p14="http://schemas.microsoft.com/office/powerpoint/2010/main" xmlns="" val="30973347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5.1.2. Appraisal and Planning Tools (continued)</a:t>
            </a:r>
            <a:endParaRPr lang="en-GB" dirty="0"/>
          </a:p>
        </p:txBody>
      </p:sp>
      <p:sp>
        <p:nvSpPr>
          <p:cNvPr id="3" name="Content Placeholder 2"/>
          <p:cNvSpPr>
            <a:spLocks noGrp="1"/>
          </p:cNvSpPr>
          <p:nvPr>
            <p:ph idx="1"/>
          </p:nvPr>
        </p:nvSpPr>
        <p:spPr/>
        <p:txBody>
          <a:bodyPr>
            <a:normAutofit fontScale="92500"/>
          </a:bodyPr>
          <a:lstStyle/>
          <a:p>
            <a:r>
              <a:rPr lang="en-US" dirty="0" smtClean="0"/>
              <a:t>TOWS Matrix and SFAS Framework:</a:t>
            </a:r>
          </a:p>
          <a:p>
            <a:pPr lvl="1"/>
            <a:r>
              <a:rPr lang="en-US" dirty="0" smtClean="0"/>
              <a:t>TOWS matrix helps in determining the direction of the firm through matching external factors with the internal factors</a:t>
            </a:r>
          </a:p>
          <a:p>
            <a:pPr lvl="1"/>
            <a:r>
              <a:rPr lang="en-US" dirty="0" smtClean="0"/>
              <a:t>SFAS (Societal Factor Analysis Summary) framework divides the firm’s operating environment (into societal, task), and the internal environment for a quantitative SWOT analysis. </a:t>
            </a:r>
          </a:p>
          <a:p>
            <a:pPr lvl="1"/>
            <a:r>
              <a:rPr lang="en-US" dirty="0" smtClean="0"/>
              <a:t>Societal factors consist of the generic PESTELD factors and task environment consists of the industry domain, such as customers, suppliers, and competitors. </a:t>
            </a:r>
          </a:p>
          <a:p>
            <a:pPr lvl="1"/>
            <a:r>
              <a:rPr lang="en-US" dirty="0" smtClean="0"/>
              <a:t>The societal and task environment together constitute a firm’s external environment in SFAS framework of strategic analysis. </a:t>
            </a:r>
          </a:p>
        </p:txBody>
      </p:sp>
    </p:spTree>
    <p:extLst>
      <p:ext uri="{BB962C8B-B14F-4D97-AF65-F5344CB8AC3E}">
        <p14:creationId xmlns:p14="http://schemas.microsoft.com/office/powerpoint/2010/main" xmlns="" val="4584449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32897"/>
            <a:ext cx="7886700" cy="505733"/>
          </a:xfrm>
        </p:spPr>
        <p:txBody>
          <a:bodyPr>
            <a:normAutofit/>
          </a:bodyPr>
          <a:lstStyle/>
          <a:p>
            <a:r>
              <a:rPr lang="en-US" sz="2400" b="1" dirty="0" smtClean="0"/>
              <a:t>5.1.2. Appraisal and Planning Tools (continued)</a:t>
            </a:r>
            <a:endParaRPr lang="en-GB" sz="2400" b="1" dirty="0"/>
          </a:p>
        </p:txBody>
      </p:sp>
      <p:sp>
        <p:nvSpPr>
          <p:cNvPr id="3" name="Content Placeholder 2"/>
          <p:cNvSpPr>
            <a:spLocks noGrp="1"/>
          </p:cNvSpPr>
          <p:nvPr>
            <p:ph idx="1"/>
          </p:nvPr>
        </p:nvSpPr>
        <p:spPr>
          <a:xfrm>
            <a:off x="228600" y="512505"/>
            <a:ext cx="8915400" cy="6110515"/>
          </a:xfrm>
        </p:spPr>
        <p:txBody>
          <a:bodyPr>
            <a:normAutofit/>
          </a:bodyPr>
          <a:lstStyle/>
          <a:p>
            <a:r>
              <a:rPr lang="en-US" dirty="0" smtClean="0"/>
              <a:t>TOWS Matrix and SFAS Framework:</a:t>
            </a:r>
          </a:p>
          <a:p>
            <a:endParaRPr lang="en-US" dirty="0" smtClean="0"/>
          </a:p>
        </p:txBody>
      </p:sp>
      <p:graphicFrame>
        <p:nvGraphicFramePr>
          <p:cNvPr id="4" name="Table 3"/>
          <p:cNvGraphicFramePr>
            <a:graphicFrameLocks noGrp="1"/>
          </p:cNvGraphicFramePr>
          <p:nvPr>
            <p:extLst>
              <p:ext uri="{D42A27DB-BD31-4B8C-83A1-F6EECF244321}">
                <p14:modId xmlns:p14="http://schemas.microsoft.com/office/powerpoint/2010/main" xmlns="" val="3144253449"/>
              </p:ext>
            </p:extLst>
          </p:nvPr>
        </p:nvGraphicFramePr>
        <p:xfrm>
          <a:off x="0" y="940786"/>
          <a:ext cx="9144000" cy="5945244"/>
        </p:xfrm>
        <a:graphic>
          <a:graphicData uri="http://schemas.openxmlformats.org/drawingml/2006/table">
            <a:tbl>
              <a:tblPr firstRow="1" firstCol="1" bandRow="1">
                <a:tableStyleId>{5C22544A-7EE6-4342-B048-85BDC9FD1C3A}</a:tableStyleId>
              </a:tblPr>
              <a:tblGrid>
                <a:gridCol w="2107522">
                  <a:extLst>
                    <a:ext uri="{9D8B030D-6E8A-4147-A177-3AD203B41FA5}">
                      <a16:colId xmlns:a16="http://schemas.microsoft.com/office/drawing/2014/main" xmlns="" val="385298363"/>
                    </a:ext>
                  </a:extLst>
                </a:gridCol>
                <a:gridCol w="3206430">
                  <a:extLst>
                    <a:ext uri="{9D8B030D-6E8A-4147-A177-3AD203B41FA5}">
                      <a16:colId xmlns:a16="http://schemas.microsoft.com/office/drawing/2014/main" xmlns="" val="3451371529"/>
                    </a:ext>
                  </a:extLst>
                </a:gridCol>
                <a:gridCol w="3830048">
                  <a:extLst>
                    <a:ext uri="{9D8B030D-6E8A-4147-A177-3AD203B41FA5}">
                      <a16:colId xmlns:a16="http://schemas.microsoft.com/office/drawing/2014/main" xmlns="" val="2105724890"/>
                    </a:ext>
                  </a:extLst>
                </a:gridCol>
              </a:tblGrid>
              <a:tr h="1944915">
                <a:tc>
                  <a:txBody>
                    <a:bodyPr/>
                    <a:lstStyle/>
                    <a:p>
                      <a:pPr marL="0" marR="0">
                        <a:lnSpc>
                          <a:spcPct val="107000"/>
                        </a:lnSpc>
                        <a:spcBef>
                          <a:spcPts val="0"/>
                        </a:spcBef>
                        <a:spcAft>
                          <a:spcPts val="0"/>
                        </a:spcAft>
                      </a:pPr>
                      <a:r>
                        <a:rPr lang="en-US" sz="2000" dirty="0">
                          <a:effectLst/>
                        </a:rPr>
                        <a:t>Internal Factor </a:t>
                      </a:r>
                      <a:endParaRPr lang="en-GB" sz="2000" dirty="0">
                        <a:effectLst/>
                      </a:endParaRPr>
                    </a:p>
                    <a:p>
                      <a:pPr marL="0" marR="0">
                        <a:lnSpc>
                          <a:spcPct val="107000"/>
                        </a:lnSpc>
                        <a:spcBef>
                          <a:spcPts val="0"/>
                        </a:spcBef>
                        <a:spcAft>
                          <a:spcPts val="0"/>
                        </a:spcAft>
                      </a:pPr>
                      <a:r>
                        <a:rPr lang="en-US" sz="2000" dirty="0">
                          <a:effectLst/>
                        </a:rPr>
                        <a:t>Analysis </a:t>
                      </a:r>
                      <a:r>
                        <a:rPr lang="en-US" sz="2000" dirty="0" smtClean="0">
                          <a:effectLst/>
                        </a:rPr>
                        <a:t>Summary</a:t>
                      </a:r>
                      <a:endParaRPr lang="en-GB" sz="2000" dirty="0">
                        <a:effectLst/>
                      </a:endParaRPr>
                    </a:p>
                    <a:p>
                      <a:pPr marL="0" marR="0">
                        <a:lnSpc>
                          <a:spcPct val="107000"/>
                        </a:lnSpc>
                        <a:spcBef>
                          <a:spcPts val="0"/>
                        </a:spcBef>
                        <a:spcAft>
                          <a:spcPts val="0"/>
                        </a:spcAft>
                      </a:pPr>
                      <a:r>
                        <a:rPr lang="en-US" sz="2000" dirty="0">
                          <a:effectLst/>
                        </a:rPr>
                        <a:t> </a:t>
                      </a:r>
                      <a:r>
                        <a:rPr lang="en-US" sz="2000" dirty="0" smtClean="0">
                          <a:effectLst/>
                        </a:rPr>
                        <a:t/>
                      </a:r>
                      <a:br>
                        <a:rPr lang="en-US" sz="2000" dirty="0" smtClean="0">
                          <a:effectLst/>
                        </a:rPr>
                      </a:br>
                      <a:r>
                        <a:rPr lang="en-US" sz="2000" dirty="0" smtClean="0">
                          <a:effectLst/>
                        </a:rPr>
                        <a:t>External </a:t>
                      </a:r>
                      <a:r>
                        <a:rPr lang="en-US" sz="2000" dirty="0">
                          <a:effectLst/>
                        </a:rPr>
                        <a:t>Factor Analysis </a:t>
                      </a:r>
                      <a:r>
                        <a:rPr lang="en-US" sz="2000" dirty="0" smtClean="0">
                          <a:effectLst/>
                        </a:rPr>
                        <a:t>Summary</a:t>
                      </a:r>
                      <a:r>
                        <a:rPr lang="en-US" sz="2000" dirty="0">
                          <a:effectLst/>
                        </a:rPr>
                        <a:t> </a:t>
                      </a:r>
                      <a:endParaRPr lang="en-GB" sz="2000" dirty="0">
                        <a:effectLst/>
                      </a:endParaRPr>
                    </a:p>
                    <a:p>
                      <a:pPr marL="0" marR="0">
                        <a:lnSpc>
                          <a:spcPct val="107000"/>
                        </a:lnSpc>
                        <a:spcBef>
                          <a:spcPts val="0"/>
                        </a:spcBef>
                        <a:spcAft>
                          <a:spcPts val="0"/>
                        </a:spcAft>
                      </a:pPr>
                      <a:r>
                        <a:rPr lang="en-US" sz="2000" dirty="0">
                          <a:effectLst/>
                        </a:rPr>
                        <a:t> </a:t>
                      </a:r>
                      <a:endParaRPr lang="en-GB"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gn="just">
                        <a:lnSpc>
                          <a:spcPct val="107000"/>
                        </a:lnSpc>
                        <a:spcBef>
                          <a:spcPts val="0"/>
                        </a:spcBef>
                        <a:spcAft>
                          <a:spcPts val="0"/>
                        </a:spcAft>
                      </a:pPr>
                      <a:r>
                        <a:rPr lang="en-US" sz="2000" dirty="0" smtClean="0">
                          <a:effectLst/>
                        </a:rPr>
                        <a:t>Strengths </a:t>
                      </a:r>
                      <a:r>
                        <a:rPr lang="en-US" sz="2000" dirty="0">
                          <a:effectLst/>
                        </a:rPr>
                        <a:t>(S)</a:t>
                      </a:r>
                      <a:endParaRPr lang="en-GB" sz="2000" dirty="0">
                        <a:effectLst/>
                      </a:endParaRPr>
                    </a:p>
                    <a:p>
                      <a:pPr marL="342900" marR="0" lvl="0" indent="-342900" algn="just">
                        <a:lnSpc>
                          <a:spcPct val="107000"/>
                        </a:lnSpc>
                        <a:spcBef>
                          <a:spcPts val="0"/>
                        </a:spcBef>
                        <a:spcAft>
                          <a:spcPts val="0"/>
                        </a:spcAft>
                        <a:buFont typeface="+mj-lt"/>
                        <a:buAutoNum type="arabicPeriod"/>
                      </a:pPr>
                      <a:r>
                        <a:rPr lang="en-US" sz="2000" dirty="0">
                          <a:effectLst/>
                        </a:rPr>
                        <a:t>A</a:t>
                      </a:r>
                      <a:endParaRPr lang="en-GB" sz="2000" dirty="0">
                        <a:effectLst/>
                      </a:endParaRPr>
                    </a:p>
                    <a:p>
                      <a:pPr marL="342900" marR="0" lvl="0" indent="-342900" algn="just">
                        <a:lnSpc>
                          <a:spcPct val="107000"/>
                        </a:lnSpc>
                        <a:spcBef>
                          <a:spcPts val="0"/>
                        </a:spcBef>
                        <a:spcAft>
                          <a:spcPts val="0"/>
                        </a:spcAft>
                        <a:buFont typeface="+mj-lt"/>
                        <a:buAutoNum type="arabicPeriod"/>
                      </a:pPr>
                      <a:r>
                        <a:rPr lang="en-US" sz="2000" dirty="0">
                          <a:effectLst/>
                        </a:rPr>
                        <a:t>B</a:t>
                      </a:r>
                      <a:endParaRPr lang="en-GB" sz="2000" dirty="0">
                        <a:effectLst/>
                      </a:endParaRPr>
                    </a:p>
                    <a:p>
                      <a:pPr marL="342900" marR="0" lvl="0" indent="-342900" algn="just">
                        <a:lnSpc>
                          <a:spcPct val="107000"/>
                        </a:lnSpc>
                        <a:spcBef>
                          <a:spcPts val="0"/>
                        </a:spcBef>
                        <a:spcAft>
                          <a:spcPts val="0"/>
                        </a:spcAft>
                        <a:buFont typeface="+mj-lt"/>
                        <a:buAutoNum type="arabicPeriod"/>
                      </a:pPr>
                      <a:r>
                        <a:rPr lang="en-US" sz="2000" dirty="0">
                          <a:effectLst/>
                        </a:rPr>
                        <a:t>C etc.</a:t>
                      </a:r>
                      <a:endParaRPr lang="en-GB"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gn="just">
                        <a:lnSpc>
                          <a:spcPct val="107000"/>
                        </a:lnSpc>
                        <a:spcBef>
                          <a:spcPts val="0"/>
                        </a:spcBef>
                        <a:spcAft>
                          <a:spcPts val="0"/>
                        </a:spcAft>
                      </a:pPr>
                      <a:r>
                        <a:rPr lang="en-US" sz="2000" dirty="0">
                          <a:effectLst/>
                        </a:rPr>
                        <a:t>Weakness (W)</a:t>
                      </a:r>
                      <a:endParaRPr lang="en-GB" sz="2000" dirty="0">
                        <a:effectLst/>
                      </a:endParaRPr>
                    </a:p>
                    <a:p>
                      <a:pPr marL="342900" marR="0" lvl="0" indent="-342900" algn="just">
                        <a:lnSpc>
                          <a:spcPct val="107000"/>
                        </a:lnSpc>
                        <a:spcBef>
                          <a:spcPts val="0"/>
                        </a:spcBef>
                        <a:spcAft>
                          <a:spcPts val="0"/>
                        </a:spcAft>
                        <a:buFont typeface="+mj-lt"/>
                        <a:buAutoNum type="arabicPeriod"/>
                      </a:pPr>
                      <a:r>
                        <a:rPr lang="en-US" sz="2000" dirty="0">
                          <a:effectLst/>
                        </a:rPr>
                        <a:t>A</a:t>
                      </a:r>
                      <a:endParaRPr lang="en-GB" sz="2000" dirty="0">
                        <a:effectLst/>
                      </a:endParaRPr>
                    </a:p>
                    <a:p>
                      <a:pPr marL="342900" marR="0" lvl="0" indent="-342900" algn="just">
                        <a:lnSpc>
                          <a:spcPct val="107000"/>
                        </a:lnSpc>
                        <a:spcBef>
                          <a:spcPts val="0"/>
                        </a:spcBef>
                        <a:spcAft>
                          <a:spcPts val="0"/>
                        </a:spcAft>
                        <a:buFont typeface="+mj-lt"/>
                        <a:buAutoNum type="arabicPeriod"/>
                      </a:pPr>
                      <a:r>
                        <a:rPr lang="en-US" sz="2000" dirty="0">
                          <a:effectLst/>
                        </a:rPr>
                        <a:t>B</a:t>
                      </a:r>
                      <a:endParaRPr lang="en-GB" sz="2000" dirty="0">
                        <a:effectLst/>
                      </a:endParaRPr>
                    </a:p>
                    <a:p>
                      <a:pPr marL="342900" marR="0" lvl="0" indent="-342900" algn="just">
                        <a:lnSpc>
                          <a:spcPct val="107000"/>
                        </a:lnSpc>
                        <a:spcBef>
                          <a:spcPts val="0"/>
                        </a:spcBef>
                        <a:spcAft>
                          <a:spcPts val="0"/>
                        </a:spcAft>
                        <a:buFont typeface="+mj-lt"/>
                        <a:buAutoNum type="arabicPeriod"/>
                      </a:pPr>
                      <a:r>
                        <a:rPr lang="en-US" sz="2000" dirty="0">
                          <a:effectLst/>
                        </a:rPr>
                        <a:t>C etc.</a:t>
                      </a:r>
                      <a:endParaRPr lang="en-GB"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xmlns="" val="1232708819"/>
                  </a:ext>
                </a:extLst>
              </a:tr>
              <a:tr h="1705476">
                <a:tc>
                  <a:txBody>
                    <a:bodyPr/>
                    <a:lstStyle/>
                    <a:p>
                      <a:pPr marL="0" marR="0" algn="just">
                        <a:lnSpc>
                          <a:spcPct val="107000"/>
                        </a:lnSpc>
                        <a:spcBef>
                          <a:spcPts val="0"/>
                        </a:spcBef>
                        <a:spcAft>
                          <a:spcPts val="0"/>
                        </a:spcAft>
                      </a:pPr>
                      <a:r>
                        <a:rPr lang="en-US" sz="2000" dirty="0">
                          <a:effectLst/>
                        </a:rPr>
                        <a:t>Opportunities (O)</a:t>
                      </a:r>
                      <a:endParaRPr lang="en-GB" sz="2000" dirty="0">
                        <a:effectLst/>
                      </a:endParaRPr>
                    </a:p>
                    <a:p>
                      <a:pPr marL="342900" marR="0" lvl="0" indent="-342900" algn="just">
                        <a:lnSpc>
                          <a:spcPct val="107000"/>
                        </a:lnSpc>
                        <a:spcBef>
                          <a:spcPts val="0"/>
                        </a:spcBef>
                        <a:spcAft>
                          <a:spcPts val="0"/>
                        </a:spcAft>
                        <a:buFont typeface="+mj-lt"/>
                        <a:buAutoNum type="arabicPeriod"/>
                      </a:pPr>
                      <a:r>
                        <a:rPr lang="en-US" sz="2000" dirty="0">
                          <a:effectLst/>
                        </a:rPr>
                        <a:t>A</a:t>
                      </a:r>
                      <a:endParaRPr lang="en-GB" sz="2000" dirty="0">
                        <a:effectLst/>
                      </a:endParaRPr>
                    </a:p>
                    <a:p>
                      <a:pPr marL="342900" marR="0" lvl="0" indent="-342900" algn="just">
                        <a:lnSpc>
                          <a:spcPct val="107000"/>
                        </a:lnSpc>
                        <a:spcBef>
                          <a:spcPts val="0"/>
                        </a:spcBef>
                        <a:spcAft>
                          <a:spcPts val="0"/>
                        </a:spcAft>
                        <a:buFont typeface="+mj-lt"/>
                        <a:buAutoNum type="arabicPeriod"/>
                      </a:pPr>
                      <a:r>
                        <a:rPr lang="en-US" sz="2000" dirty="0">
                          <a:effectLst/>
                        </a:rPr>
                        <a:t>B</a:t>
                      </a:r>
                      <a:endParaRPr lang="en-GB" sz="2000" dirty="0">
                        <a:effectLst/>
                      </a:endParaRPr>
                    </a:p>
                    <a:p>
                      <a:pPr marL="342900" marR="0" lvl="0" indent="-342900" algn="just">
                        <a:lnSpc>
                          <a:spcPct val="107000"/>
                        </a:lnSpc>
                        <a:spcBef>
                          <a:spcPts val="0"/>
                        </a:spcBef>
                        <a:spcAft>
                          <a:spcPts val="0"/>
                        </a:spcAft>
                        <a:buFont typeface="+mj-lt"/>
                        <a:buAutoNum type="arabicPeriod"/>
                      </a:pPr>
                      <a:r>
                        <a:rPr lang="en-US" sz="2000" dirty="0">
                          <a:effectLst/>
                        </a:rPr>
                        <a:t>C etc.</a:t>
                      </a:r>
                      <a:endParaRPr lang="en-GB"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gn="l">
                        <a:lnSpc>
                          <a:spcPct val="107000"/>
                        </a:lnSpc>
                        <a:spcBef>
                          <a:spcPts val="0"/>
                        </a:spcBef>
                        <a:spcAft>
                          <a:spcPts val="0"/>
                        </a:spcAft>
                      </a:pPr>
                      <a:r>
                        <a:rPr lang="en-US" sz="2000" dirty="0">
                          <a:effectLst/>
                        </a:rPr>
                        <a:t>SO Strategies using strengths to take advantage of opportunities. Leveraging strengths and matching opportunities with strengths to build competitive advantage</a:t>
                      </a:r>
                      <a:endParaRPr lang="en-GB"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gn="l">
                        <a:lnSpc>
                          <a:spcPct val="107000"/>
                        </a:lnSpc>
                        <a:spcBef>
                          <a:spcPts val="0"/>
                        </a:spcBef>
                        <a:spcAft>
                          <a:spcPts val="0"/>
                        </a:spcAft>
                      </a:pPr>
                      <a:r>
                        <a:rPr lang="en-US" sz="2000" dirty="0">
                          <a:effectLst/>
                        </a:rPr>
                        <a:t>WO strategies by minimizing or overcoming a weakness, taking advantage of opportunities; usually by acquiring/developing new resources or capabilities</a:t>
                      </a:r>
                      <a:endParaRPr lang="en-GB"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xmlns="" val="806931677"/>
                  </a:ext>
                </a:extLst>
              </a:tr>
              <a:tr h="1705476">
                <a:tc>
                  <a:txBody>
                    <a:bodyPr/>
                    <a:lstStyle/>
                    <a:p>
                      <a:pPr marL="0" marR="0" algn="just">
                        <a:lnSpc>
                          <a:spcPct val="107000"/>
                        </a:lnSpc>
                        <a:spcBef>
                          <a:spcPts val="0"/>
                        </a:spcBef>
                        <a:spcAft>
                          <a:spcPts val="0"/>
                        </a:spcAft>
                      </a:pPr>
                      <a:r>
                        <a:rPr lang="en-US" sz="2000" dirty="0">
                          <a:effectLst/>
                        </a:rPr>
                        <a:t>Threats (T)</a:t>
                      </a:r>
                      <a:endParaRPr lang="en-GB" sz="2000" dirty="0">
                        <a:effectLst/>
                      </a:endParaRPr>
                    </a:p>
                    <a:p>
                      <a:pPr marL="342900" marR="0" lvl="0" indent="-342900" algn="just">
                        <a:lnSpc>
                          <a:spcPct val="107000"/>
                        </a:lnSpc>
                        <a:spcBef>
                          <a:spcPts val="0"/>
                        </a:spcBef>
                        <a:spcAft>
                          <a:spcPts val="0"/>
                        </a:spcAft>
                        <a:buFont typeface="+mj-lt"/>
                        <a:buAutoNum type="arabicPeriod"/>
                      </a:pPr>
                      <a:r>
                        <a:rPr lang="en-US" sz="2000" dirty="0">
                          <a:effectLst/>
                        </a:rPr>
                        <a:t>A</a:t>
                      </a:r>
                      <a:endParaRPr lang="en-GB" sz="2000" dirty="0">
                        <a:effectLst/>
                      </a:endParaRPr>
                    </a:p>
                    <a:p>
                      <a:pPr marL="342900" marR="0" lvl="0" indent="-342900" algn="just">
                        <a:lnSpc>
                          <a:spcPct val="107000"/>
                        </a:lnSpc>
                        <a:spcBef>
                          <a:spcPts val="0"/>
                        </a:spcBef>
                        <a:spcAft>
                          <a:spcPts val="0"/>
                        </a:spcAft>
                        <a:buFont typeface="+mj-lt"/>
                        <a:buAutoNum type="arabicPeriod"/>
                      </a:pPr>
                      <a:r>
                        <a:rPr lang="en-US" sz="2000" dirty="0">
                          <a:effectLst/>
                        </a:rPr>
                        <a:t>B</a:t>
                      </a:r>
                      <a:endParaRPr lang="en-GB" sz="2000" dirty="0">
                        <a:effectLst/>
                      </a:endParaRPr>
                    </a:p>
                    <a:p>
                      <a:pPr marL="342900" marR="0" lvl="0" indent="-342900" algn="just">
                        <a:lnSpc>
                          <a:spcPct val="107000"/>
                        </a:lnSpc>
                        <a:spcBef>
                          <a:spcPts val="0"/>
                        </a:spcBef>
                        <a:spcAft>
                          <a:spcPts val="0"/>
                        </a:spcAft>
                        <a:buFont typeface="+mj-lt"/>
                        <a:buAutoNum type="arabicPeriod"/>
                      </a:pPr>
                      <a:r>
                        <a:rPr lang="en-US" sz="2000" dirty="0">
                          <a:effectLst/>
                        </a:rPr>
                        <a:t>C etc.</a:t>
                      </a:r>
                      <a:endParaRPr lang="en-GB"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gn="l">
                        <a:lnSpc>
                          <a:spcPct val="107000"/>
                        </a:lnSpc>
                        <a:spcBef>
                          <a:spcPts val="0"/>
                        </a:spcBef>
                        <a:spcAft>
                          <a:spcPts val="0"/>
                        </a:spcAft>
                      </a:pPr>
                      <a:r>
                        <a:rPr lang="en-US" sz="2000" dirty="0">
                          <a:effectLst/>
                        </a:rPr>
                        <a:t>ST strategies using strengths to avoid/neutralize threats or minimize the impact of threats</a:t>
                      </a:r>
                      <a:endParaRPr lang="en-GB"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tc>
                  <a:txBody>
                    <a:bodyPr/>
                    <a:lstStyle/>
                    <a:p>
                      <a:pPr marL="0" marR="0" algn="l">
                        <a:lnSpc>
                          <a:spcPct val="107000"/>
                        </a:lnSpc>
                        <a:spcBef>
                          <a:spcPts val="0"/>
                        </a:spcBef>
                        <a:spcAft>
                          <a:spcPts val="0"/>
                        </a:spcAft>
                      </a:pPr>
                      <a:r>
                        <a:rPr lang="en-US" sz="2000" dirty="0" smtClean="0">
                          <a:effectLst/>
                        </a:rPr>
                        <a:t>WT strategies that avoid or bye pass threats and minimize weaknesses. Some threats are converted as opportunities also, if not, exit is considered </a:t>
                      </a:r>
                      <a:endParaRPr lang="en-GB"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xmlns="" val="1539546209"/>
                  </a:ext>
                </a:extLst>
              </a:tr>
            </a:tbl>
          </a:graphicData>
        </a:graphic>
      </p:graphicFrame>
      <p:cxnSp>
        <p:nvCxnSpPr>
          <p:cNvPr id="5" name="Straight Arrow Connector 4"/>
          <p:cNvCxnSpPr/>
          <p:nvPr/>
        </p:nvCxnSpPr>
        <p:spPr>
          <a:xfrm>
            <a:off x="1155514" y="1249854"/>
            <a:ext cx="834591"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6" name="Straight Arrow Connector 5"/>
          <p:cNvCxnSpPr/>
          <p:nvPr/>
        </p:nvCxnSpPr>
        <p:spPr>
          <a:xfrm flipH="1">
            <a:off x="2013902" y="2077504"/>
            <a:ext cx="5360" cy="68345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xmlns="" val="32898866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5.2. Strategic Planning</a:t>
            </a:r>
            <a:endParaRPr lang="en-GB" dirty="0"/>
          </a:p>
        </p:txBody>
      </p:sp>
      <p:sp>
        <p:nvSpPr>
          <p:cNvPr id="3" name="Content Placeholder 2"/>
          <p:cNvSpPr>
            <a:spLocks noGrp="1"/>
          </p:cNvSpPr>
          <p:nvPr>
            <p:ph idx="1"/>
          </p:nvPr>
        </p:nvSpPr>
        <p:spPr/>
        <p:txBody>
          <a:bodyPr>
            <a:normAutofit fontScale="92500" lnSpcReduction="10000"/>
          </a:bodyPr>
          <a:lstStyle/>
          <a:p>
            <a:r>
              <a:rPr lang="en-US" dirty="0" smtClean="0"/>
              <a:t>Planning means that a firm commits resources to move towards a certain direction which will bring the firm to a desired position in the future</a:t>
            </a:r>
          </a:p>
          <a:p>
            <a:r>
              <a:rPr lang="en-US" dirty="0" smtClean="0"/>
              <a:t>Planning requires data about the past, present, and the future (mostly guess work) of the firm and of the environment</a:t>
            </a:r>
          </a:p>
          <a:p>
            <a:r>
              <a:rPr lang="en-US" dirty="0" smtClean="0"/>
              <a:t>Strategic planning is a systematic process of gathering information about the big picture and using it to establish a long-term direction and then translate that direction into achievable goals and actions. </a:t>
            </a:r>
          </a:p>
          <a:p>
            <a:r>
              <a:rPr lang="en-US" dirty="0" smtClean="0"/>
              <a:t>A strategic plan creates a sense of direction among all organizational actors</a:t>
            </a:r>
          </a:p>
          <a:p>
            <a:endParaRPr lang="en-US" dirty="0" smtClean="0"/>
          </a:p>
          <a:p>
            <a:endParaRPr lang="en-GB" dirty="0"/>
          </a:p>
        </p:txBody>
      </p:sp>
    </p:spTree>
    <p:extLst>
      <p:ext uri="{BB962C8B-B14F-4D97-AF65-F5344CB8AC3E}">
        <p14:creationId xmlns:p14="http://schemas.microsoft.com/office/powerpoint/2010/main" xmlns="" val="37513773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5.2. Strategic Planning (continued)</a:t>
            </a:r>
            <a:endParaRPr lang="en-GB" dirty="0"/>
          </a:p>
        </p:txBody>
      </p:sp>
      <p:sp>
        <p:nvSpPr>
          <p:cNvPr id="3" name="Content Placeholder 2"/>
          <p:cNvSpPr>
            <a:spLocks noGrp="1"/>
          </p:cNvSpPr>
          <p:nvPr>
            <p:ph idx="1"/>
          </p:nvPr>
        </p:nvSpPr>
        <p:spPr>
          <a:xfrm>
            <a:off x="628650" y="1825624"/>
            <a:ext cx="7886700" cy="4764361"/>
          </a:xfrm>
        </p:spPr>
        <p:txBody>
          <a:bodyPr>
            <a:normAutofit fontScale="70000" lnSpcReduction="20000"/>
          </a:bodyPr>
          <a:lstStyle/>
          <a:p>
            <a:r>
              <a:rPr lang="en-US" sz="3400" dirty="0" smtClean="0"/>
              <a:t>However, many see strategy as more about intent than a written long-term plan (Smith and Hansen, 2002)</a:t>
            </a:r>
          </a:p>
          <a:p>
            <a:r>
              <a:rPr lang="en-US" sz="3400" dirty="0" smtClean="0"/>
              <a:t>They see strategy as a gamble as ‘the firm bets on how it can achieve and maintain a high rate of return’.</a:t>
            </a:r>
          </a:p>
          <a:p>
            <a:r>
              <a:rPr lang="en-US" sz="3400" dirty="0" smtClean="0"/>
              <a:t>This bet is based on the best prediction of the future environment using the qualitative and quantitative data collected through ‘investigation’, and ‘insight’ made out of the data</a:t>
            </a:r>
          </a:p>
          <a:p>
            <a:r>
              <a:rPr lang="en-US" sz="3400" dirty="0"/>
              <a:t>Others describe strategy as consisting of two parts: strategy formulation and implementation (see Kaplan and Norton, 2004; Anthony and </a:t>
            </a:r>
            <a:r>
              <a:rPr lang="en-US" sz="3400" dirty="0" err="1"/>
              <a:t>Govindarajan</a:t>
            </a:r>
            <a:r>
              <a:rPr lang="en-US" sz="3400" dirty="0"/>
              <a:t> 2004)</a:t>
            </a:r>
          </a:p>
          <a:p>
            <a:r>
              <a:rPr lang="en-US" sz="3400" dirty="0"/>
              <a:t>Managers decide on the organizational goals and the general strategies to achieve those goals in the formulation part and develop programs that will achieve the firm’s goals effectively during implementation. </a:t>
            </a:r>
          </a:p>
          <a:p>
            <a:endParaRPr lang="en-US" dirty="0" smtClean="0"/>
          </a:p>
          <a:p>
            <a:endParaRPr lang="en-US" dirty="0" smtClean="0"/>
          </a:p>
          <a:p>
            <a:endParaRPr lang="en-GB" dirty="0"/>
          </a:p>
        </p:txBody>
      </p:sp>
    </p:spTree>
    <p:extLst>
      <p:ext uri="{BB962C8B-B14F-4D97-AF65-F5344CB8AC3E}">
        <p14:creationId xmlns:p14="http://schemas.microsoft.com/office/powerpoint/2010/main" xmlns="" val="14270274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5.2.1. Strategic Planning Pillars</a:t>
            </a:r>
            <a:endParaRPr lang="en-GB" dirty="0"/>
          </a:p>
        </p:txBody>
      </p:sp>
      <p:sp>
        <p:nvSpPr>
          <p:cNvPr id="3" name="Content Placeholder 2"/>
          <p:cNvSpPr>
            <a:spLocks noGrp="1"/>
          </p:cNvSpPr>
          <p:nvPr>
            <p:ph idx="1"/>
          </p:nvPr>
        </p:nvSpPr>
        <p:spPr/>
        <p:txBody>
          <a:bodyPr/>
          <a:lstStyle/>
          <a:p>
            <a:r>
              <a:rPr lang="en-US" dirty="0" smtClean="0"/>
              <a:t>Planning is a process of imagination that starts from any of the following resources/aspects:</a:t>
            </a:r>
          </a:p>
          <a:p>
            <a:pPr lvl="1"/>
            <a:r>
              <a:rPr lang="en-US" dirty="0" smtClean="0"/>
              <a:t>Human (capabilities)</a:t>
            </a:r>
          </a:p>
          <a:p>
            <a:pPr lvl="1"/>
            <a:r>
              <a:rPr lang="en-US" dirty="0" smtClean="0"/>
              <a:t>Technology (application for fulfilling a human need)</a:t>
            </a:r>
          </a:p>
          <a:p>
            <a:pPr lvl="1"/>
            <a:r>
              <a:rPr lang="en-US" dirty="0" smtClean="0"/>
              <a:t>Money </a:t>
            </a:r>
          </a:p>
          <a:p>
            <a:pPr lvl="1"/>
            <a:r>
              <a:rPr lang="en-US" dirty="0" smtClean="0"/>
              <a:t>Vision</a:t>
            </a:r>
          </a:p>
          <a:p>
            <a:pPr lvl="1"/>
            <a:r>
              <a:rPr lang="en-US" dirty="0" smtClean="0"/>
              <a:t>Opportunity (opportunity in the environment)</a:t>
            </a:r>
            <a:endParaRPr lang="en-GB" dirty="0"/>
          </a:p>
        </p:txBody>
      </p:sp>
    </p:spTree>
    <p:extLst>
      <p:ext uri="{BB962C8B-B14F-4D97-AF65-F5344CB8AC3E}">
        <p14:creationId xmlns:p14="http://schemas.microsoft.com/office/powerpoint/2010/main" xmlns="" val="32983796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5.2.2. Key Features of Strategic Planning</a:t>
            </a:r>
            <a:endParaRPr lang="en-GB" dirty="0"/>
          </a:p>
        </p:txBody>
      </p:sp>
      <p:sp>
        <p:nvSpPr>
          <p:cNvPr id="3" name="Content Placeholder 2"/>
          <p:cNvSpPr>
            <a:spLocks noGrp="1"/>
          </p:cNvSpPr>
          <p:nvPr>
            <p:ph idx="1"/>
          </p:nvPr>
        </p:nvSpPr>
        <p:spPr/>
        <p:txBody>
          <a:bodyPr>
            <a:normAutofit fontScale="92500" lnSpcReduction="20000"/>
          </a:bodyPr>
          <a:lstStyle/>
          <a:p>
            <a:r>
              <a:rPr lang="en-US" dirty="0" smtClean="0"/>
              <a:t>The elements of the written documentation, which forms the strategic plan for a firm has certain key features as listed as follows:</a:t>
            </a:r>
          </a:p>
          <a:p>
            <a:pPr lvl="1"/>
            <a:r>
              <a:rPr lang="en-US" dirty="0" smtClean="0"/>
              <a:t>Applies to a number of years into the future usually three to five years and sometimes 10 or 20 years</a:t>
            </a:r>
          </a:p>
          <a:p>
            <a:pPr lvl="1"/>
            <a:r>
              <a:rPr lang="en-US" dirty="0" smtClean="0"/>
              <a:t>Plan has three or five year overall work plan and yearly plans. Yearly plans are again broken down to quarterly or monthly plans for ease of implementation</a:t>
            </a:r>
          </a:p>
          <a:p>
            <a:pPr lvl="1"/>
            <a:r>
              <a:rPr lang="en-US" dirty="0" smtClean="0"/>
              <a:t>Specifies overall objectives, targets, goals, risks, and assumptions</a:t>
            </a:r>
          </a:p>
          <a:p>
            <a:pPr lvl="1"/>
            <a:r>
              <a:rPr lang="en-US" dirty="0" smtClean="0"/>
              <a:t>Specifies activities with dates or time period (e.g. projects)</a:t>
            </a:r>
          </a:p>
          <a:p>
            <a:pPr lvl="1"/>
            <a:r>
              <a:rPr lang="en-US" dirty="0" smtClean="0"/>
              <a:t>Allocates resources to the activities</a:t>
            </a:r>
          </a:p>
          <a:p>
            <a:pPr lvl="1"/>
            <a:r>
              <a:rPr lang="en-US" dirty="0" smtClean="0"/>
              <a:t>Specifies other input needs in the form of raw materials, information and feedback</a:t>
            </a:r>
            <a:endParaRPr lang="en-GB" dirty="0"/>
          </a:p>
        </p:txBody>
      </p:sp>
    </p:spTree>
    <p:extLst>
      <p:ext uri="{BB962C8B-B14F-4D97-AF65-F5344CB8AC3E}">
        <p14:creationId xmlns:p14="http://schemas.microsoft.com/office/powerpoint/2010/main" xmlns="" val="1181605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5.2.2. Key Features of Strategic Planning (continued)</a:t>
            </a:r>
            <a:endParaRPr lang="en-GB" dirty="0"/>
          </a:p>
        </p:txBody>
      </p:sp>
      <p:sp>
        <p:nvSpPr>
          <p:cNvPr id="3" name="Content Placeholder 2"/>
          <p:cNvSpPr>
            <a:spLocks noGrp="1"/>
          </p:cNvSpPr>
          <p:nvPr>
            <p:ph idx="1"/>
          </p:nvPr>
        </p:nvSpPr>
        <p:spPr/>
        <p:txBody>
          <a:bodyPr>
            <a:normAutofit fontScale="77500" lnSpcReduction="20000"/>
          </a:bodyPr>
          <a:lstStyle/>
          <a:p>
            <a:r>
              <a:rPr lang="en-US" dirty="0" smtClean="0"/>
              <a:t>Specifies outputs from each of the activities and who is responsible for the outputs</a:t>
            </a:r>
          </a:p>
          <a:p>
            <a:r>
              <a:rPr lang="en-US" dirty="0" smtClean="0"/>
              <a:t>Development of alternative paths for each activity, resource use, and weighs costs and benefits</a:t>
            </a:r>
          </a:p>
          <a:p>
            <a:r>
              <a:rPr lang="en-US" dirty="0" smtClean="0"/>
              <a:t>The environmental and social risks, costs, and assumptions for each activity or output.</a:t>
            </a:r>
            <a:endParaRPr lang="en-US" dirty="0"/>
          </a:p>
          <a:p>
            <a:r>
              <a:rPr lang="en-US" dirty="0" smtClean="0"/>
              <a:t>Identifies future resource requirement and mobilization methods</a:t>
            </a:r>
          </a:p>
          <a:p>
            <a:r>
              <a:rPr lang="en-US" dirty="0" smtClean="0"/>
              <a:t>Regular review of the plan for </a:t>
            </a:r>
            <a:r>
              <a:rPr lang="en-US" dirty="0" err="1" smtClean="0"/>
              <a:t>updation</a:t>
            </a:r>
            <a:r>
              <a:rPr lang="en-US" dirty="0" smtClean="0"/>
              <a:t> or modification of time, activity, targets, or objectives</a:t>
            </a:r>
          </a:p>
          <a:p>
            <a:r>
              <a:rPr lang="en-US" dirty="0" smtClean="0"/>
              <a:t>Have milestones and performance indicators that are objectively verifiable and that are measuring the governance objectives or progress towards the vision</a:t>
            </a:r>
          </a:p>
          <a:p>
            <a:r>
              <a:rPr lang="en-US" dirty="0" smtClean="0"/>
              <a:t>Phasing of implementation for learning purposes and resource use optimization</a:t>
            </a:r>
            <a:endParaRPr lang="en-GB" dirty="0"/>
          </a:p>
        </p:txBody>
      </p:sp>
    </p:spTree>
    <p:extLst>
      <p:ext uri="{BB962C8B-B14F-4D97-AF65-F5344CB8AC3E}">
        <p14:creationId xmlns:p14="http://schemas.microsoft.com/office/powerpoint/2010/main" xmlns="" val="10499959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5.2.3. Long-term Objectives for Grand Strategies</a:t>
            </a:r>
            <a:endParaRPr lang="en-GB" dirty="0"/>
          </a:p>
        </p:txBody>
      </p:sp>
      <p:sp>
        <p:nvSpPr>
          <p:cNvPr id="3" name="Content Placeholder 2"/>
          <p:cNvSpPr>
            <a:spLocks noGrp="1"/>
          </p:cNvSpPr>
          <p:nvPr>
            <p:ph idx="1"/>
          </p:nvPr>
        </p:nvSpPr>
        <p:spPr/>
        <p:txBody>
          <a:bodyPr>
            <a:normAutofit lnSpcReduction="10000"/>
          </a:bodyPr>
          <a:lstStyle/>
          <a:p>
            <a:r>
              <a:rPr lang="en-US" dirty="0" smtClean="0"/>
              <a:t>Strategic planning involves setting long-term objectives, usually in seven areas, for achieving long-term corporate growth. The seven areas are as follows:</a:t>
            </a:r>
          </a:p>
          <a:p>
            <a:pPr lvl="1"/>
            <a:r>
              <a:rPr lang="en-US" dirty="0" smtClean="0"/>
              <a:t>Competitive position</a:t>
            </a:r>
          </a:p>
          <a:p>
            <a:pPr lvl="1"/>
            <a:r>
              <a:rPr lang="en-US" dirty="0" smtClean="0"/>
              <a:t>Profitability</a:t>
            </a:r>
          </a:p>
          <a:p>
            <a:pPr lvl="1"/>
            <a:r>
              <a:rPr lang="en-US" dirty="0" smtClean="0"/>
              <a:t>Productivity</a:t>
            </a:r>
          </a:p>
          <a:p>
            <a:pPr lvl="1"/>
            <a:r>
              <a:rPr lang="en-US" dirty="0" smtClean="0"/>
              <a:t>Public responsibility</a:t>
            </a:r>
          </a:p>
          <a:p>
            <a:pPr lvl="1"/>
            <a:r>
              <a:rPr lang="en-US" dirty="0" smtClean="0"/>
              <a:t>Employee development</a:t>
            </a:r>
          </a:p>
          <a:p>
            <a:pPr lvl="1"/>
            <a:r>
              <a:rPr lang="en-US" dirty="0" smtClean="0"/>
              <a:t>Technology leadership</a:t>
            </a:r>
          </a:p>
          <a:p>
            <a:pPr lvl="1"/>
            <a:r>
              <a:rPr lang="en-US" dirty="0" smtClean="0"/>
              <a:t>Employee relations</a:t>
            </a:r>
          </a:p>
          <a:p>
            <a:endParaRPr lang="en-GB" dirty="0"/>
          </a:p>
        </p:txBody>
      </p:sp>
    </p:spTree>
    <p:extLst>
      <p:ext uri="{BB962C8B-B14F-4D97-AF65-F5344CB8AC3E}">
        <p14:creationId xmlns:p14="http://schemas.microsoft.com/office/powerpoint/2010/main" xmlns="" val="17265972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5.2.3. Long-term Objectives for Grand Strategies (continued)</a:t>
            </a:r>
            <a:endParaRPr lang="en-GB" dirty="0"/>
          </a:p>
        </p:txBody>
      </p:sp>
      <p:sp>
        <p:nvSpPr>
          <p:cNvPr id="3" name="Content Placeholder 2"/>
          <p:cNvSpPr>
            <a:spLocks noGrp="1"/>
          </p:cNvSpPr>
          <p:nvPr>
            <p:ph idx="1"/>
          </p:nvPr>
        </p:nvSpPr>
        <p:spPr/>
        <p:txBody>
          <a:bodyPr>
            <a:normAutofit fontScale="85000" lnSpcReduction="20000"/>
          </a:bodyPr>
          <a:lstStyle/>
          <a:p>
            <a:r>
              <a:rPr lang="en-US" b="1" u="sng" dirty="0" smtClean="0"/>
              <a:t>Strategy Map: </a:t>
            </a:r>
            <a:r>
              <a:rPr lang="en-US" sz="2600" dirty="0" smtClean="0"/>
              <a:t>strategy map is a tool that can be used while developing the action plan to understand the process in implementation stage and through reverse thinking put in place the required activities in the action plan</a:t>
            </a:r>
          </a:p>
          <a:p>
            <a:r>
              <a:rPr lang="en-US" sz="2600" dirty="0" smtClean="0"/>
              <a:t>It is an approach to improving strategy implementation through which the firm’s key objectives are depicted in a graphical and illustrative format</a:t>
            </a:r>
          </a:p>
          <a:p>
            <a:r>
              <a:rPr lang="en-US" sz="2600" dirty="0"/>
              <a:t>A strategy map is a diagram that is used to document the primary strategic goals being pursued by an organization or </a:t>
            </a:r>
            <a:r>
              <a:rPr lang="en-US" sz="2600" dirty="0" smtClean="0"/>
              <a:t>the management </a:t>
            </a:r>
            <a:r>
              <a:rPr lang="en-US" sz="2600" dirty="0"/>
              <a:t>team.</a:t>
            </a:r>
            <a:endParaRPr lang="en-US" sz="2600" dirty="0" smtClean="0"/>
          </a:p>
          <a:p>
            <a:r>
              <a:rPr lang="en-US" sz="2600" dirty="0" smtClean="0"/>
              <a:t>The strategy map framework of developing the strategic plan can be started by asking the two questions as follows:</a:t>
            </a:r>
          </a:p>
          <a:p>
            <a:pPr lvl="1"/>
            <a:r>
              <a:rPr lang="en-US" sz="2600" dirty="0" smtClean="0"/>
              <a:t>What we want to accomplish (vision, strategic objectives)?</a:t>
            </a:r>
          </a:p>
          <a:p>
            <a:pPr lvl="1"/>
            <a:r>
              <a:rPr lang="en-US" sz="2600" dirty="0" smtClean="0"/>
              <a:t>How we plan to accomplish (the essence of strategic planning)</a:t>
            </a:r>
          </a:p>
          <a:p>
            <a:endParaRPr lang="en-GB" dirty="0"/>
          </a:p>
        </p:txBody>
      </p:sp>
    </p:spTree>
    <p:extLst>
      <p:ext uri="{BB962C8B-B14F-4D97-AF65-F5344CB8AC3E}">
        <p14:creationId xmlns:p14="http://schemas.microsoft.com/office/powerpoint/2010/main" xmlns="" val="41462890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857" y="103868"/>
            <a:ext cx="8406493" cy="665390"/>
          </a:xfrm>
        </p:spPr>
        <p:txBody>
          <a:bodyPr>
            <a:normAutofit fontScale="90000"/>
          </a:bodyPr>
          <a:lstStyle/>
          <a:p>
            <a:r>
              <a:rPr lang="en-US" dirty="0" smtClean="0"/>
              <a:t>Strategy Map</a:t>
            </a:r>
            <a:endParaRPr lang="en-GB" dirty="0"/>
          </a:p>
        </p:txBody>
      </p:sp>
      <p:pic>
        <p:nvPicPr>
          <p:cNvPr id="1026" name="Picture 2" descr="File:Generic Strategy Map.png"/>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108857" y="769258"/>
            <a:ext cx="8871858" cy="595085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2191247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5.2.3. Long-term Objectives for Grand Strategies (continued)</a:t>
            </a:r>
            <a:endParaRPr lang="en-GB" dirty="0"/>
          </a:p>
        </p:txBody>
      </p:sp>
      <p:sp>
        <p:nvSpPr>
          <p:cNvPr id="3" name="Content Placeholder 2"/>
          <p:cNvSpPr>
            <a:spLocks noGrp="1"/>
          </p:cNvSpPr>
          <p:nvPr>
            <p:ph idx="1"/>
          </p:nvPr>
        </p:nvSpPr>
        <p:spPr/>
        <p:txBody>
          <a:bodyPr>
            <a:normAutofit lnSpcReduction="10000"/>
          </a:bodyPr>
          <a:lstStyle/>
          <a:p>
            <a:r>
              <a:rPr lang="en-US" b="1" u="sng" dirty="0" smtClean="0"/>
              <a:t>Steps in Creating Strategy Maps:</a:t>
            </a:r>
            <a:r>
              <a:rPr lang="en-US" dirty="0" smtClean="0"/>
              <a:t> after asking the two principal questions and finding answers to them through strategic thinking, the further steps in creating strategy map are as follows:</a:t>
            </a:r>
          </a:p>
          <a:p>
            <a:pPr lvl="1"/>
            <a:r>
              <a:rPr lang="en-US" dirty="0" smtClean="0"/>
              <a:t>Determining the </a:t>
            </a:r>
            <a:r>
              <a:rPr lang="en-US" dirty="0" smtClean="0"/>
              <a:t>prevailing </a:t>
            </a:r>
            <a:r>
              <a:rPr lang="en-US" dirty="0" smtClean="0"/>
              <a:t>objective – to be derived from looking both side of vision and strategic resources of the firm. Determine objectives as per the resources to reach the dream;</a:t>
            </a:r>
          </a:p>
          <a:p>
            <a:pPr lvl="1"/>
            <a:r>
              <a:rPr lang="en-US" dirty="0" smtClean="0"/>
              <a:t>Determining the dominant value proposition</a:t>
            </a:r>
          </a:p>
          <a:p>
            <a:pPr lvl="1"/>
            <a:r>
              <a:rPr lang="en-US" dirty="0" smtClean="0"/>
              <a:t>Choosing the key customer-related strategies</a:t>
            </a:r>
          </a:p>
          <a:p>
            <a:pPr lvl="1"/>
            <a:r>
              <a:rPr lang="en-US" dirty="0" smtClean="0"/>
              <a:t>Choosing the key internal business process strategies</a:t>
            </a:r>
          </a:p>
          <a:p>
            <a:pPr lvl="1"/>
            <a:r>
              <a:rPr lang="en-US" dirty="0" smtClean="0"/>
              <a:t>Choosing the key learning and growth strategies</a:t>
            </a:r>
          </a:p>
        </p:txBody>
      </p:sp>
    </p:spTree>
    <p:extLst>
      <p:ext uri="{BB962C8B-B14F-4D97-AF65-F5344CB8AC3E}">
        <p14:creationId xmlns:p14="http://schemas.microsoft.com/office/powerpoint/2010/main" xmlns="" val="11383891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the </a:t>
            </a:r>
            <a:r>
              <a:rPr lang="en-US" dirty="0"/>
              <a:t>t</a:t>
            </a:r>
            <a:r>
              <a:rPr lang="en-US" dirty="0" smtClean="0"/>
              <a:t>opics covered in this lecture</a:t>
            </a:r>
            <a:endParaRPr lang="en-GB" dirty="0"/>
          </a:p>
        </p:txBody>
      </p:sp>
      <p:sp>
        <p:nvSpPr>
          <p:cNvPr id="3" name="Content Placeholder 2"/>
          <p:cNvSpPr>
            <a:spLocks noGrp="1"/>
          </p:cNvSpPr>
          <p:nvPr>
            <p:ph idx="1"/>
          </p:nvPr>
        </p:nvSpPr>
        <p:spPr/>
        <p:txBody>
          <a:bodyPr/>
          <a:lstStyle/>
          <a:p>
            <a:endParaRPr lang="en-US" dirty="0" smtClean="0"/>
          </a:p>
          <a:p>
            <a:r>
              <a:rPr lang="en-US" dirty="0" smtClean="0"/>
              <a:t>Organizational </a:t>
            </a:r>
            <a:r>
              <a:rPr lang="en-US" dirty="0"/>
              <a:t>Appraisal and Strategic Management Process</a:t>
            </a:r>
          </a:p>
          <a:p>
            <a:r>
              <a:rPr lang="en-US" dirty="0"/>
              <a:t>Strategic </a:t>
            </a:r>
            <a:r>
              <a:rPr lang="en-US" dirty="0" smtClean="0"/>
              <a:t>Planning</a:t>
            </a:r>
            <a:endParaRPr lang="en-US" dirty="0"/>
          </a:p>
          <a:p>
            <a:endParaRPr lang="en-GB" dirty="0"/>
          </a:p>
        </p:txBody>
      </p:sp>
    </p:spTree>
    <p:extLst>
      <p:ext uri="{BB962C8B-B14F-4D97-AF65-F5344CB8AC3E}">
        <p14:creationId xmlns:p14="http://schemas.microsoft.com/office/powerpoint/2010/main" xmlns="" val="29098647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for the next lecture</a:t>
            </a:r>
            <a:endParaRPr lang="en-GB" dirty="0"/>
          </a:p>
        </p:txBody>
      </p:sp>
      <p:sp>
        <p:nvSpPr>
          <p:cNvPr id="3" name="Content Placeholder 2"/>
          <p:cNvSpPr>
            <a:spLocks noGrp="1"/>
          </p:cNvSpPr>
          <p:nvPr>
            <p:ph idx="1"/>
          </p:nvPr>
        </p:nvSpPr>
        <p:spPr/>
        <p:txBody>
          <a:bodyPr/>
          <a:lstStyle/>
          <a:p>
            <a:endParaRPr lang="en-US" dirty="0" smtClean="0"/>
          </a:p>
          <a:p>
            <a:endParaRPr lang="en-US" dirty="0" smtClean="0"/>
          </a:p>
          <a:p>
            <a:r>
              <a:rPr lang="en-US" dirty="0" smtClean="0"/>
              <a:t>Strategic Thinking</a:t>
            </a:r>
          </a:p>
          <a:p>
            <a:r>
              <a:rPr lang="en-US" dirty="0" smtClean="0"/>
              <a:t>Scenario Planning or Building, Strategic Direction</a:t>
            </a:r>
          </a:p>
          <a:p>
            <a:r>
              <a:rPr lang="en-US" dirty="0" smtClean="0"/>
              <a:t>Generic Competitive Strategies</a:t>
            </a:r>
            <a:endParaRPr lang="en-US" dirty="0"/>
          </a:p>
          <a:p>
            <a:endParaRPr lang="en-US" dirty="0" smtClean="0"/>
          </a:p>
        </p:txBody>
      </p:sp>
    </p:spTree>
    <p:extLst>
      <p:ext uri="{BB962C8B-B14F-4D97-AF65-F5344CB8AC3E}">
        <p14:creationId xmlns:p14="http://schemas.microsoft.com/office/powerpoint/2010/main" xmlns="" val="123153154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3361</TotalTime>
  <Words>1112</Words>
  <Application>Microsoft Office PowerPoint</Application>
  <PresentationFormat>On-screen Show (4:3)</PresentationFormat>
  <Paragraphs>117</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Strategic Management (MGT501)</vt:lpstr>
      <vt:lpstr>Topic Covered in the Previous Lecture</vt:lpstr>
      <vt:lpstr>Topics to be covered in this lecture</vt:lpstr>
      <vt:lpstr>5.1.2. Appraisal and Planning Tools (continued)</vt:lpstr>
      <vt:lpstr>5.1.2. Appraisal and Planning Tools (continued)</vt:lpstr>
      <vt:lpstr>5.2. Strategic Planning</vt:lpstr>
      <vt:lpstr>5.2. Strategic Planning (continued)</vt:lpstr>
      <vt:lpstr>5.2.1. Strategic Planning Pillars</vt:lpstr>
      <vt:lpstr>5.2.2. Key Features of Strategic Planning</vt:lpstr>
      <vt:lpstr>5.2.2. Key Features of Strategic Planning (continued)</vt:lpstr>
      <vt:lpstr>5.2.3. Long-term Objectives for Grand Strategies</vt:lpstr>
      <vt:lpstr>5.2.3. Long-term Objectives for Grand Strategies (continued)</vt:lpstr>
      <vt:lpstr>Strategy Map</vt:lpstr>
      <vt:lpstr>5.2.3. Long-term Objectives for Grand Strategies (continued)</vt:lpstr>
      <vt:lpstr>Summary of the topics covered in this lecture</vt:lpstr>
      <vt:lpstr>Topics for the next lecture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Management (MGT501)</dc:title>
  <dc:creator>Dr Muhammad Mustafa Raziq</dc:creator>
  <cp:lastModifiedBy>NTS</cp:lastModifiedBy>
  <cp:revision>1214</cp:revision>
  <dcterms:created xsi:type="dcterms:W3CDTF">2016-04-16T04:48:58Z</dcterms:created>
  <dcterms:modified xsi:type="dcterms:W3CDTF">2016-05-20T06:25:37Z</dcterms:modified>
</cp:coreProperties>
</file>