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96" r:id="rId3"/>
    <p:sldId id="368" r:id="rId4"/>
    <p:sldId id="369" r:id="rId5"/>
    <p:sldId id="370" r:id="rId6"/>
    <p:sldId id="371" r:id="rId7"/>
    <p:sldId id="372" r:id="rId8"/>
    <p:sldId id="373" r:id="rId9"/>
    <p:sldId id="374" r:id="rId10"/>
    <p:sldId id="375" r:id="rId11"/>
    <p:sldId id="376" r:id="rId12"/>
    <p:sldId id="377" r:id="rId13"/>
    <p:sldId id="378" r:id="rId14"/>
    <p:sldId id="382" r:id="rId15"/>
    <p:sldId id="379" r:id="rId16"/>
    <p:sldId id="380" r:id="rId17"/>
    <p:sldId id="381" r:id="rId18"/>
    <p:sldId id="367" r:id="rId19"/>
    <p:sldId id="29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6" autoAdjust="0"/>
    <p:restoredTop sz="89964" autoAdjust="0"/>
  </p:normalViewPr>
  <p:slideViewPr>
    <p:cSldViewPr snapToGrid="0">
      <p:cViewPr varScale="1">
        <p:scale>
          <a:sx n="60" d="100"/>
          <a:sy n="60" d="100"/>
        </p:scale>
        <p:origin x="-154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19/05/2016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19/05/2016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19/05/2016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14</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a:t>Organizational Appraisal and Strategic Management Process</a:t>
            </a:r>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431" y="2858944"/>
            <a:ext cx="7886700" cy="1325563"/>
          </a:xfrm>
        </p:spPr>
        <p:txBody>
          <a:bodyPr>
            <a:normAutofit fontScale="90000"/>
          </a:bodyPr>
          <a:lstStyle/>
          <a:p>
            <a:pPr algn="ctr"/>
            <a:r>
              <a:rPr lang="en-US" sz="4800" dirty="0" smtClean="0"/>
              <a:t>Chapter 5: Strategy Formulation</a:t>
            </a:r>
            <a:endParaRPr lang="en-GB" sz="4800" dirty="0"/>
          </a:p>
        </p:txBody>
      </p:sp>
    </p:spTree>
    <p:extLst>
      <p:ext uri="{BB962C8B-B14F-4D97-AF65-F5344CB8AC3E}">
        <p14:creationId xmlns:p14="http://schemas.microsoft.com/office/powerpoint/2010/main" xmlns="" val="3213087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 Organizational Appraisal and </a:t>
            </a:r>
            <a:r>
              <a:rPr lang="en-US" smtClean="0"/>
              <a:t>Strategic </a:t>
            </a:r>
            <a:r>
              <a:rPr lang="en-US" smtClean="0"/>
              <a:t>Management </a:t>
            </a:r>
            <a:r>
              <a:rPr lang="en-US" dirty="0" smtClean="0"/>
              <a:t>Process</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The insights drawn from the investigation of the external environment are matched against the organizational capabilities and the principles that guide the organization’s existence in order to arrive at the paths, the firm can potentially take. </a:t>
            </a:r>
          </a:p>
          <a:p>
            <a:r>
              <a:rPr lang="en-US" dirty="0" smtClean="0"/>
              <a:t>There are always many windows of opportunities to scale up, grow, diversify, extend to foreign markets, acquire, ally, merge, and even exit or sell the company.</a:t>
            </a:r>
          </a:p>
          <a:p>
            <a:r>
              <a:rPr lang="en-US" dirty="0" smtClean="0"/>
              <a:t>Strategy formulation thus involves making critical choices about the goals and the means to achieve those goals. </a:t>
            </a:r>
          </a:p>
          <a:p>
            <a:r>
              <a:rPr lang="en-US" dirty="0" smtClean="0"/>
              <a:t>In this process, a diagnosis or appraisal of the current situation is the first step in order to shape a firm’s strategy, by looking at the major ‘what’, ‘how’, and, ‘why’ aspects of superior performance or growth</a:t>
            </a:r>
            <a:endParaRPr lang="en-GB" dirty="0"/>
          </a:p>
        </p:txBody>
      </p:sp>
    </p:spTree>
    <p:extLst>
      <p:ext uri="{BB962C8B-B14F-4D97-AF65-F5344CB8AC3E}">
        <p14:creationId xmlns:p14="http://schemas.microsoft.com/office/powerpoint/2010/main" xmlns="" val="3581124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5.1.1. Factors that shape a firm’s Strategy: What, How, and Why aspects of Superior Performance</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‘What’ Aspects:</a:t>
            </a:r>
          </a:p>
          <a:p>
            <a:pPr lvl="1"/>
            <a:r>
              <a:rPr lang="en-US" dirty="0" smtClean="0"/>
              <a:t>What gets in the way of growth in firms that have talented, creative and motivated people?</a:t>
            </a:r>
          </a:p>
          <a:p>
            <a:pPr lvl="1"/>
            <a:r>
              <a:rPr lang="en-US" dirty="0" smtClean="0"/>
              <a:t>What gets in the way of growth in firms that have enough money to fund further growth?</a:t>
            </a:r>
          </a:p>
          <a:p>
            <a:pPr lvl="1"/>
            <a:r>
              <a:rPr lang="en-US" dirty="0"/>
              <a:t>W</a:t>
            </a:r>
            <a:r>
              <a:rPr lang="en-US" dirty="0" smtClean="0"/>
              <a:t>hat are the philosophical principles that guide the firm’s existence?</a:t>
            </a:r>
          </a:p>
          <a:p>
            <a:pPr lvl="1"/>
            <a:r>
              <a:rPr lang="en-US" dirty="0" smtClean="0"/>
              <a:t>What financial and non-financial measures are employed to capture the value creating activities?</a:t>
            </a:r>
          </a:p>
          <a:p>
            <a:pPr lvl="1"/>
            <a:r>
              <a:rPr lang="en-US" dirty="0" smtClean="0"/>
              <a:t>What are the core competences and capabilities of the firm and its team members individually and collectively?</a:t>
            </a:r>
          </a:p>
          <a:p>
            <a:pPr lvl="1"/>
            <a:r>
              <a:rPr lang="en-US" dirty="0" smtClean="0"/>
              <a:t>What are the relationships between the activities that the employees do and the governing objectives of the firm?</a:t>
            </a:r>
          </a:p>
        </p:txBody>
      </p:sp>
    </p:spTree>
    <p:extLst>
      <p:ext uri="{BB962C8B-B14F-4D97-AF65-F5344CB8AC3E}">
        <p14:creationId xmlns:p14="http://schemas.microsoft.com/office/powerpoint/2010/main" xmlns="" val="29016892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5.1.1. Factors that shape a firm’s Strategy: What, How, and Why aspects of Superior Performance (continued)</a:t>
            </a:r>
            <a:endParaRPr lang="en-GB" sz="3600" dirty="0"/>
          </a:p>
        </p:txBody>
      </p:sp>
      <p:sp>
        <p:nvSpPr>
          <p:cNvPr id="3" name="Content Placeholder 2"/>
          <p:cNvSpPr>
            <a:spLocks noGrp="1"/>
          </p:cNvSpPr>
          <p:nvPr>
            <p:ph idx="1"/>
          </p:nvPr>
        </p:nvSpPr>
        <p:spPr/>
        <p:txBody>
          <a:bodyPr>
            <a:normAutofit lnSpcReduction="10000"/>
          </a:bodyPr>
          <a:lstStyle/>
          <a:p>
            <a:r>
              <a:rPr lang="en-US" dirty="0" smtClean="0"/>
              <a:t>‘How’ Aspects:</a:t>
            </a:r>
          </a:p>
          <a:p>
            <a:pPr lvl="1"/>
            <a:r>
              <a:rPr lang="en-US" dirty="0" smtClean="0"/>
              <a:t>How incentives and reward system actually promote or not promote growth and risk taking?</a:t>
            </a:r>
          </a:p>
          <a:p>
            <a:pPr lvl="1"/>
            <a:r>
              <a:rPr lang="en-US" dirty="0" smtClean="0"/>
              <a:t>How the performance appraisal is done? Is it aligned with strategic objectives?</a:t>
            </a:r>
          </a:p>
          <a:p>
            <a:pPr lvl="1"/>
            <a:r>
              <a:rPr lang="en-US" dirty="0" smtClean="0"/>
              <a:t>What is the process of nurturing development of new ideas and converting them to projects?</a:t>
            </a:r>
          </a:p>
          <a:p>
            <a:pPr lvl="1"/>
            <a:r>
              <a:rPr lang="en-US" dirty="0" smtClean="0"/>
              <a:t>How opportunities and needs among consumers are seen – whether through internal lenses or through consumer eyes?</a:t>
            </a:r>
          </a:p>
          <a:p>
            <a:pPr lvl="1"/>
            <a:r>
              <a:rPr lang="en-US" dirty="0" smtClean="0"/>
              <a:t>How the training process develops individuals to be innovators and entrepreneurs?</a:t>
            </a:r>
          </a:p>
          <a:p>
            <a:pPr lvl="1"/>
            <a:endParaRPr lang="en-US" dirty="0" smtClean="0"/>
          </a:p>
        </p:txBody>
      </p:sp>
    </p:spTree>
    <p:extLst>
      <p:ext uri="{BB962C8B-B14F-4D97-AF65-F5344CB8AC3E}">
        <p14:creationId xmlns:p14="http://schemas.microsoft.com/office/powerpoint/2010/main" xmlns="" val="993222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5.1.1. Factors that shape a firm’s Strategy: What, How, and Why aspects of Superior Performance</a:t>
            </a:r>
            <a:endParaRPr lang="en-GB" dirty="0"/>
          </a:p>
        </p:txBody>
      </p:sp>
      <p:sp>
        <p:nvSpPr>
          <p:cNvPr id="3" name="Content Placeholder 2"/>
          <p:cNvSpPr>
            <a:spLocks noGrp="1"/>
          </p:cNvSpPr>
          <p:nvPr>
            <p:ph idx="1"/>
          </p:nvPr>
        </p:nvSpPr>
        <p:spPr/>
        <p:txBody>
          <a:bodyPr>
            <a:normAutofit/>
          </a:bodyPr>
          <a:lstStyle/>
          <a:p>
            <a:r>
              <a:rPr lang="en-US" dirty="0" smtClean="0"/>
              <a:t>‘How’ Aspects (continued):</a:t>
            </a:r>
          </a:p>
          <a:p>
            <a:pPr lvl="1"/>
            <a:r>
              <a:rPr lang="en-US" dirty="0" smtClean="0"/>
              <a:t>How the different elements of the organization structure are integrated and aligned to achieve strategic objectives?</a:t>
            </a:r>
          </a:p>
          <a:p>
            <a:pPr lvl="1"/>
            <a:r>
              <a:rPr lang="en-US" dirty="0" smtClean="0"/>
              <a:t>How stakeholders of the organization are engaged and included in the strategic management process?</a:t>
            </a:r>
          </a:p>
          <a:p>
            <a:pPr lvl="1"/>
            <a:r>
              <a:rPr lang="en-US" dirty="0" smtClean="0"/>
              <a:t>How the strategic decisions are taken in the firm and how procedures for decision making within the components of the firm are created?</a:t>
            </a:r>
          </a:p>
        </p:txBody>
      </p:sp>
    </p:spTree>
    <p:extLst>
      <p:ext uri="{BB962C8B-B14F-4D97-AF65-F5344CB8AC3E}">
        <p14:creationId xmlns:p14="http://schemas.microsoft.com/office/powerpoint/2010/main" xmlns="" val="2409463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5.1.1. Factors that shape a firm’s Strategy: What, How, and Why aspects of Superior Performance</a:t>
            </a:r>
            <a:endParaRPr lang="en-GB" dirty="0"/>
          </a:p>
        </p:txBody>
      </p:sp>
      <p:sp>
        <p:nvSpPr>
          <p:cNvPr id="3" name="Content Placeholder 2"/>
          <p:cNvSpPr>
            <a:spLocks noGrp="1"/>
          </p:cNvSpPr>
          <p:nvPr>
            <p:ph idx="1"/>
          </p:nvPr>
        </p:nvSpPr>
        <p:spPr/>
        <p:txBody>
          <a:bodyPr>
            <a:normAutofit lnSpcReduction="10000"/>
          </a:bodyPr>
          <a:lstStyle/>
          <a:p>
            <a:r>
              <a:rPr lang="en-US" dirty="0" smtClean="0"/>
              <a:t>‘Why’ Aspects (continued):</a:t>
            </a:r>
          </a:p>
          <a:p>
            <a:pPr lvl="1"/>
            <a:r>
              <a:rPr lang="en-US" dirty="0" smtClean="0"/>
              <a:t>Does focus on short-term results drives out ideas that take longer to mature and give positive cash flow?</a:t>
            </a:r>
          </a:p>
          <a:p>
            <a:pPr lvl="1"/>
            <a:r>
              <a:rPr lang="en-US" dirty="0" smtClean="0"/>
              <a:t>Does fear of cannibalizing current business prevents investments in new areas?</a:t>
            </a:r>
          </a:p>
          <a:p>
            <a:pPr lvl="1"/>
            <a:r>
              <a:rPr lang="en-US" dirty="0" smtClean="0"/>
              <a:t>Are resources devoted to day-to-day business such that few remain for innovation?</a:t>
            </a:r>
          </a:p>
          <a:p>
            <a:pPr lvl="1"/>
            <a:r>
              <a:rPr lang="en-US" dirty="0" smtClean="0"/>
              <a:t>Does efficiency focus eliminate free time for fresh thinking?</a:t>
            </a:r>
          </a:p>
          <a:p>
            <a:pPr lvl="1"/>
            <a:r>
              <a:rPr lang="en-US" dirty="0" smtClean="0"/>
              <a:t>Are the what and how elements in harmony and alignment with the mission – the why of being in business?</a:t>
            </a:r>
          </a:p>
        </p:txBody>
      </p:sp>
    </p:spTree>
    <p:extLst>
      <p:ext uri="{BB962C8B-B14F-4D97-AF65-F5344CB8AC3E}">
        <p14:creationId xmlns:p14="http://schemas.microsoft.com/office/powerpoint/2010/main" xmlns="" val="15237863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5.1.1. Factors that shape a firm’s Strategy: What, How, and Why aspects of Superior Performance</a:t>
            </a:r>
            <a:endParaRPr lang="en-GB" dirty="0"/>
          </a:p>
        </p:txBody>
      </p:sp>
      <p:sp>
        <p:nvSpPr>
          <p:cNvPr id="3" name="Content Placeholder 2"/>
          <p:cNvSpPr>
            <a:spLocks noGrp="1"/>
          </p:cNvSpPr>
          <p:nvPr>
            <p:ph idx="1"/>
          </p:nvPr>
        </p:nvSpPr>
        <p:spPr/>
        <p:txBody>
          <a:bodyPr>
            <a:normAutofit lnSpcReduction="10000"/>
          </a:bodyPr>
          <a:lstStyle/>
          <a:p>
            <a:r>
              <a:rPr lang="en-US" dirty="0" smtClean="0"/>
              <a:t>Questions in the what, how and why and a few other situation-specific questions should trigger the imagination process within the organization with the intention of changing status quo/and or realizing the possibilities. </a:t>
            </a:r>
          </a:p>
          <a:p>
            <a:r>
              <a:rPr lang="en-US" dirty="0" smtClean="0"/>
              <a:t>The intention of the imagination process is to move from the limiting factors to liberating and enabling factors.</a:t>
            </a:r>
          </a:p>
          <a:p>
            <a:endParaRPr lang="en-US" dirty="0"/>
          </a:p>
          <a:p>
            <a:r>
              <a:rPr lang="en-US" dirty="0" smtClean="0"/>
              <a:t>Present Situation</a:t>
            </a:r>
            <a:r>
              <a:rPr lang="en-US" b="1" u="sng" dirty="0">
                <a:sym typeface="Wingdings" panose="05000000000000000000" pitchFamily="2" charset="2"/>
              </a:rPr>
              <a:t>(Strategy)</a:t>
            </a:r>
            <a:r>
              <a:rPr lang="en-US" dirty="0" smtClean="0">
                <a:sym typeface="Wingdings" panose="05000000000000000000" pitchFamily="2" charset="2"/>
              </a:rPr>
              <a:t>Superior Performance (Future) </a:t>
            </a:r>
            <a:endParaRPr lang="en-US" dirty="0" smtClean="0"/>
          </a:p>
        </p:txBody>
      </p:sp>
    </p:spTree>
    <p:extLst>
      <p:ext uri="{BB962C8B-B14F-4D97-AF65-F5344CB8AC3E}">
        <p14:creationId xmlns:p14="http://schemas.microsoft.com/office/powerpoint/2010/main" xmlns="" val="2694502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a:t>
            </a:r>
            <a:endParaRPr lang="en-GB" dirty="0"/>
          </a:p>
        </p:txBody>
      </p:sp>
      <p:sp>
        <p:nvSpPr>
          <p:cNvPr id="3" name="Content Placeholder 2"/>
          <p:cNvSpPr>
            <a:spLocks noGrp="1"/>
          </p:cNvSpPr>
          <p:nvPr>
            <p:ph idx="1"/>
          </p:nvPr>
        </p:nvSpPr>
        <p:spPr/>
        <p:txBody>
          <a:bodyPr>
            <a:normAutofit lnSpcReduction="10000"/>
          </a:bodyPr>
          <a:lstStyle/>
          <a:p>
            <a:r>
              <a:rPr lang="en-US" dirty="0" smtClean="0"/>
              <a:t>Generally the tools are made for mature companies – they include: SWOT analysis, TOWS matrix, scenario planning, brainstorming, focus discussions, visioning workshops etc.</a:t>
            </a:r>
          </a:p>
          <a:p>
            <a:r>
              <a:rPr lang="en-US" dirty="0" smtClean="0"/>
              <a:t>Great strategists think seriously about the following four key strategic questions while formulating or redesigning strategy (</a:t>
            </a:r>
            <a:r>
              <a:rPr lang="en-US" dirty="0" err="1" smtClean="0"/>
              <a:t>Sionke</a:t>
            </a:r>
            <a:r>
              <a:rPr lang="en-US" dirty="0" smtClean="0"/>
              <a:t> and </a:t>
            </a:r>
            <a:r>
              <a:rPr lang="en-US" dirty="0" err="1" smtClean="0"/>
              <a:t>Parmentier</a:t>
            </a:r>
            <a:r>
              <a:rPr lang="en-US" dirty="0" smtClean="0"/>
              <a:t>, 2007):</a:t>
            </a:r>
          </a:p>
          <a:p>
            <a:pPr lvl="1"/>
            <a:r>
              <a:rPr lang="en-US" dirty="0" smtClean="0"/>
              <a:t>Whom do we serve</a:t>
            </a:r>
          </a:p>
          <a:p>
            <a:pPr lvl="1"/>
            <a:r>
              <a:rPr lang="en-US" dirty="0" smtClean="0"/>
              <a:t>What do we provide</a:t>
            </a:r>
          </a:p>
          <a:p>
            <a:pPr lvl="1"/>
            <a:r>
              <a:rPr lang="en-US" dirty="0" smtClean="0"/>
              <a:t>How do we provide this successfully</a:t>
            </a:r>
          </a:p>
          <a:p>
            <a:pPr lvl="1"/>
            <a:r>
              <a:rPr lang="en-US" dirty="0" smtClean="0"/>
              <a:t>What is our value proposition to our customers? </a:t>
            </a:r>
            <a:endParaRPr lang="en-GB" dirty="0"/>
          </a:p>
        </p:txBody>
      </p:sp>
    </p:spTree>
    <p:extLst>
      <p:ext uri="{BB962C8B-B14F-4D97-AF65-F5344CB8AC3E}">
        <p14:creationId xmlns:p14="http://schemas.microsoft.com/office/powerpoint/2010/main" xmlns="" val="2400481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 strategic appraisal can proceed as:</a:t>
            </a:r>
          </a:p>
          <a:p>
            <a:pPr lvl="1"/>
            <a:r>
              <a:rPr lang="en-US" dirty="0" smtClean="0"/>
              <a:t>What outside situation or realities are helpful; what would I gain from a change or no change considering all the external factors </a:t>
            </a:r>
            <a:r>
              <a:rPr lang="en-US" b="1" dirty="0" smtClean="0"/>
              <a:t>(External Opportunities)</a:t>
            </a:r>
          </a:p>
          <a:p>
            <a:pPr lvl="1"/>
            <a:r>
              <a:rPr lang="en-US" dirty="0" smtClean="0"/>
              <a:t>What outside realities are threatening? What I would lose, if the firm is not changing? What would I lose if the firm makes changes, considering the surroundings and all external factors </a:t>
            </a:r>
            <a:r>
              <a:rPr lang="en-US" b="1" dirty="0" smtClean="0"/>
              <a:t>(External Threats)</a:t>
            </a:r>
          </a:p>
          <a:p>
            <a:pPr lvl="1"/>
            <a:r>
              <a:rPr lang="en-US" dirty="0" smtClean="0"/>
              <a:t>My strengths, capabilities, and resources to escape the current situation; flourish and become successful </a:t>
            </a:r>
            <a:r>
              <a:rPr lang="en-US" b="1" dirty="0" smtClean="0"/>
              <a:t>(Internal Strengths)</a:t>
            </a:r>
          </a:p>
          <a:p>
            <a:pPr lvl="1"/>
            <a:r>
              <a:rPr lang="en-US" dirty="0" smtClean="0"/>
              <a:t>My weaknesses that inhibit, pull back, and make it difficult for me to become successful in my pursuit </a:t>
            </a:r>
            <a:r>
              <a:rPr lang="en-US" b="1" dirty="0" smtClean="0"/>
              <a:t>(Internal Weaknesses)</a:t>
            </a:r>
            <a:endParaRPr lang="en-GB" dirty="0"/>
          </a:p>
        </p:txBody>
      </p:sp>
    </p:spTree>
    <p:extLst>
      <p:ext uri="{BB962C8B-B14F-4D97-AF65-F5344CB8AC3E}">
        <p14:creationId xmlns:p14="http://schemas.microsoft.com/office/powerpoint/2010/main" xmlns="" val="39596218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 (continued)</a:t>
            </a:r>
            <a:endParaRPr lang="en-GB" dirty="0"/>
          </a:p>
        </p:txBody>
      </p:sp>
      <p:sp>
        <p:nvSpPr>
          <p:cNvPr id="3" name="Content Placeholder 2"/>
          <p:cNvSpPr>
            <a:spLocks noGrp="1"/>
          </p:cNvSpPr>
          <p:nvPr>
            <p:ph idx="1"/>
          </p:nvPr>
        </p:nvSpPr>
        <p:spPr/>
        <p:txBody>
          <a:bodyPr>
            <a:normAutofit/>
          </a:bodyPr>
          <a:lstStyle/>
          <a:p>
            <a:r>
              <a:rPr lang="en-US" dirty="0" smtClean="0"/>
              <a:t>How firms select among different alternative course of actions or options? The first step to formulate different options is to understand the multiple realities of the firm and its environment in different dimensions.</a:t>
            </a:r>
          </a:p>
          <a:p>
            <a:r>
              <a:rPr lang="en-US" dirty="0" smtClean="0"/>
              <a:t>There are many tools used for this purpose. One widely used tool in appraisal as a prelude to strategic planning is SWOT analysis (Strengths and Weaknesses of the firm and Opportunities and Threats from the environment) </a:t>
            </a:r>
            <a:endParaRPr lang="en-GB" dirty="0"/>
          </a:p>
        </p:txBody>
      </p:sp>
    </p:spTree>
    <p:extLst>
      <p:ext uri="{BB962C8B-B14F-4D97-AF65-F5344CB8AC3E}">
        <p14:creationId xmlns:p14="http://schemas.microsoft.com/office/powerpoint/2010/main" xmlns="" val="1043791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 (continued)</a:t>
            </a:r>
            <a:endParaRPr lang="en-GB" dirty="0"/>
          </a:p>
        </p:txBody>
      </p:sp>
      <p:sp>
        <p:nvSpPr>
          <p:cNvPr id="3" name="Content Placeholder 2"/>
          <p:cNvSpPr>
            <a:spLocks noGrp="1"/>
          </p:cNvSpPr>
          <p:nvPr>
            <p:ph idx="1"/>
          </p:nvPr>
        </p:nvSpPr>
        <p:spPr/>
        <p:txBody>
          <a:bodyPr>
            <a:normAutofit/>
          </a:bodyPr>
          <a:lstStyle/>
          <a:p>
            <a:endParaRPr lang="en-US" u="sng" dirty="0" smtClean="0"/>
          </a:p>
          <a:p>
            <a:r>
              <a:rPr lang="en-US" u="sng" dirty="0" smtClean="0"/>
              <a:t>Diagnosing Strengths and Weaknesses: Internal Business Environment:</a:t>
            </a:r>
          </a:p>
          <a:p>
            <a:pPr lvl="1"/>
            <a:r>
              <a:rPr lang="en-US" dirty="0" smtClean="0"/>
              <a:t>Organizational factors which may either be strengths or weaknesses when assessed against the ‘how’ and ‘why’ questions of superior performance indicated earlier</a:t>
            </a:r>
          </a:p>
          <a:p>
            <a:pPr lvl="1"/>
            <a:r>
              <a:rPr lang="en-US" dirty="0" smtClean="0"/>
              <a:t>Planning to achieve a better future can start from an internal capability or resource with the intention of capitalizing it.</a:t>
            </a:r>
            <a:endParaRPr lang="en-GB" dirty="0"/>
          </a:p>
        </p:txBody>
      </p:sp>
    </p:spTree>
    <p:extLst>
      <p:ext uri="{BB962C8B-B14F-4D97-AF65-F5344CB8AC3E}">
        <p14:creationId xmlns:p14="http://schemas.microsoft.com/office/powerpoint/2010/main" xmlns="" val="27038291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 (continued)</a:t>
            </a:r>
            <a:endParaRPr lang="en-GB" dirty="0"/>
          </a:p>
        </p:txBody>
      </p:sp>
      <p:sp>
        <p:nvSpPr>
          <p:cNvPr id="3" name="Content Placeholder 2"/>
          <p:cNvSpPr>
            <a:spLocks noGrp="1"/>
          </p:cNvSpPr>
          <p:nvPr>
            <p:ph idx="1"/>
          </p:nvPr>
        </p:nvSpPr>
        <p:spPr/>
        <p:txBody>
          <a:bodyPr>
            <a:normAutofit lnSpcReduction="10000"/>
          </a:bodyPr>
          <a:lstStyle/>
          <a:p>
            <a:endParaRPr lang="en-US" u="sng" dirty="0" smtClean="0"/>
          </a:p>
          <a:p>
            <a:r>
              <a:rPr lang="en-US" u="sng" dirty="0" smtClean="0"/>
              <a:t>Opportunities and Threats: External Business Environment:</a:t>
            </a:r>
          </a:p>
          <a:p>
            <a:pPr lvl="1"/>
            <a:r>
              <a:rPr lang="en-US" dirty="0" smtClean="0"/>
              <a:t>Outside the boundaries of the firm some factors may throw up as threats while others as opportunities – what are assessed as threats by one company may be assessed as opportunity by another company</a:t>
            </a:r>
          </a:p>
          <a:p>
            <a:pPr lvl="1"/>
            <a:r>
              <a:rPr lang="en-US" dirty="0" smtClean="0"/>
              <a:t>Each of the window of opportunity can be considered as threat also, depending on the dynamic capabilities of the firm. Firms with more strength and less weakness will be capable of converting the threats as opportunities or minimize impact of each of the threats by proactive planning.</a:t>
            </a:r>
          </a:p>
        </p:txBody>
      </p:sp>
    </p:spTree>
    <p:extLst>
      <p:ext uri="{BB962C8B-B14F-4D97-AF65-F5344CB8AC3E}">
        <p14:creationId xmlns:p14="http://schemas.microsoft.com/office/powerpoint/2010/main" xmlns="" val="458444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3453"/>
            <a:ext cx="7886700" cy="701675"/>
          </a:xfrm>
        </p:spPr>
        <p:txBody>
          <a:bodyPr>
            <a:normAutofit fontScale="90000"/>
          </a:bodyPr>
          <a:lstStyle/>
          <a:p>
            <a:r>
              <a:rPr lang="en-US" sz="3200" b="1" dirty="0" smtClean="0"/>
              <a:t>5.1.2. Appraisal and Planning Tools (continued)</a:t>
            </a:r>
            <a:endParaRPr lang="en-GB" sz="3200" b="1" dirty="0"/>
          </a:p>
        </p:txBody>
      </p:sp>
      <p:sp>
        <p:nvSpPr>
          <p:cNvPr id="3" name="Content Placeholder 2"/>
          <p:cNvSpPr>
            <a:spLocks noGrp="1"/>
          </p:cNvSpPr>
          <p:nvPr>
            <p:ph idx="1"/>
          </p:nvPr>
        </p:nvSpPr>
        <p:spPr>
          <a:xfrm>
            <a:off x="571500" y="845127"/>
            <a:ext cx="7886700" cy="4351338"/>
          </a:xfrm>
        </p:spPr>
        <p:txBody>
          <a:bodyPr>
            <a:normAutofit/>
          </a:bodyPr>
          <a:lstStyle/>
          <a:p>
            <a:r>
              <a:rPr lang="en-US" u="sng" dirty="0" smtClean="0"/>
              <a:t>Strength Analysis of Firm</a:t>
            </a:r>
          </a:p>
          <a:p>
            <a:endParaRPr lang="en-US" u="sng" dirty="0"/>
          </a:p>
          <a:p>
            <a:endParaRPr lang="en-US" u="sng"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3137675522"/>
              </p:ext>
            </p:extLst>
          </p:nvPr>
        </p:nvGraphicFramePr>
        <p:xfrm>
          <a:off x="207819" y="1385458"/>
          <a:ext cx="8715464" cy="5569666"/>
        </p:xfrm>
        <a:graphic>
          <a:graphicData uri="http://schemas.openxmlformats.org/drawingml/2006/table">
            <a:tbl>
              <a:tblPr firstRow="1" firstCol="1" bandRow="1">
                <a:tableStyleId>{5C22544A-7EE6-4342-B048-85BDC9FD1C3A}</a:tableStyleId>
              </a:tblPr>
              <a:tblGrid>
                <a:gridCol w="1644224">
                  <a:extLst>
                    <a:ext uri="{9D8B030D-6E8A-4147-A177-3AD203B41FA5}">
                      <a16:colId xmlns:a16="http://schemas.microsoft.com/office/drawing/2014/main" xmlns="" val="2498860016"/>
                    </a:ext>
                  </a:extLst>
                </a:gridCol>
                <a:gridCol w="2160060">
                  <a:extLst>
                    <a:ext uri="{9D8B030D-6E8A-4147-A177-3AD203B41FA5}">
                      <a16:colId xmlns:a16="http://schemas.microsoft.com/office/drawing/2014/main" xmlns="" val="128057971"/>
                    </a:ext>
                  </a:extLst>
                </a:gridCol>
                <a:gridCol w="2731848">
                  <a:extLst>
                    <a:ext uri="{9D8B030D-6E8A-4147-A177-3AD203B41FA5}">
                      <a16:colId xmlns:a16="http://schemas.microsoft.com/office/drawing/2014/main" xmlns="" val="150195161"/>
                    </a:ext>
                  </a:extLst>
                </a:gridCol>
                <a:gridCol w="2179332">
                  <a:extLst>
                    <a:ext uri="{9D8B030D-6E8A-4147-A177-3AD203B41FA5}">
                      <a16:colId xmlns:a16="http://schemas.microsoft.com/office/drawing/2014/main" xmlns="" val="2335454625"/>
                    </a:ext>
                  </a:extLst>
                </a:gridCol>
              </a:tblGrid>
              <a:tr h="617862">
                <a:tc>
                  <a:txBody>
                    <a:bodyPr/>
                    <a:lstStyle/>
                    <a:p>
                      <a:pPr marL="0" marR="0" algn="l">
                        <a:lnSpc>
                          <a:spcPct val="107000"/>
                        </a:lnSpc>
                        <a:spcBef>
                          <a:spcPts val="0"/>
                        </a:spcBef>
                        <a:spcAft>
                          <a:spcPts val="0"/>
                        </a:spcAft>
                      </a:pPr>
                      <a:r>
                        <a:rPr lang="en-US" sz="2100" dirty="0">
                          <a:effectLst/>
                        </a:rPr>
                        <a:t>Categories</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Resources or Assets</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Capabilities</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Competences</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295863167"/>
                  </a:ext>
                </a:extLst>
              </a:tr>
              <a:tr h="617862">
                <a:tc>
                  <a:txBody>
                    <a:bodyPr/>
                    <a:lstStyle/>
                    <a:p>
                      <a:pPr marL="0" marR="0" algn="l">
                        <a:lnSpc>
                          <a:spcPct val="107000"/>
                        </a:lnSpc>
                        <a:spcBef>
                          <a:spcPts val="0"/>
                        </a:spcBef>
                        <a:spcAft>
                          <a:spcPts val="0"/>
                        </a:spcAft>
                      </a:pPr>
                      <a:r>
                        <a:rPr lang="en-US" sz="2100" dirty="0">
                          <a:effectLst/>
                        </a:rPr>
                        <a:t>Human</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Diversity, Leadership</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Strategic Thinking</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Strategic Problem Solving</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512829785"/>
                  </a:ext>
                </a:extLst>
              </a:tr>
              <a:tr h="617862">
                <a:tc>
                  <a:txBody>
                    <a:bodyPr/>
                    <a:lstStyle/>
                    <a:p>
                      <a:pPr marL="0" marR="0" algn="l">
                        <a:lnSpc>
                          <a:spcPct val="107000"/>
                        </a:lnSpc>
                        <a:spcBef>
                          <a:spcPts val="0"/>
                        </a:spcBef>
                        <a:spcAft>
                          <a:spcPts val="0"/>
                        </a:spcAft>
                      </a:pPr>
                      <a:r>
                        <a:rPr lang="en-US" sz="2100">
                          <a:effectLst/>
                        </a:rPr>
                        <a:t>Financial</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Balance Sheet</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Investment</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Portfolio Management</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612838729"/>
                  </a:ext>
                </a:extLst>
              </a:tr>
              <a:tr h="926793">
                <a:tc>
                  <a:txBody>
                    <a:bodyPr/>
                    <a:lstStyle/>
                    <a:p>
                      <a:pPr marL="0" marR="0" algn="l">
                        <a:lnSpc>
                          <a:spcPct val="107000"/>
                        </a:lnSpc>
                        <a:spcBef>
                          <a:spcPts val="0"/>
                        </a:spcBef>
                        <a:spcAft>
                          <a:spcPts val="0"/>
                        </a:spcAft>
                      </a:pPr>
                      <a:r>
                        <a:rPr lang="en-US" sz="2100" dirty="0">
                          <a:effectLst/>
                        </a:rPr>
                        <a:t>Physical</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Infrastructure</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Production Process</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Excellence in Process and Product Quality</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312886057"/>
                  </a:ext>
                </a:extLst>
              </a:tr>
              <a:tr h="926793">
                <a:tc>
                  <a:txBody>
                    <a:bodyPr/>
                    <a:lstStyle/>
                    <a:p>
                      <a:pPr marL="0" marR="0" algn="l">
                        <a:lnSpc>
                          <a:spcPct val="107000"/>
                        </a:lnSpc>
                        <a:spcBef>
                          <a:spcPts val="0"/>
                        </a:spcBef>
                        <a:spcAft>
                          <a:spcPts val="0"/>
                        </a:spcAft>
                      </a:pPr>
                      <a:r>
                        <a:rPr lang="en-US" sz="2100">
                          <a:effectLst/>
                        </a:rPr>
                        <a:t>Knowledge</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Tacit, Embedded Professional Practice</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Innovation, R&amp;D</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New Product Development</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178502718"/>
                  </a:ext>
                </a:extLst>
              </a:tr>
              <a:tr h="1544654">
                <a:tc>
                  <a:txBody>
                    <a:bodyPr/>
                    <a:lstStyle/>
                    <a:p>
                      <a:pPr marL="0" marR="0" algn="l">
                        <a:lnSpc>
                          <a:spcPct val="107000"/>
                        </a:lnSpc>
                        <a:spcBef>
                          <a:spcPts val="0"/>
                        </a:spcBef>
                        <a:spcAft>
                          <a:spcPts val="0"/>
                        </a:spcAft>
                      </a:pPr>
                      <a:r>
                        <a:rPr lang="en-US" sz="2100">
                          <a:effectLst/>
                        </a:rPr>
                        <a:t>Organizational</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a:effectLst/>
                        </a:rPr>
                        <a:t>Flexible Structure</a:t>
                      </a:r>
                      <a:endParaRPr lang="en-GB" sz="21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Dynamic Capabilities. Bottom Up and Top Down Planning, Open Communication</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100" dirty="0">
                          <a:effectLst/>
                        </a:rPr>
                        <a:t>Adaptability, Change Embracing Entrepreneurial Behavior</a:t>
                      </a:r>
                      <a:endParaRPr lang="en-GB" sz="2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019676122"/>
                  </a:ext>
                </a:extLst>
              </a:tr>
            </a:tbl>
          </a:graphicData>
        </a:graphic>
      </p:graphicFrame>
    </p:spTree>
    <p:extLst>
      <p:ext uri="{BB962C8B-B14F-4D97-AF65-F5344CB8AC3E}">
        <p14:creationId xmlns:p14="http://schemas.microsoft.com/office/powerpoint/2010/main" xmlns="" val="9859611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9"/>
            <a:ext cx="7886700" cy="701675"/>
          </a:xfrm>
        </p:spPr>
        <p:txBody>
          <a:bodyPr>
            <a:normAutofit/>
          </a:bodyPr>
          <a:lstStyle/>
          <a:p>
            <a:r>
              <a:rPr lang="en-US" sz="2400" b="1" dirty="0" smtClean="0"/>
              <a:t>5.1.2. Appraisal and Planning Tools (continued)</a:t>
            </a:r>
            <a:endParaRPr lang="en-GB" sz="2400" b="1" dirty="0"/>
          </a:p>
        </p:txBody>
      </p:sp>
      <p:sp>
        <p:nvSpPr>
          <p:cNvPr id="3" name="Content Placeholder 2"/>
          <p:cNvSpPr>
            <a:spLocks noGrp="1"/>
          </p:cNvSpPr>
          <p:nvPr>
            <p:ph idx="1"/>
          </p:nvPr>
        </p:nvSpPr>
        <p:spPr>
          <a:xfrm>
            <a:off x="571500" y="482509"/>
            <a:ext cx="7886700" cy="4351338"/>
          </a:xfrm>
        </p:spPr>
        <p:txBody>
          <a:bodyPr>
            <a:normAutofit/>
          </a:bodyPr>
          <a:lstStyle/>
          <a:p>
            <a:r>
              <a:rPr lang="en-US" sz="2400" u="sng" dirty="0" smtClean="0"/>
              <a:t>Weakness Analysis of Firm</a:t>
            </a:r>
          </a:p>
          <a:p>
            <a:endParaRPr lang="en-US" u="sng" dirty="0"/>
          </a:p>
          <a:p>
            <a:endParaRPr lang="en-US" u="sng"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970243966"/>
              </p:ext>
            </p:extLst>
          </p:nvPr>
        </p:nvGraphicFramePr>
        <p:xfrm>
          <a:off x="189186" y="880670"/>
          <a:ext cx="8954814" cy="5946443"/>
        </p:xfrm>
        <a:graphic>
          <a:graphicData uri="http://schemas.openxmlformats.org/drawingml/2006/table">
            <a:tbl>
              <a:tblPr firstRow="1" firstCol="1" bandRow="1">
                <a:tableStyleId>{5C22544A-7EE6-4342-B048-85BDC9FD1C3A}</a:tableStyleId>
              </a:tblPr>
              <a:tblGrid>
                <a:gridCol w="1689378">
                  <a:extLst>
                    <a:ext uri="{9D8B030D-6E8A-4147-A177-3AD203B41FA5}">
                      <a16:colId xmlns:a16="http://schemas.microsoft.com/office/drawing/2014/main" xmlns="" val="2498860016"/>
                    </a:ext>
                  </a:extLst>
                </a:gridCol>
                <a:gridCol w="2219381">
                  <a:extLst>
                    <a:ext uri="{9D8B030D-6E8A-4147-A177-3AD203B41FA5}">
                      <a16:colId xmlns:a16="http://schemas.microsoft.com/office/drawing/2014/main" xmlns="" val="128057971"/>
                    </a:ext>
                  </a:extLst>
                </a:gridCol>
                <a:gridCol w="2806873">
                  <a:extLst>
                    <a:ext uri="{9D8B030D-6E8A-4147-A177-3AD203B41FA5}">
                      <a16:colId xmlns:a16="http://schemas.microsoft.com/office/drawing/2014/main" xmlns="" val="150195161"/>
                    </a:ext>
                  </a:extLst>
                </a:gridCol>
                <a:gridCol w="2239182">
                  <a:extLst>
                    <a:ext uri="{9D8B030D-6E8A-4147-A177-3AD203B41FA5}">
                      <a16:colId xmlns:a16="http://schemas.microsoft.com/office/drawing/2014/main" xmlns="" val="2335454625"/>
                    </a:ext>
                  </a:extLst>
                </a:gridCol>
              </a:tblGrid>
              <a:tr h="1191968">
                <a:tc>
                  <a:txBody>
                    <a:bodyPr/>
                    <a:lstStyle/>
                    <a:p>
                      <a:pPr marL="0" marR="0" algn="l">
                        <a:lnSpc>
                          <a:spcPct val="107000"/>
                        </a:lnSpc>
                        <a:spcBef>
                          <a:spcPts val="0"/>
                        </a:spcBef>
                        <a:spcAft>
                          <a:spcPts val="0"/>
                        </a:spcAft>
                      </a:pPr>
                      <a:r>
                        <a:rPr lang="en-US" sz="2200" dirty="0">
                          <a:effectLst/>
                        </a:rPr>
                        <a:t>Categories</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rPr>
                        <a:t>Resources or Assets</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rPr>
                        <a:t>Capabilities</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rPr>
                        <a:t>Competences</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295863167"/>
                  </a:ext>
                </a:extLst>
              </a:tr>
              <a:tr h="798945">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Human</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Skills, Attitude, and Synergy</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Tunnel Vision (</a:t>
                      </a:r>
                      <a:r>
                        <a:rPr lang="en-US" sz="2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narrow view of the objectives</a:t>
                      </a:r>
                      <a:r>
                        <a:rPr lang="en-US" sz="2200">
                          <a:effectLst/>
                          <a:latin typeface="Times New Roman" panose="02020603050405020304" pitchFamily="18" charset="0"/>
                          <a:ea typeface="Calibri" panose="020F0502020204030204" pitchFamily="34" charset="0"/>
                          <a:cs typeface="Times New Roman" panose="02020603050405020304" pitchFamily="18" charset="0"/>
                        </a:rPr>
                        <a:t>)</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Not Identified nor Outsourced</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512829785"/>
                  </a:ext>
                </a:extLst>
              </a:tr>
              <a:tr h="567701">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Financial</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Funds</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Borrowing </a:t>
                      </a:r>
                      <a:r>
                        <a:rPr lang="en-US" sz="2200" dirty="0" smtClean="0">
                          <a:effectLst/>
                          <a:latin typeface="Times New Roman" panose="02020603050405020304" pitchFamily="18" charset="0"/>
                          <a:ea typeface="Calibri" panose="020F0502020204030204" pitchFamily="34" charset="0"/>
                          <a:cs typeface="Times New Roman" panose="02020603050405020304" pitchFamily="18" charset="0"/>
                        </a:rPr>
                        <a:t>Ability,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Attracting Equity</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Funds Crisis</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612838729"/>
                  </a:ext>
                </a:extLst>
              </a:tr>
              <a:tr h="1419251">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Physical</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Infrastructure and Location</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Locked-up Investment</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Outdated Technology, No Continued Improvement Orientation</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312886057"/>
                  </a:ext>
                </a:extLst>
              </a:tr>
              <a:tr h="567701">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Knowledge</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Organizational Experience</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Rule-Based Learning</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No Creativity Within</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178502718"/>
                  </a:ext>
                </a:extLst>
              </a:tr>
              <a:tr h="798945">
                <a:tc>
                  <a:txBody>
                    <a:bodyPr/>
                    <a:lstStyle/>
                    <a:p>
                      <a:pPr marL="0" marR="0" algn="l">
                        <a:lnSpc>
                          <a:spcPct val="107000"/>
                        </a:lnSpc>
                        <a:spcBef>
                          <a:spcPts val="0"/>
                        </a:spcBef>
                        <a:spcAft>
                          <a:spcPts val="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Organizational</a:t>
                      </a:r>
                      <a:endParaRPr lang="en-GB" sz="220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Rigid Structure</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Change Avoiding, Top Down Communication</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Centralized Decision Making</a:t>
                      </a:r>
                      <a:endParaRPr lang="en-GB"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019676122"/>
                  </a:ext>
                </a:extLst>
              </a:tr>
            </a:tbl>
          </a:graphicData>
        </a:graphic>
      </p:graphicFrame>
    </p:spTree>
    <p:extLst>
      <p:ext uri="{BB962C8B-B14F-4D97-AF65-F5344CB8AC3E}">
        <p14:creationId xmlns:p14="http://schemas.microsoft.com/office/powerpoint/2010/main" xmlns="" val="22554715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17" y="143453"/>
            <a:ext cx="8734097" cy="701675"/>
          </a:xfrm>
        </p:spPr>
        <p:txBody>
          <a:bodyPr>
            <a:normAutofit fontScale="90000"/>
          </a:bodyPr>
          <a:lstStyle/>
          <a:p>
            <a:r>
              <a:rPr lang="en-US" sz="3200" b="1" dirty="0" smtClean="0"/>
              <a:t>5.1.2. Appraisal and Planning Tools (continued)</a:t>
            </a:r>
            <a:endParaRPr lang="en-GB" sz="3200" b="1" dirty="0"/>
          </a:p>
        </p:txBody>
      </p:sp>
      <p:sp>
        <p:nvSpPr>
          <p:cNvPr id="3" name="Content Placeholder 2"/>
          <p:cNvSpPr>
            <a:spLocks noGrp="1"/>
          </p:cNvSpPr>
          <p:nvPr>
            <p:ph idx="1"/>
          </p:nvPr>
        </p:nvSpPr>
        <p:spPr>
          <a:xfrm>
            <a:off x="571500" y="655941"/>
            <a:ext cx="7886700" cy="4351338"/>
          </a:xfrm>
        </p:spPr>
        <p:txBody>
          <a:bodyPr>
            <a:normAutofit/>
          </a:bodyPr>
          <a:lstStyle/>
          <a:p>
            <a:r>
              <a:rPr lang="en-US" u="sng" dirty="0" smtClean="0"/>
              <a:t>Opportunities and Threats Analysis of Firm</a:t>
            </a:r>
          </a:p>
          <a:p>
            <a:endParaRPr lang="en-US" u="sng" dirty="0"/>
          </a:p>
          <a:p>
            <a:endParaRPr lang="en-US" u="sng" dirty="0" smtClean="0"/>
          </a:p>
        </p:txBody>
      </p:sp>
      <p:graphicFrame>
        <p:nvGraphicFramePr>
          <p:cNvPr id="5" name="Table 4"/>
          <p:cNvGraphicFramePr>
            <a:graphicFrameLocks noGrp="1"/>
          </p:cNvGraphicFramePr>
          <p:nvPr>
            <p:extLst>
              <p:ext uri="{D42A27DB-BD31-4B8C-83A1-F6EECF244321}">
                <p14:modId xmlns:p14="http://schemas.microsoft.com/office/powerpoint/2010/main" xmlns="" val="94386758"/>
              </p:ext>
            </p:extLst>
          </p:nvPr>
        </p:nvGraphicFramePr>
        <p:xfrm>
          <a:off x="0" y="1258739"/>
          <a:ext cx="8904515" cy="5599261"/>
        </p:xfrm>
        <a:graphic>
          <a:graphicData uri="http://schemas.openxmlformats.org/drawingml/2006/table">
            <a:tbl>
              <a:tblPr firstRow="1" firstCol="1" bandRow="1">
                <a:tableStyleId>{5C22544A-7EE6-4342-B048-85BDC9FD1C3A}</a:tableStyleId>
              </a:tblPr>
              <a:tblGrid>
                <a:gridCol w="1534886">
                  <a:extLst>
                    <a:ext uri="{9D8B030D-6E8A-4147-A177-3AD203B41FA5}">
                      <a16:colId xmlns:a16="http://schemas.microsoft.com/office/drawing/2014/main" xmlns="" val="3486980397"/>
                    </a:ext>
                  </a:extLst>
                </a:gridCol>
                <a:gridCol w="7369629">
                  <a:extLst>
                    <a:ext uri="{9D8B030D-6E8A-4147-A177-3AD203B41FA5}">
                      <a16:colId xmlns:a16="http://schemas.microsoft.com/office/drawing/2014/main" xmlns="" val="1972551652"/>
                    </a:ext>
                  </a:extLst>
                </a:gridCol>
              </a:tblGrid>
              <a:tr h="323776">
                <a:tc>
                  <a:txBody>
                    <a:bodyPr/>
                    <a:lstStyle/>
                    <a:p>
                      <a:pPr marL="0" marR="0">
                        <a:lnSpc>
                          <a:spcPct val="107000"/>
                        </a:lnSpc>
                        <a:spcBef>
                          <a:spcPts val="0"/>
                        </a:spcBef>
                        <a:spcAft>
                          <a:spcPts val="0"/>
                        </a:spcAft>
                      </a:pPr>
                      <a:r>
                        <a:rPr lang="en-US" sz="2050" dirty="0" smtClean="0">
                          <a:effectLst/>
                        </a:rPr>
                        <a:t>Categories</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a:effectLst/>
                        </a:rPr>
                        <a:t>Windows of Opportunity (or Threat)</a:t>
                      </a:r>
                      <a:endParaRPr lang="en-GB" sz="205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192000292"/>
                  </a:ext>
                </a:extLst>
              </a:tr>
              <a:tr h="664231">
                <a:tc>
                  <a:txBody>
                    <a:bodyPr/>
                    <a:lstStyle/>
                    <a:p>
                      <a:pPr marL="0" marR="0">
                        <a:lnSpc>
                          <a:spcPct val="107000"/>
                        </a:lnSpc>
                        <a:spcBef>
                          <a:spcPts val="0"/>
                        </a:spcBef>
                        <a:spcAft>
                          <a:spcPts val="0"/>
                        </a:spcAft>
                      </a:pPr>
                      <a:r>
                        <a:rPr lang="en-US" sz="2050" dirty="0">
                          <a:effectLst/>
                        </a:rPr>
                        <a:t>Political</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Political Change or stability; change in political leadership, political ideology, political strategy, public opinion, and insurgency</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501167528"/>
                  </a:ext>
                </a:extLst>
              </a:tr>
              <a:tr h="1004687">
                <a:tc>
                  <a:txBody>
                    <a:bodyPr/>
                    <a:lstStyle/>
                    <a:p>
                      <a:pPr marL="0" marR="0">
                        <a:lnSpc>
                          <a:spcPct val="107000"/>
                        </a:lnSpc>
                        <a:spcBef>
                          <a:spcPts val="0"/>
                        </a:spcBef>
                        <a:spcAft>
                          <a:spcPts val="0"/>
                        </a:spcAft>
                      </a:pPr>
                      <a:r>
                        <a:rPr lang="en-US" sz="2050" dirty="0">
                          <a:effectLst/>
                        </a:rPr>
                        <a:t>Economic</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Product market fragmentation, new products, market emergence, competitive intensity, exchange rate, interest rate, and boom-bust cycle (economic expansion and contraction)</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42103334"/>
                  </a:ext>
                </a:extLst>
              </a:tr>
              <a:tr h="638266">
                <a:tc>
                  <a:txBody>
                    <a:bodyPr/>
                    <a:lstStyle/>
                    <a:p>
                      <a:pPr marL="0" marR="0">
                        <a:lnSpc>
                          <a:spcPct val="107000"/>
                        </a:lnSpc>
                        <a:spcBef>
                          <a:spcPts val="0"/>
                        </a:spcBef>
                        <a:spcAft>
                          <a:spcPts val="0"/>
                        </a:spcAft>
                      </a:pPr>
                      <a:r>
                        <a:rPr lang="en-US" sz="2050">
                          <a:effectLst/>
                        </a:rPr>
                        <a:t>Technological</a:t>
                      </a:r>
                      <a:endParaRPr lang="en-GB" sz="205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Technological change, new technology, and trends in research</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42630986"/>
                  </a:ext>
                </a:extLst>
              </a:tr>
              <a:tr h="638266">
                <a:tc>
                  <a:txBody>
                    <a:bodyPr/>
                    <a:lstStyle/>
                    <a:p>
                      <a:pPr marL="0" marR="0">
                        <a:lnSpc>
                          <a:spcPct val="107000"/>
                        </a:lnSpc>
                        <a:spcBef>
                          <a:spcPts val="0"/>
                        </a:spcBef>
                        <a:spcAft>
                          <a:spcPts val="0"/>
                        </a:spcAft>
                      </a:pPr>
                      <a:r>
                        <a:rPr lang="en-US" sz="2050" dirty="0">
                          <a:effectLst/>
                        </a:rPr>
                        <a:t>Social</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Demographic shifts, Educational changes, migration, and belief systems</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294981200"/>
                  </a:ext>
                </a:extLst>
              </a:tr>
              <a:tr h="638266">
                <a:tc>
                  <a:txBody>
                    <a:bodyPr/>
                    <a:lstStyle/>
                    <a:p>
                      <a:pPr marL="0" marR="0">
                        <a:lnSpc>
                          <a:spcPct val="107000"/>
                        </a:lnSpc>
                        <a:spcBef>
                          <a:spcPts val="0"/>
                        </a:spcBef>
                        <a:spcAft>
                          <a:spcPts val="0"/>
                        </a:spcAft>
                      </a:pPr>
                      <a:r>
                        <a:rPr lang="en-US" sz="2050">
                          <a:effectLst/>
                        </a:rPr>
                        <a:t>Environmental</a:t>
                      </a:r>
                      <a:endParaRPr lang="en-GB" sz="205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Climate change, biodiversity-related changes, and environmental standards</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473295673"/>
                  </a:ext>
                </a:extLst>
              </a:tr>
              <a:tr h="965480">
                <a:tc>
                  <a:txBody>
                    <a:bodyPr/>
                    <a:lstStyle/>
                    <a:p>
                      <a:pPr marL="0" marR="0">
                        <a:lnSpc>
                          <a:spcPct val="107000"/>
                        </a:lnSpc>
                        <a:spcBef>
                          <a:spcPts val="0"/>
                        </a:spcBef>
                        <a:spcAft>
                          <a:spcPts val="0"/>
                        </a:spcAft>
                      </a:pPr>
                      <a:r>
                        <a:rPr lang="en-US" sz="2050">
                          <a:effectLst/>
                        </a:rPr>
                        <a:t>Legal</a:t>
                      </a:r>
                      <a:endParaRPr lang="en-GB" sz="205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New law, rigor of law enforcement, efficiency of justice system, application of rule of law in all transactions, customary law, and law maker’s integrity </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884923338"/>
                  </a:ext>
                </a:extLst>
              </a:tr>
              <a:tr h="664231">
                <a:tc>
                  <a:txBody>
                    <a:bodyPr/>
                    <a:lstStyle/>
                    <a:p>
                      <a:pPr marL="0" marR="0">
                        <a:lnSpc>
                          <a:spcPct val="107000"/>
                        </a:lnSpc>
                        <a:spcBef>
                          <a:spcPts val="0"/>
                        </a:spcBef>
                        <a:spcAft>
                          <a:spcPts val="0"/>
                        </a:spcAft>
                      </a:pPr>
                      <a:r>
                        <a:rPr lang="en-US" sz="2050">
                          <a:effectLst/>
                        </a:rPr>
                        <a:t>Demographics</a:t>
                      </a:r>
                      <a:endParaRPr lang="en-GB" sz="205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2050" dirty="0">
                          <a:effectLst/>
                        </a:rPr>
                        <a:t>Age composition, sex ratio, migration, population growth, and birth rate</a:t>
                      </a:r>
                      <a:endParaRPr lang="en-GB" sz="2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699115338"/>
                  </a:ext>
                </a:extLst>
              </a:tr>
            </a:tbl>
          </a:graphicData>
        </a:graphic>
      </p:graphicFrame>
    </p:spTree>
    <p:extLst>
      <p:ext uri="{BB962C8B-B14F-4D97-AF65-F5344CB8AC3E}">
        <p14:creationId xmlns:p14="http://schemas.microsoft.com/office/powerpoint/2010/main" xmlns="" val="3665597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Organizational Appraisal and Strategic Management Process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Organizational Appraisal and Strategic Management Process</a:t>
            </a:r>
          </a:p>
          <a:p>
            <a:r>
              <a:rPr lang="en-US" dirty="0"/>
              <a:t>Strategic </a:t>
            </a:r>
            <a:r>
              <a:rPr lang="en-US" dirty="0" smtClean="0"/>
              <a:t>Planning</a:t>
            </a:r>
          </a:p>
          <a:p>
            <a:r>
              <a:rPr lang="en-US" smtClean="0"/>
              <a:t>Strategic Thinking</a:t>
            </a:r>
            <a:endParaRPr lang="en-US" dirty="0"/>
          </a:p>
          <a:p>
            <a:pPr marL="0" indent="0">
              <a:buNone/>
            </a:pPr>
            <a:endParaRPr lang="en-US" dirty="0" smtClean="0"/>
          </a:p>
          <a:p>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2825</TotalTime>
  <Words>1462</Words>
  <Application>Microsoft Office PowerPoint</Application>
  <PresentationFormat>On-screen Show (4:3)</PresentationFormat>
  <Paragraphs>154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Strategic Management (MGT501)</vt:lpstr>
      <vt:lpstr>Topics to be covered in this lecture</vt:lpstr>
      <vt:lpstr>Chapter 5: Strategy Formulation</vt:lpstr>
      <vt:lpstr>5.1. Organizational Appraisal and Strategic Management Process</vt:lpstr>
      <vt:lpstr>5.1.1. Factors that shape a firm’s Strategy: What, How, and Why aspects of Superior Performance</vt:lpstr>
      <vt:lpstr>5.1.1. Factors that shape a firm’s Strategy: What, How, and Why aspects of Superior Performance (continued)</vt:lpstr>
      <vt:lpstr>5.1.1. Factors that shape a firm’s Strategy: What, How, and Why aspects of Superior Performance</vt:lpstr>
      <vt:lpstr>5.1.1. Factors that shape a firm’s Strategy: What, How, and Why aspects of Superior Performance</vt:lpstr>
      <vt:lpstr>5.1.1. Factors that shape a firm’s Strategy: What, How, and Why aspects of Superior Performance</vt:lpstr>
      <vt:lpstr>5.1.2. Appraisal and Planning Tools</vt:lpstr>
      <vt:lpstr>5.1.2. Appraisal and Planning Tools (continued)</vt:lpstr>
      <vt:lpstr>5.1.2. Appraisal and Planning Tools (continued)</vt:lpstr>
      <vt:lpstr>5.1.2. Appraisal and Planning Tools (continued)</vt:lpstr>
      <vt:lpstr>5.1.2. Appraisal and Planning Tools (continued)</vt:lpstr>
      <vt:lpstr>5.1.2. Appraisal and Planning Tools (continued)</vt:lpstr>
      <vt:lpstr>5.1.2. Appraisal and Planning Tools (continued)</vt:lpstr>
      <vt:lpstr>5.1.2. Appraisal and Planning Tools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1148</cp:revision>
  <dcterms:created xsi:type="dcterms:W3CDTF">2016-04-16T04:48:58Z</dcterms:created>
  <dcterms:modified xsi:type="dcterms:W3CDTF">2016-05-19T05:04:31Z</dcterms:modified>
</cp:coreProperties>
</file>