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333" r:id="rId3"/>
    <p:sldId id="296" r:id="rId4"/>
    <p:sldId id="353" r:id="rId5"/>
    <p:sldId id="354" r:id="rId6"/>
    <p:sldId id="367" r:id="rId7"/>
    <p:sldId id="355" r:id="rId8"/>
    <p:sldId id="356" r:id="rId9"/>
    <p:sldId id="334" r:id="rId10"/>
    <p:sldId id="335" r:id="rId11"/>
    <p:sldId id="357" r:id="rId12"/>
    <p:sldId id="358" r:id="rId13"/>
    <p:sldId id="359" r:id="rId14"/>
    <p:sldId id="360" r:id="rId15"/>
    <p:sldId id="361" r:id="rId16"/>
    <p:sldId id="362" r:id="rId17"/>
    <p:sldId id="363" r:id="rId18"/>
    <p:sldId id="365" r:id="rId19"/>
    <p:sldId id="366" r:id="rId20"/>
    <p:sldId id="368" r:id="rId21"/>
    <p:sldId id="297"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176" autoAdjust="0"/>
    <p:restoredTop sz="94660"/>
  </p:normalViewPr>
  <p:slideViewPr>
    <p:cSldViewPr snapToGrid="0">
      <p:cViewPr varScale="1">
        <p:scale>
          <a:sx n="62" d="100"/>
          <a:sy n="62" d="100"/>
        </p:scale>
        <p:origin x="-1488" y="-90"/>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E0B820-57E2-4245-9940-98F6E30AF14E}" type="datetimeFigureOut">
              <a:rPr lang="en-GB" smtClean="0"/>
              <a:pPr/>
              <a:t>16/05/2016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5786F9-5A8E-476D-86EC-F1E2813A7C39}" type="slidenum">
              <a:rPr lang="en-GB" smtClean="0"/>
              <a:pPr/>
              <a:t>‹#›</a:t>
            </a:fld>
            <a:endParaRPr lang="en-GB"/>
          </a:p>
        </p:txBody>
      </p:sp>
    </p:spTree>
    <p:extLst>
      <p:ext uri="{BB962C8B-B14F-4D97-AF65-F5344CB8AC3E}">
        <p14:creationId xmlns:p14="http://schemas.microsoft.com/office/powerpoint/2010/main" xmlns="" val="170207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16/05/2016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191701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16/05/2016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3865478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B061E78-A988-4B16-B7F8-16CB2E3698E8}" type="datetimeFigureOut">
              <a:rPr lang="en-GB" smtClean="0"/>
              <a:pPr/>
              <a:t>16/05/2016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5811642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BB061E78-A988-4B16-B7F8-16CB2E3698E8}" type="datetimeFigureOut">
              <a:rPr lang="en-GB" smtClean="0"/>
              <a:pPr/>
              <a:t>16/05/2016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04093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BB061E78-A988-4B16-B7F8-16CB2E3698E8}" type="datetimeFigureOut">
              <a:rPr lang="en-GB" smtClean="0"/>
              <a:pPr/>
              <a:t>16/05/2016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3697761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BB061E78-A988-4B16-B7F8-16CB2E3698E8}" type="datetimeFigureOut">
              <a:rPr lang="en-GB" smtClean="0"/>
              <a:pPr/>
              <a:t>16/05/2016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1691087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061E78-A988-4B16-B7F8-16CB2E3698E8}" type="datetimeFigureOut">
              <a:rPr lang="en-GB" smtClean="0"/>
              <a:pPr/>
              <a:t>16/05/2016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34163974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B061E78-A988-4B16-B7F8-16CB2E3698E8}" type="datetimeFigureOut">
              <a:rPr lang="en-GB" smtClean="0"/>
              <a:pPr/>
              <a:t>16/05/2016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7513375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B061E78-A988-4B16-B7F8-16CB2E3698E8}" type="datetimeFigureOut">
              <a:rPr lang="en-GB" smtClean="0"/>
              <a:pPr/>
              <a:t>16/05/2016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3689722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16/05/2016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2073443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16/05/2016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781853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061E78-A988-4B16-B7F8-16CB2E3698E8}" type="datetimeFigureOut">
              <a:rPr lang="en-GB" smtClean="0"/>
              <a:pPr/>
              <a:t>16/05/2016</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4023903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Strategic Management (MGT501)</a:t>
            </a:r>
            <a:endParaRPr lang="en-GB" dirty="0"/>
          </a:p>
        </p:txBody>
      </p:sp>
      <p:sp>
        <p:nvSpPr>
          <p:cNvPr id="3" name="Subtitle 2"/>
          <p:cNvSpPr>
            <a:spLocks noGrp="1"/>
          </p:cNvSpPr>
          <p:nvPr>
            <p:ph type="subTitle" idx="1"/>
          </p:nvPr>
        </p:nvSpPr>
        <p:spPr/>
        <p:txBody>
          <a:bodyPr>
            <a:normAutofit lnSpcReduction="10000"/>
          </a:bodyPr>
          <a:lstStyle/>
          <a:p>
            <a:endParaRPr lang="en-US" dirty="0" smtClean="0"/>
          </a:p>
          <a:p>
            <a:r>
              <a:rPr lang="en-US" dirty="0" smtClean="0"/>
              <a:t>Lecture 13</a:t>
            </a:r>
          </a:p>
          <a:p>
            <a:endParaRPr lang="en-US" dirty="0" smtClean="0"/>
          </a:p>
          <a:p>
            <a:r>
              <a:rPr lang="en-US" dirty="0" smtClean="0"/>
              <a:t>Dr Muhammad Mustafa Raziq</a:t>
            </a:r>
            <a:endParaRPr lang="en-US" dirty="0"/>
          </a:p>
        </p:txBody>
      </p:sp>
    </p:spTree>
    <p:extLst>
      <p:ext uri="{BB962C8B-B14F-4D97-AF65-F5344CB8AC3E}">
        <p14:creationId xmlns:p14="http://schemas.microsoft.com/office/powerpoint/2010/main" xmlns="" val="8789552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Summary of the topics covered in the previous </a:t>
            </a:r>
            <a:r>
              <a:rPr lang="en-US" dirty="0" smtClean="0"/>
              <a:t>lecture</a:t>
            </a:r>
            <a:endParaRPr lang="en-GB" dirty="0"/>
          </a:p>
        </p:txBody>
      </p:sp>
      <p:sp>
        <p:nvSpPr>
          <p:cNvPr id="3" name="Content Placeholder 2"/>
          <p:cNvSpPr>
            <a:spLocks noGrp="1"/>
          </p:cNvSpPr>
          <p:nvPr>
            <p:ph idx="1"/>
          </p:nvPr>
        </p:nvSpPr>
        <p:spPr/>
        <p:txBody>
          <a:bodyPr>
            <a:normAutofit/>
          </a:bodyPr>
          <a:lstStyle/>
          <a:p>
            <a:endParaRPr lang="en-US" dirty="0" smtClean="0"/>
          </a:p>
          <a:p>
            <a:r>
              <a:rPr lang="en-US" dirty="0"/>
              <a:t>Organizational mission and mission statements</a:t>
            </a:r>
          </a:p>
          <a:p>
            <a:r>
              <a:rPr lang="en-US" dirty="0"/>
              <a:t>Stakeholder’s Expectations, Cooperation and Ambition</a:t>
            </a:r>
          </a:p>
          <a:p>
            <a:r>
              <a:rPr lang="en-US" dirty="0"/>
              <a:t>Elements of a Business Model and its Relationship with Strategy</a:t>
            </a:r>
          </a:p>
          <a:p>
            <a:endParaRPr lang="en-GB" dirty="0"/>
          </a:p>
        </p:txBody>
      </p:sp>
    </p:spTree>
    <p:extLst>
      <p:ext uri="{BB962C8B-B14F-4D97-AF65-F5344CB8AC3E}">
        <p14:creationId xmlns:p14="http://schemas.microsoft.com/office/powerpoint/2010/main" xmlns="" val="33994736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Topics to be covered in this lecture</a:t>
            </a:r>
            <a:endParaRPr lang="en-GB" dirty="0"/>
          </a:p>
        </p:txBody>
      </p:sp>
      <p:sp>
        <p:nvSpPr>
          <p:cNvPr id="3" name="Content Placeholder 2"/>
          <p:cNvSpPr>
            <a:spLocks noGrp="1"/>
          </p:cNvSpPr>
          <p:nvPr>
            <p:ph idx="1"/>
          </p:nvPr>
        </p:nvSpPr>
        <p:spPr/>
        <p:txBody>
          <a:bodyPr>
            <a:normAutofit lnSpcReduction="10000"/>
          </a:bodyPr>
          <a:lstStyle/>
          <a:p>
            <a:endParaRPr lang="en-US" dirty="0" smtClean="0"/>
          </a:p>
          <a:p>
            <a:pPr marL="0" indent="0">
              <a:buNone/>
            </a:pPr>
            <a:r>
              <a:rPr lang="en-US" dirty="0" smtClean="0"/>
              <a:t>Exercise: Take example of a company and do the following:</a:t>
            </a:r>
          </a:p>
          <a:p>
            <a:pPr marL="0" indent="0">
              <a:buNone/>
            </a:pPr>
            <a:endParaRPr lang="en-US" dirty="0"/>
          </a:p>
          <a:p>
            <a:pPr marL="514350" indent="-514350">
              <a:buFont typeface="+mj-lt"/>
              <a:buAutoNum type="arabicPeriod"/>
            </a:pPr>
            <a:r>
              <a:rPr lang="en-US" dirty="0" smtClean="0"/>
              <a:t>Describe the company’s current strategy and argue if it is aligned with the company’s mission (purpose) or not.</a:t>
            </a:r>
          </a:p>
          <a:p>
            <a:pPr marL="514350" indent="-514350">
              <a:buFont typeface="+mj-lt"/>
              <a:buAutoNum type="arabicPeriod" startAt="2"/>
            </a:pPr>
            <a:r>
              <a:rPr lang="en-US" dirty="0"/>
              <a:t>Evaluate the company internally using VRIO analysis.</a:t>
            </a:r>
          </a:p>
          <a:p>
            <a:pPr marL="0" indent="0">
              <a:buNone/>
            </a:pPr>
            <a:r>
              <a:rPr lang="en-US" dirty="0" smtClean="0"/>
              <a:t>     </a:t>
            </a:r>
          </a:p>
          <a:p>
            <a:endParaRPr lang="en-GB" dirty="0"/>
          </a:p>
        </p:txBody>
      </p:sp>
    </p:spTree>
    <p:extLst>
      <p:ext uri="{BB962C8B-B14F-4D97-AF65-F5344CB8AC3E}">
        <p14:creationId xmlns:p14="http://schemas.microsoft.com/office/powerpoint/2010/main" xmlns="" val="30973347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Topics to Start with</a:t>
            </a:r>
            <a:endParaRPr lang="en-GB" dirty="0"/>
          </a:p>
        </p:txBody>
      </p:sp>
      <p:sp>
        <p:nvSpPr>
          <p:cNvPr id="3" name="Content Placeholder 2"/>
          <p:cNvSpPr>
            <a:spLocks noGrp="1"/>
          </p:cNvSpPr>
          <p:nvPr>
            <p:ph idx="1"/>
          </p:nvPr>
        </p:nvSpPr>
        <p:spPr/>
        <p:txBody>
          <a:bodyPr/>
          <a:lstStyle/>
          <a:p>
            <a:endParaRPr lang="en-US" dirty="0"/>
          </a:p>
          <a:p>
            <a:endParaRPr lang="en-US" dirty="0" smtClean="0"/>
          </a:p>
          <a:p>
            <a:r>
              <a:rPr lang="en-US" dirty="0" smtClean="0"/>
              <a:t>Resource-Based View of the Firm</a:t>
            </a:r>
          </a:p>
          <a:p>
            <a:r>
              <a:rPr lang="en-US" dirty="0" smtClean="0"/>
              <a:t>Company’s Mission and Purpose</a:t>
            </a:r>
            <a:endParaRPr lang="en-GB" dirty="0"/>
          </a:p>
        </p:txBody>
      </p:sp>
    </p:spTree>
    <p:extLst>
      <p:ext uri="{BB962C8B-B14F-4D97-AF65-F5344CB8AC3E}">
        <p14:creationId xmlns:p14="http://schemas.microsoft.com/office/powerpoint/2010/main" xmlns="" val="38580094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Resource-Based View of the Firm</a:t>
            </a:r>
            <a:endParaRPr lang="en-GB" dirty="0"/>
          </a:p>
        </p:txBody>
      </p:sp>
      <p:sp>
        <p:nvSpPr>
          <p:cNvPr id="3" name="Content Placeholder 2"/>
          <p:cNvSpPr>
            <a:spLocks noGrp="1"/>
          </p:cNvSpPr>
          <p:nvPr>
            <p:ph idx="1"/>
          </p:nvPr>
        </p:nvSpPr>
        <p:spPr>
          <a:xfrm>
            <a:off x="628650" y="1825625"/>
            <a:ext cx="7886700" cy="4769139"/>
          </a:xfrm>
        </p:spPr>
        <p:txBody>
          <a:bodyPr>
            <a:noAutofit/>
          </a:bodyPr>
          <a:lstStyle/>
          <a:p>
            <a:r>
              <a:rPr lang="en-US" sz="2400" b="1" dirty="0" smtClean="0"/>
              <a:t>Resource-based view of the firm</a:t>
            </a:r>
          </a:p>
          <a:p>
            <a:pPr lvl="1"/>
            <a:r>
              <a:rPr lang="en-US" dirty="0" smtClean="0"/>
              <a:t>Origin: Edith Penrose (Theory of the growth of the firm) – later works of </a:t>
            </a:r>
            <a:r>
              <a:rPr lang="en-US" dirty="0" err="1" smtClean="0"/>
              <a:t>Warnerfelt</a:t>
            </a:r>
            <a:r>
              <a:rPr lang="en-US" dirty="0" smtClean="0"/>
              <a:t> and Barney</a:t>
            </a:r>
          </a:p>
          <a:p>
            <a:pPr lvl="1"/>
            <a:r>
              <a:rPr lang="en-US" dirty="0" smtClean="0"/>
              <a:t>To achieve sustainable competitive advantage the firm’s resources and capabilities must be scarce and imperfectly mobile. </a:t>
            </a:r>
          </a:p>
          <a:p>
            <a:pPr lvl="1"/>
            <a:r>
              <a:rPr lang="en-US" dirty="0" smtClean="0"/>
              <a:t>The firm’s resource base must be </a:t>
            </a:r>
            <a:r>
              <a:rPr lang="en-US" b="1" u="sng" dirty="0" smtClean="0"/>
              <a:t>valuable, rare, inimitable, and non-substitutable (VRIN)</a:t>
            </a:r>
            <a:r>
              <a:rPr lang="en-US" dirty="0" smtClean="0"/>
              <a:t>. </a:t>
            </a:r>
          </a:p>
        </p:txBody>
      </p:sp>
    </p:spTree>
    <p:extLst>
      <p:ext uri="{BB962C8B-B14F-4D97-AF65-F5344CB8AC3E}">
        <p14:creationId xmlns:p14="http://schemas.microsoft.com/office/powerpoint/2010/main" xmlns="" val="137431810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Resource-Based View of the </a:t>
            </a:r>
            <a:r>
              <a:rPr lang="en-US" dirty="0" smtClean="0"/>
              <a:t>Firm (CONTINUED)</a:t>
            </a:r>
            <a:endParaRPr lang="en-GB" dirty="0"/>
          </a:p>
        </p:txBody>
      </p:sp>
      <p:sp>
        <p:nvSpPr>
          <p:cNvPr id="3" name="Content Placeholder 2"/>
          <p:cNvSpPr>
            <a:spLocks noGrp="1"/>
          </p:cNvSpPr>
          <p:nvPr>
            <p:ph idx="1"/>
          </p:nvPr>
        </p:nvSpPr>
        <p:spPr>
          <a:xfrm>
            <a:off x="628650" y="1825625"/>
            <a:ext cx="7886700" cy="4769139"/>
          </a:xfrm>
        </p:spPr>
        <p:txBody>
          <a:bodyPr>
            <a:noAutofit/>
          </a:bodyPr>
          <a:lstStyle/>
          <a:p>
            <a:pPr marL="0" indent="0">
              <a:buNone/>
            </a:pPr>
            <a:endParaRPr lang="en-US" sz="2400" dirty="0" smtClean="0"/>
          </a:p>
          <a:p>
            <a:pPr marL="0" indent="0">
              <a:buNone/>
            </a:pPr>
            <a:endParaRPr lang="en-US" sz="2400" dirty="0" smtClean="0"/>
          </a:p>
          <a:p>
            <a:pPr marL="0" indent="0">
              <a:buNone/>
            </a:pPr>
            <a:r>
              <a:rPr lang="en-US" sz="2400" dirty="0" smtClean="0"/>
              <a:t>The first critique raised questions about the dynamics of the firms’ resources, e.g. RBV ignored the processes of resource creation in a firm (see Black &amp; </a:t>
            </a:r>
            <a:r>
              <a:rPr lang="en-US" sz="2400" dirty="0" err="1" smtClean="0"/>
              <a:t>Boal</a:t>
            </a:r>
            <a:r>
              <a:rPr lang="en-US" sz="2400" dirty="0" smtClean="0"/>
              <a:t>, 1994). To address such critique Barney (1997) in his revised ‘</a:t>
            </a:r>
            <a:r>
              <a:rPr lang="en-US" sz="2400" b="1" u="sng" dirty="0" smtClean="0"/>
              <a:t>VRIO</a:t>
            </a:r>
            <a:r>
              <a:rPr lang="en-US" sz="2400" dirty="0" smtClean="0"/>
              <a:t>’ framework introduced a new ‘</a:t>
            </a:r>
            <a:r>
              <a:rPr lang="en-US" sz="2400" dirty="0" err="1" smtClean="0"/>
              <a:t>organisational</a:t>
            </a:r>
            <a:r>
              <a:rPr lang="en-US" sz="2400" dirty="0" smtClean="0"/>
              <a:t> processes’ (O) dimension positing that the firm should be </a:t>
            </a:r>
            <a:r>
              <a:rPr lang="en-US" sz="2400" dirty="0" err="1" smtClean="0"/>
              <a:t>organised</a:t>
            </a:r>
            <a:r>
              <a:rPr lang="en-US" sz="2400" dirty="0" smtClean="0"/>
              <a:t> and be able to readily exploit its resources. </a:t>
            </a:r>
            <a:endParaRPr lang="en-US" sz="2400" dirty="0" smtClean="0"/>
          </a:p>
        </p:txBody>
      </p:sp>
    </p:spTree>
    <p:extLst>
      <p:ext uri="{BB962C8B-B14F-4D97-AF65-F5344CB8AC3E}">
        <p14:creationId xmlns:p14="http://schemas.microsoft.com/office/powerpoint/2010/main" xmlns="" val="137431810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Resource-Based View of the </a:t>
            </a:r>
            <a:r>
              <a:rPr lang="en-US" dirty="0" smtClean="0"/>
              <a:t>Firm (CONTINUED)</a:t>
            </a:r>
            <a:endParaRPr lang="en-GB" dirty="0"/>
          </a:p>
        </p:txBody>
      </p:sp>
      <p:sp>
        <p:nvSpPr>
          <p:cNvPr id="3" name="Content Placeholder 2"/>
          <p:cNvSpPr>
            <a:spLocks noGrp="1"/>
          </p:cNvSpPr>
          <p:nvPr>
            <p:ph idx="1"/>
          </p:nvPr>
        </p:nvSpPr>
        <p:spPr/>
        <p:txBody>
          <a:bodyPr>
            <a:normAutofit fontScale="92500" lnSpcReduction="10000"/>
          </a:bodyPr>
          <a:lstStyle/>
          <a:p>
            <a:r>
              <a:rPr lang="en-US" dirty="0" smtClean="0"/>
              <a:t>Resource-based view takes resources as a general term for resources, capabilities and competences. Resources are taken as inputs into processes and capabilities as the processes by which the resources are utilized.</a:t>
            </a:r>
          </a:p>
          <a:p>
            <a:r>
              <a:rPr lang="en-US" dirty="0" smtClean="0"/>
              <a:t>Resources can be seen as things a firm owns, capabilities as things a firm can do, and competences as things a firm can do in unique different ways. For example, resources are non-productive by themselves without coordination e.g. brand name, distribution channels, customer relationship – capabilities in this case would be sales and service expertise, manufacturing expertise – competences would be alliance building, brand identity building.  </a:t>
            </a:r>
            <a:endParaRPr lang="en-GB" dirty="0"/>
          </a:p>
        </p:txBody>
      </p:sp>
      <p:pic>
        <p:nvPicPr>
          <p:cNvPr id="1025" name="Picture 1" descr="t"/>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1"/>
            <a:ext cx="7144" cy="9525"/>
          </a:xfrm>
          <a:prstGeom prst="rect">
            <a:avLst/>
          </a:prstGeom>
          <a:noFill/>
          <a:extLst>
            <a:ext uri="{909E8E84-426E-40DD-AFC4-6F175D3DCCD1}">
              <a14:hiddenFill xmlns:a14="http://schemas.microsoft.com/office/drawing/2010/main" xmlns="">
                <a:solidFill>
                  <a:srgbClr val="FFFFFF"/>
                </a:solidFill>
              </a14:hiddenFill>
            </a:ext>
          </a:extLst>
        </p:spPr>
      </p:pic>
      <p:pic>
        <p:nvPicPr>
          <p:cNvPr id="1026" name="Picture 2" descr="t"/>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1"/>
            <a:ext cx="7144" cy="95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2932823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9130" y="258446"/>
            <a:ext cx="7886700" cy="1325563"/>
          </a:xfrm>
        </p:spPr>
        <p:txBody>
          <a:bodyPr/>
          <a:lstStyle/>
          <a:p>
            <a:r>
              <a:rPr lang="en-US" dirty="0"/>
              <a:t>Resource-Based View of the Firm (CONTINUED)</a:t>
            </a:r>
            <a:endParaRPr lang="en-GB" dirty="0"/>
          </a:p>
        </p:txBody>
      </p:sp>
      <p:sp>
        <p:nvSpPr>
          <p:cNvPr id="3" name="Content Placeholder 2"/>
          <p:cNvSpPr>
            <a:spLocks noGrp="1"/>
          </p:cNvSpPr>
          <p:nvPr>
            <p:ph idx="1"/>
          </p:nvPr>
        </p:nvSpPr>
        <p:spPr>
          <a:xfrm>
            <a:off x="198120" y="1554480"/>
            <a:ext cx="8732520" cy="4622483"/>
          </a:xfrm>
        </p:spPr>
        <p:txBody>
          <a:bodyPr>
            <a:noAutofit/>
          </a:bodyPr>
          <a:lstStyle/>
          <a:p>
            <a:r>
              <a:rPr lang="en-US" sz="2400" dirty="0" smtClean="0"/>
              <a:t>According to RBV, a firm’s capability to deploy and/or combine resources in ways that are not easily imitated or substituted by other firms is a source of competitive advantage. </a:t>
            </a:r>
            <a:r>
              <a:rPr lang="en-GB" sz="2400" dirty="0"/>
              <a:t>RBV contends that such differences in resources explain the differences among firms in terms of their competitive advantages and performances.</a:t>
            </a:r>
            <a:r>
              <a:rPr lang="en-US" sz="2400" dirty="0" smtClean="0"/>
              <a:t> </a:t>
            </a:r>
          </a:p>
          <a:p>
            <a:r>
              <a:rPr lang="en-US" sz="2400" dirty="0" smtClean="0"/>
              <a:t>Not all resources are equally important: </a:t>
            </a:r>
          </a:p>
          <a:p>
            <a:pPr lvl="1"/>
            <a:r>
              <a:rPr lang="en-US" dirty="0" smtClean="0"/>
              <a:t>some are more value creating for customers; </a:t>
            </a:r>
          </a:p>
          <a:p>
            <a:pPr lvl="1"/>
            <a:r>
              <a:rPr lang="en-US" dirty="0" smtClean="0"/>
              <a:t>some are more value creating for investors than for customers;</a:t>
            </a:r>
          </a:p>
          <a:p>
            <a:pPr lvl="1"/>
            <a:r>
              <a:rPr lang="en-US" dirty="0" smtClean="0"/>
              <a:t>Some resources involve no cost but are value creating such as organizational culture</a:t>
            </a:r>
          </a:p>
          <a:p>
            <a:pPr lvl="1"/>
            <a:r>
              <a:rPr lang="en-US" dirty="0" smtClean="0"/>
              <a:t>Some tangible ones become valuable only when intangibles are added</a:t>
            </a:r>
          </a:p>
          <a:p>
            <a:pPr lvl="1"/>
            <a:r>
              <a:rPr lang="en-US" dirty="0" smtClean="0"/>
              <a:t>A strategy itself is a valuable (intangible) resource for a firm when compared to strategy absence. </a:t>
            </a:r>
            <a:endParaRPr lang="en-GB" dirty="0"/>
          </a:p>
        </p:txBody>
      </p:sp>
    </p:spTree>
    <p:extLst>
      <p:ext uri="{BB962C8B-B14F-4D97-AF65-F5344CB8AC3E}">
        <p14:creationId xmlns:p14="http://schemas.microsoft.com/office/powerpoint/2010/main" xmlns="" val="37717114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Organizational Mission</a:t>
            </a:r>
            <a:endParaRPr lang="en-GB" dirty="0"/>
          </a:p>
        </p:txBody>
      </p:sp>
      <p:sp>
        <p:nvSpPr>
          <p:cNvPr id="3" name="Content Placeholder 2"/>
          <p:cNvSpPr>
            <a:spLocks noGrp="1"/>
          </p:cNvSpPr>
          <p:nvPr>
            <p:ph idx="1"/>
          </p:nvPr>
        </p:nvSpPr>
        <p:spPr/>
        <p:txBody>
          <a:bodyPr/>
          <a:lstStyle/>
          <a:p>
            <a:endParaRPr lang="en-US" dirty="0" smtClean="0"/>
          </a:p>
          <a:p>
            <a:r>
              <a:rPr lang="en-US" dirty="0" smtClean="0"/>
              <a:t>Why exactly are we here OR why exactly are we doing this, defines the purpose that guides the actions of missionaries, which is equally applicable for business organizations that aspire to flourish. </a:t>
            </a:r>
          </a:p>
          <a:p>
            <a:r>
              <a:rPr lang="en-US" dirty="0" smtClean="0"/>
              <a:t>Generally members of an organization are clear about what they are making, and how they are making it, but seldom will be clear about why they are making it except that for profits and to satisfy customers needs. </a:t>
            </a:r>
            <a:endParaRPr lang="en-GB" dirty="0"/>
          </a:p>
        </p:txBody>
      </p:sp>
    </p:spTree>
    <p:extLst>
      <p:ext uri="{BB962C8B-B14F-4D97-AF65-F5344CB8AC3E}">
        <p14:creationId xmlns:p14="http://schemas.microsoft.com/office/powerpoint/2010/main" xmlns="" val="12795299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Organizational </a:t>
            </a:r>
            <a:r>
              <a:rPr lang="en-US" dirty="0" smtClean="0"/>
              <a:t>Mission (continued)</a:t>
            </a:r>
            <a:endParaRPr lang="en-GB" dirty="0"/>
          </a:p>
        </p:txBody>
      </p:sp>
      <p:sp>
        <p:nvSpPr>
          <p:cNvPr id="3" name="Content Placeholder 2"/>
          <p:cNvSpPr>
            <a:spLocks noGrp="1"/>
          </p:cNvSpPr>
          <p:nvPr>
            <p:ph idx="1"/>
          </p:nvPr>
        </p:nvSpPr>
        <p:spPr/>
        <p:txBody>
          <a:bodyPr>
            <a:normAutofit fontScale="92500" lnSpcReduction="10000"/>
          </a:bodyPr>
          <a:lstStyle/>
          <a:p>
            <a:r>
              <a:rPr lang="en-US" sz="2600" dirty="0"/>
              <a:t>There are seven questions whose answers may not be clear to all members of the </a:t>
            </a:r>
            <a:r>
              <a:rPr lang="en-US" sz="2600" dirty="0" smtClean="0"/>
              <a:t>organization - answers </a:t>
            </a:r>
            <a:r>
              <a:rPr lang="en-US" sz="2600" dirty="0"/>
              <a:t>of these seven questions will clarify the mission of the organization. </a:t>
            </a:r>
            <a:endParaRPr lang="en-GB" sz="2600" dirty="0"/>
          </a:p>
          <a:p>
            <a:pPr lvl="1"/>
            <a:r>
              <a:rPr lang="en-US" sz="2600" dirty="0" smtClean="0"/>
              <a:t>What the organization is known for  (what it stands for)</a:t>
            </a:r>
          </a:p>
          <a:p>
            <a:pPr lvl="1"/>
            <a:r>
              <a:rPr lang="en-US" sz="2600" dirty="0" smtClean="0"/>
              <a:t>What the organization is capable of (organizational competences)</a:t>
            </a:r>
          </a:p>
          <a:p>
            <a:pPr lvl="1"/>
            <a:r>
              <a:rPr lang="en-US" sz="2600" dirty="0" smtClean="0"/>
              <a:t>How the organization came into being (original cause)</a:t>
            </a:r>
          </a:p>
          <a:p>
            <a:pPr lvl="1"/>
            <a:r>
              <a:rPr lang="en-US" sz="2600" dirty="0" smtClean="0"/>
              <a:t>How the organization reached its present stage (process of becoming)</a:t>
            </a:r>
          </a:p>
          <a:p>
            <a:pPr lvl="1"/>
            <a:r>
              <a:rPr lang="en-US" sz="2600" dirty="0" smtClean="0"/>
              <a:t>How it is planning to go forward (its trajectory)</a:t>
            </a:r>
          </a:p>
          <a:p>
            <a:pPr lvl="1"/>
            <a:r>
              <a:rPr lang="en-US" sz="2600" dirty="0" smtClean="0"/>
              <a:t>Why the organization exists now (fundamental purpose)</a:t>
            </a:r>
          </a:p>
          <a:p>
            <a:pPr lvl="1"/>
            <a:r>
              <a:rPr lang="en-US" sz="2600" dirty="0" smtClean="0"/>
              <a:t>Why the organization should exist tomorrow (ethical foundation)</a:t>
            </a:r>
            <a:endParaRPr lang="en-GB" sz="2600" dirty="0"/>
          </a:p>
          <a:p>
            <a:endParaRPr lang="en-GB" dirty="0"/>
          </a:p>
        </p:txBody>
      </p:sp>
    </p:spTree>
    <p:extLst>
      <p:ext uri="{BB962C8B-B14F-4D97-AF65-F5344CB8AC3E}">
        <p14:creationId xmlns:p14="http://schemas.microsoft.com/office/powerpoint/2010/main" xmlns="" val="17944472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a:t>
            </a:r>
            <a:endParaRPr lang="en-GB" dirty="0"/>
          </a:p>
        </p:txBody>
      </p:sp>
      <p:sp>
        <p:nvSpPr>
          <p:cNvPr id="3" name="Content Placeholder 2"/>
          <p:cNvSpPr>
            <a:spLocks noGrp="1"/>
          </p:cNvSpPr>
          <p:nvPr>
            <p:ph idx="1"/>
          </p:nvPr>
        </p:nvSpPr>
        <p:spPr/>
        <p:txBody>
          <a:bodyPr/>
          <a:lstStyle/>
          <a:p>
            <a:r>
              <a:rPr lang="en-US" dirty="0" smtClean="0"/>
              <a:t>Company: PIA</a:t>
            </a:r>
          </a:p>
          <a:p>
            <a:endParaRPr lang="en-US" dirty="0"/>
          </a:p>
          <a:p>
            <a:endParaRPr lang="en-US" dirty="0"/>
          </a:p>
          <a:p>
            <a:pPr marL="514350" indent="-514350">
              <a:buFont typeface="+mj-lt"/>
              <a:buAutoNum type="arabicPeriod"/>
            </a:pPr>
            <a:r>
              <a:rPr lang="en-US" dirty="0"/>
              <a:t>Describe the company’s current strategy and argue if it is aligned with the company’s mission (purpose</a:t>
            </a:r>
            <a:r>
              <a:rPr lang="en-US" dirty="0" smtClean="0"/>
              <a:t>) or not.</a:t>
            </a:r>
            <a:endParaRPr lang="en-US" dirty="0"/>
          </a:p>
          <a:p>
            <a:endParaRPr lang="en-GB" dirty="0"/>
          </a:p>
        </p:txBody>
      </p:sp>
    </p:spTree>
    <p:extLst>
      <p:ext uri="{BB962C8B-B14F-4D97-AF65-F5344CB8AC3E}">
        <p14:creationId xmlns:p14="http://schemas.microsoft.com/office/powerpoint/2010/main" xmlns="" val="163920564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Current Strategy and Mission</a:t>
            </a:r>
            <a:endParaRPr lang="en-GB" dirty="0"/>
          </a:p>
        </p:txBody>
      </p:sp>
      <p:sp>
        <p:nvSpPr>
          <p:cNvPr id="3" name="Content Placeholder 2"/>
          <p:cNvSpPr>
            <a:spLocks noGrp="1"/>
          </p:cNvSpPr>
          <p:nvPr>
            <p:ph idx="1"/>
          </p:nvPr>
        </p:nvSpPr>
        <p:spPr/>
        <p:txBody>
          <a:bodyPr>
            <a:normAutofit fontScale="92500" lnSpcReduction="20000"/>
          </a:bodyPr>
          <a:lstStyle/>
          <a:p>
            <a:endParaRPr lang="en-US" dirty="0" smtClean="0"/>
          </a:p>
          <a:p>
            <a:r>
              <a:rPr lang="en-US" sz="2600" dirty="0" smtClean="0"/>
              <a:t>Identify the company’s strategy through their history, growth, goals, and decisions. </a:t>
            </a:r>
          </a:p>
          <a:p>
            <a:endParaRPr lang="en-US" sz="2600" dirty="0"/>
          </a:p>
          <a:p>
            <a:r>
              <a:rPr lang="en-US" sz="2600" dirty="0" smtClean="0"/>
              <a:t>The Company’s Mission:</a:t>
            </a:r>
          </a:p>
          <a:p>
            <a:pPr lvl="1"/>
            <a:r>
              <a:rPr lang="en-US" sz="2600" dirty="0"/>
              <a:t>Employee teams will contribute towards making PIA a global airline of </a:t>
            </a:r>
            <a:r>
              <a:rPr lang="en-US" sz="2600" dirty="0" smtClean="0"/>
              <a:t>choice</a:t>
            </a:r>
            <a:endParaRPr lang="en-US" sz="2600" dirty="0"/>
          </a:p>
          <a:p>
            <a:pPr lvl="1"/>
            <a:r>
              <a:rPr lang="en-US" sz="2600" dirty="0"/>
              <a:t>Offering quality customer services and innovative products</a:t>
            </a:r>
          </a:p>
          <a:p>
            <a:pPr lvl="1"/>
            <a:r>
              <a:rPr lang="en-US" sz="2600" dirty="0"/>
              <a:t>Participating in global alliances</a:t>
            </a:r>
          </a:p>
          <a:p>
            <a:pPr lvl="1"/>
            <a:r>
              <a:rPr lang="en-US" sz="2600" dirty="0"/>
              <a:t>Using state-of-the-art technologies</a:t>
            </a:r>
          </a:p>
          <a:p>
            <a:pPr lvl="1"/>
            <a:r>
              <a:rPr lang="en-US" sz="2600" dirty="0"/>
              <a:t>Ensuring cost-effective measures in procurement and operations</a:t>
            </a:r>
            <a:endParaRPr lang="en-GB" sz="2600" dirty="0"/>
          </a:p>
        </p:txBody>
      </p:sp>
    </p:spTree>
    <p:extLst>
      <p:ext uri="{BB962C8B-B14F-4D97-AF65-F5344CB8AC3E}">
        <p14:creationId xmlns:p14="http://schemas.microsoft.com/office/powerpoint/2010/main" xmlns="" val="32502772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3890" y="227966"/>
            <a:ext cx="7886700" cy="1325563"/>
          </a:xfrm>
        </p:spPr>
        <p:txBody>
          <a:bodyPr>
            <a:normAutofit/>
          </a:bodyPr>
          <a:lstStyle/>
          <a:p>
            <a:r>
              <a:rPr lang="en-US" sz="3600" dirty="0" smtClean="0"/>
              <a:t>Current Strategy and Mission (continued)</a:t>
            </a:r>
            <a:endParaRPr lang="en-GB" sz="3600" dirty="0"/>
          </a:p>
        </p:txBody>
      </p:sp>
      <p:sp>
        <p:nvSpPr>
          <p:cNvPr id="3" name="Content Placeholder 2"/>
          <p:cNvSpPr>
            <a:spLocks noGrp="1"/>
          </p:cNvSpPr>
          <p:nvPr>
            <p:ph idx="1"/>
          </p:nvPr>
        </p:nvSpPr>
        <p:spPr>
          <a:xfrm>
            <a:off x="0" y="1337945"/>
            <a:ext cx="8961120" cy="4351338"/>
          </a:xfrm>
        </p:spPr>
        <p:txBody>
          <a:bodyPr>
            <a:noAutofit/>
          </a:bodyPr>
          <a:lstStyle/>
          <a:p>
            <a:r>
              <a:rPr lang="en-US" sz="2400" dirty="0" smtClean="0"/>
              <a:t>The Company’s Mission - Analysis</a:t>
            </a:r>
          </a:p>
          <a:p>
            <a:pPr lvl="1"/>
            <a:r>
              <a:rPr lang="en-US" dirty="0"/>
              <a:t>Employee teams will contribute towards making PIA a global airline of choice</a:t>
            </a:r>
            <a:r>
              <a:rPr lang="en-US" dirty="0" smtClean="0"/>
              <a:t>:</a:t>
            </a:r>
          </a:p>
          <a:p>
            <a:pPr lvl="2"/>
            <a:r>
              <a:rPr lang="en-US" sz="2400" dirty="0" smtClean="0"/>
              <a:t>PIA currently is not a global airline of choice – international customers do not generally value PIA as the first choice – domestic customers or domestic travel however may view it as a first choice. </a:t>
            </a:r>
          </a:p>
          <a:p>
            <a:pPr lvl="2"/>
            <a:r>
              <a:rPr lang="en-US" sz="2400" dirty="0" smtClean="0"/>
              <a:t>Recent History and News: PIA pilots caught drunk, plane crash due to pilots negligence, warning from international airports due to non compliance of laws etc. </a:t>
            </a:r>
            <a:endParaRPr lang="en-US" sz="2400" dirty="0"/>
          </a:p>
          <a:p>
            <a:pPr lvl="1"/>
            <a:r>
              <a:rPr lang="en-US" dirty="0"/>
              <a:t>Offering quality customer services and innovative </a:t>
            </a:r>
            <a:r>
              <a:rPr lang="en-US" dirty="0" smtClean="0"/>
              <a:t>products</a:t>
            </a:r>
          </a:p>
          <a:p>
            <a:pPr lvl="2"/>
            <a:r>
              <a:rPr lang="en-US" sz="2400" dirty="0" smtClean="0"/>
              <a:t>Customer services generally remain substandard</a:t>
            </a:r>
          </a:p>
          <a:p>
            <a:pPr lvl="2"/>
            <a:r>
              <a:rPr lang="en-US" sz="2400" dirty="0" smtClean="0"/>
              <a:t>No innovation as such as introduced by other regional airlines such as Emirates and Etihad – lack of new planes – existing planes lack maintenance</a:t>
            </a:r>
            <a:endParaRPr lang="en-US" sz="2400" dirty="0"/>
          </a:p>
        </p:txBody>
      </p:sp>
    </p:spTree>
    <p:extLst>
      <p:ext uri="{BB962C8B-B14F-4D97-AF65-F5344CB8AC3E}">
        <p14:creationId xmlns:p14="http://schemas.microsoft.com/office/powerpoint/2010/main" xmlns="" val="29836388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4370" y="212726"/>
            <a:ext cx="7886700" cy="1325563"/>
          </a:xfrm>
        </p:spPr>
        <p:txBody>
          <a:bodyPr/>
          <a:lstStyle/>
          <a:p>
            <a:r>
              <a:rPr lang="en-US" dirty="0" smtClean="0"/>
              <a:t>Current Strategy and Mission (continued)</a:t>
            </a:r>
            <a:endParaRPr lang="en-GB" dirty="0"/>
          </a:p>
        </p:txBody>
      </p:sp>
      <p:sp>
        <p:nvSpPr>
          <p:cNvPr id="3" name="Content Placeholder 2"/>
          <p:cNvSpPr>
            <a:spLocks noGrp="1"/>
          </p:cNvSpPr>
          <p:nvPr>
            <p:ph idx="1"/>
          </p:nvPr>
        </p:nvSpPr>
        <p:spPr>
          <a:xfrm>
            <a:off x="198120" y="1551305"/>
            <a:ext cx="8732520" cy="4351338"/>
          </a:xfrm>
        </p:spPr>
        <p:txBody>
          <a:bodyPr>
            <a:noAutofit/>
          </a:bodyPr>
          <a:lstStyle/>
          <a:p>
            <a:r>
              <a:rPr lang="en-US" sz="2400" dirty="0" smtClean="0"/>
              <a:t>The Company’s Mission – Analysis (continued)</a:t>
            </a:r>
          </a:p>
          <a:p>
            <a:pPr lvl="1"/>
            <a:r>
              <a:rPr lang="en-US" dirty="0" smtClean="0"/>
              <a:t>Participating </a:t>
            </a:r>
            <a:r>
              <a:rPr lang="en-US" dirty="0"/>
              <a:t>in global </a:t>
            </a:r>
            <a:r>
              <a:rPr lang="en-US" dirty="0" smtClean="0"/>
              <a:t>alliances</a:t>
            </a:r>
          </a:p>
          <a:p>
            <a:pPr lvl="2"/>
            <a:r>
              <a:rPr lang="en-US" sz="2400" dirty="0" smtClean="0"/>
              <a:t>Low to Moderate level</a:t>
            </a:r>
            <a:endParaRPr lang="en-US" sz="2400" dirty="0"/>
          </a:p>
          <a:p>
            <a:pPr lvl="1"/>
            <a:r>
              <a:rPr lang="en-US" dirty="0"/>
              <a:t>Using state-of-the-art </a:t>
            </a:r>
            <a:r>
              <a:rPr lang="en-US" dirty="0" smtClean="0"/>
              <a:t>technologies</a:t>
            </a:r>
          </a:p>
          <a:p>
            <a:pPr lvl="2"/>
            <a:r>
              <a:rPr lang="en-US" sz="2400" dirty="0" smtClean="0"/>
              <a:t>Not being that technology oriented</a:t>
            </a:r>
            <a:endParaRPr lang="en-US" sz="2400" dirty="0"/>
          </a:p>
          <a:p>
            <a:pPr lvl="1"/>
            <a:r>
              <a:rPr lang="en-US" dirty="0"/>
              <a:t>Ensuring cost-effective measures in procurement and </a:t>
            </a:r>
            <a:r>
              <a:rPr lang="en-US" dirty="0" smtClean="0"/>
              <a:t>operations</a:t>
            </a:r>
          </a:p>
          <a:p>
            <a:pPr lvl="2"/>
            <a:r>
              <a:rPr lang="en-US" sz="2400" dirty="0" smtClean="0"/>
              <a:t>The organization is currently and </a:t>
            </a:r>
            <a:r>
              <a:rPr lang="en-US" sz="2400" dirty="0"/>
              <a:t>h</a:t>
            </a:r>
            <a:r>
              <a:rPr lang="en-US" sz="2400" dirty="0" smtClean="0"/>
              <a:t>as been for the past many years under financial deficit – the organization is in trouble and is seen more as a liability than as a profit making organization – effective measures in operations and procurement do not seem to be practiced or they are least effective or contribute little in the current situation of the company.</a:t>
            </a:r>
            <a:endParaRPr lang="en-GB" sz="2400" dirty="0"/>
          </a:p>
        </p:txBody>
      </p:sp>
    </p:spTree>
    <p:extLst>
      <p:ext uri="{BB962C8B-B14F-4D97-AF65-F5344CB8AC3E}">
        <p14:creationId xmlns:p14="http://schemas.microsoft.com/office/powerpoint/2010/main" xmlns="" val="327293261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1</a:t>
            </a:r>
            <a:endParaRPr lang="en-GB" dirty="0"/>
          </a:p>
        </p:txBody>
      </p:sp>
      <p:sp>
        <p:nvSpPr>
          <p:cNvPr id="3" name="Content Placeholder 2"/>
          <p:cNvSpPr>
            <a:spLocks noGrp="1"/>
          </p:cNvSpPr>
          <p:nvPr>
            <p:ph idx="1"/>
          </p:nvPr>
        </p:nvSpPr>
        <p:spPr/>
        <p:txBody>
          <a:bodyPr/>
          <a:lstStyle/>
          <a:p>
            <a:pPr marL="514350" indent="-514350">
              <a:buFont typeface="+mj-lt"/>
              <a:buAutoNum type="arabicPeriod"/>
            </a:pPr>
            <a:endParaRPr lang="en-US" dirty="0" smtClean="0"/>
          </a:p>
          <a:p>
            <a:pPr marL="514350" indent="-514350">
              <a:buFont typeface="+mj-lt"/>
              <a:buAutoNum type="arabicPeriod"/>
            </a:pPr>
            <a:r>
              <a:rPr lang="en-US" dirty="0" smtClean="0"/>
              <a:t>Describe </a:t>
            </a:r>
            <a:r>
              <a:rPr lang="en-US" dirty="0"/>
              <a:t>the company’s current strategy and argue if it is aligned with the company’s mission (purpose</a:t>
            </a:r>
            <a:r>
              <a:rPr lang="en-US" dirty="0" smtClean="0"/>
              <a:t>) or not.</a:t>
            </a:r>
          </a:p>
          <a:p>
            <a:pPr marL="514350" indent="-514350">
              <a:buFont typeface="+mj-lt"/>
              <a:buAutoNum type="arabicPeriod"/>
            </a:pPr>
            <a:endParaRPr lang="en-US" dirty="0"/>
          </a:p>
          <a:p>
            <a:pPr marL="0" indent="0">
              <a:buNone/>
            </a:pPr>
            <a:r>
              <a:rPr lang="en-US" i="1" dirty="0" smtClean="0"/>
              <a:t>The company’s current strategies either are not effective or least aligned to their mission  </a:t>
            </a:r>
            <a:endParaRPr lang="en-US" i="1" dirty="0"/>
          </a:p>
          <a:p>
            <a:endParaRPr lang="en-GB" dirty="0"/>
          </a:p>
        </p:txBody>
      </p:sp>
    </p:spTree>
    <p:extLst>
      <p:ext uri="{BB962C8B-B14F-4D97-AF65-F5344CB8AC3E}">
        <p14:creationId xmlns:p14="http://schemas.microsoft.com/office/powerpoint/2010/main" xmlns="" val="23560027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2 </a:t>
            </a:r>
            <a:endParaRPr lang="en-GB" dirty="0"/>
          </a:p>
        </p:txBody>
      </p:sp>
      <p:sp>
        <p:nvSpPr>
          <p:cNvPr id="3" name="Content Placeholder 2"/>
          <p:cNvSpPr>
            <a:spLocks noGrp="1"/>
          </p:cNvSpPr>
          <p:nvPr>
            <p:ph idx="1"/>
          </p:nvPr>
        </p:nvSpPr>
        <p:spPr/>
        <p:txBody>
          <a:bodyPr>
            <a:normAutofit lnSpcReduction="10000"/>
          </a:bodyPr>
          <a:lstStyle/>
          <a:p>
            <a:endParaRPr lang="en-US" dirty="0" smtClean="0"/>
          </a:p>
          <a:p>
            <a:pPr marL="514350" indent="-514350">
              <a:buFont typeface="+mj-lt"/>
              <a:buAutoNum type="arabicPeriod" startAt="2"/>
            </a:pPr>
            <a:r>
              <a:rPr lang="en-US" dirty="0"/>
              <a:t>Evaluate the company internally using VRIO analysis.</a:t>
            </a:r>
          </a:p>
          <a:p>
            <a:endParaRPr lang="en-US" dirty="0" smtClean="0"/>
          </a:p>
          <a:p>
            <a:r>
              <a:rPr lang="en-US" dirty="0" smtClean="0"/>
              <a:t>Valuable: No, the company’s resource, capability and competence is not valuable as they face a competitive disadvantage due to poor delivery and poor value to the customers</a:t>
            </a:r>
          </a:p>
          <a:p>
            <a:r>
              <a:rPr lang="en-US" dirty="0" smtClean="0"/>
              <a:t>Rare: No, the resource exists at large and in better forms with the other competing companies. </a:t>
            </a:r>
          </a:p>
          <a:p>
            <a:endParaRPr lang="en-GB" dirty="0"/>
          </a:p>
        </p:txBody>
      </p:sp>
    </p:spTree>
    <p:extLst>
      <p:ext uri="{BB962C8B-B14F-4D97-AF65-F5344CB8AC3E}">
        <p14:creationId xmlns:p14="http://schemas.microsoft.com/office/powerpoint/2010/main" xmlns="" val="280879665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2 (continued) </a:t>
            </a:r>
            <a:endParaRPr lang="en-GB" dirty="0"/>
          </a:p>
        </p:txBody>
      </p:sp>
      <p:sp>
        <p:nvSpPr>
          <p:cNvPr id="3" name="Content Placeholder 2"/>
          <p:cNvSpPr>
            <a:spLocks noGrp="1"/>
          </p:cNvSpPr>
          <p:nvPr>
            <p:ph idx="1"/>
          </p:nvPr>
        </p:nvSpPr>
        <p:spPr/>
        <p:txBody>
          <a:bodyPr>
            <a:normAutofit fontScale="92500" lnSpcReduction="10000"/>
          </a:bodyPr>
          <a:lstStyle/>
          <a:p>
            <a:endParaRPr lang="en-US" dirty="0" smtClean="0"/>
          </a:p>
          <a:p>
            <a:pPr marL="514350" indent="-514350">
              <a:buFont typeface="+mj-lt"/>
              <a:buAutoNum type="arabicPeriod" startAt="2"/>
            </a:pPr>
            <a:r>
              <a:rPr lang="en-US" dirty="0"/>
              <a:t>Evaluate the company internally using VRIO analysis.</a:t>
            </a:r>
          </a:p>
          <a:p>
            <a:endParaRPr lang="en-US" dirty="0" smtClean="0"/>
          </a:p>
          <a:p>
            <a:r>
              <a:rPr lang="en-US" dirty="0" smtClean="0"/>
              <a:t>Inimitable: No, the company is far behind in developing a good resource that will be considered by competitors to imitate – as the company is generally less technology or innovation oriented an inimitable resource is less likely to exist. Even if the company produces something, in general, the resource is unlikely to be inimitable due to resource abundance – this equally applies to the top companies in the business. </a:t>
            </a:r>
          </a:p>
          <a:p>
            <a:endParaRPr lang="en-GB" dirty="0"/>
          </a:p>
        </p:txBody>
      </p:sp>
    </p:spTree>
    <p:extLst>
      <p:ext uri="{BB962C8B-B14F-4D97-AF65-F5344CB8AC3E}">
        <p14:creationId xmlns:p14="http://schemas.microsoft.com/office/powerpoint/2010/main" xmlns="" val="424618382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2 (continued) </a:t>
            </a:r>
            <a:endParaRPr lang="en-GB" dirty="0"/>
          </a:p>
        </p:txBody>
      </p:sp>
      <p:sp>
        <p:nvSpPr>
          <p:cNvPr id="3" name="Content Placeholder 2"/>
          <p:cNvSpPr>
            <a:spLocks noGrp="1"/>
          </p:cNvSpPr>
          <p:nvPr>
            <p:ph idx="1"/>
          </p:nvPr>
        </p:nvSpPr>
        <p:spPr/>
        <p:txBody>
          <a:bodyPr>
            <a:normAutofit fontScale="92500" lnSpcReduction="10000"/>
          </a:bodyPr>
          <a:lstStyle/>
          <a:p>
            <a:endParaRPr lang="en-US" dirty="0" smtClean="0"/>
          </a:p>
          <a:p>
            <a:pPr marL="514350" indent="-514350">
              <a:buFont typeface="+mj-lt"/>
              <a:buAutoNum type="arabicPeriod" startAt="2"/>
            </a:pPr>
            <a:r>
              <a:rPr lang="en-US" dirty="0"/>
              <a:t>Evaluate the company internally using VRIO analysis.</a:t>
            </a:r>
          </a:p>
          <a:p>
            <a:pPr marL="0" indent="0">
              <a:buNone/>
            </a:pPr>
            <a:endParaRPr lang="en-US" dirty="0" smtClean="0"/>
          </a:p>
          <a:p>
            <a:r>
              <a:rPr lang="en-US" dirty="0" smtClean="0"/>
              <a:t>Organized: the company at present does not seem to be organized well enough to </a:t>
            </a:r>
            <a:r>
              <a:rPr lang="en-US" dirty="0"/>
              <a:t>exploit </a:t>
            </a:r>
            <a:r>
              <a:rPr lang="en-US" dirty="0" smtClean="0"/>
              <a:t>their resource/capability or </a:t>
            </a:r>
            <a:r>
              <a:rPr lang="en-US" dirty="0"/>
              <a:t>to capture </a:t>
            </a:r>
            <a:r>
              <a:rPr lang="en-US" dirty="0" smtClean="0"/>
              <a:t>value - the company is currently at a financial loss and seen as a liability by the shareholders (e.g. Government) – the value they capture seems not to change their deficit position – resources and capabilities are least exploited and this is reflected with their substandard services and low level of innovation. </a:t>
            </a:r>
          </a:p>
          <a:p>
            <a:endParaRPr lang="en-GB" dirty="0"/>
          </a:p>
        </p:txBody>
      </p:sp>
    </p:spTree>
    <p:extLst>
      <p:ext uri="{BB962C8B-B14F-4D97-AF65-F5344CB8AC3E}">
        <p14:creationId xmlns:p14="http://schemas.microsoft.com/office/powerpoint/2010/main" xmlns="" val="316720628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2 (continued) </a:t>
            </a:r>
            <a:endParaRPr lang="en-GB" dirty="0"/>
          </a:p>
        </p:txBody>
      </p:sp>
      <p:sp>
        <p:nvSpPr>
          <p:cNvPr id="3" name="Content Placeholder 2"/>
          <p:cNvSpPr>
            <a:spLocks noGrp="1"/>
          </p:cNvSpPr>
          <p:nvPr>
            <p:ph idx="1"/>
          </p:nvPr>
        </p:nvSpPr>
        <p:spPr/>
        <p:txBody>
          <a:bodyPr>
            <a:normAutofit fontScale="92500"/>
          </a:bodyPr>
          <a:lstStyle/>
          <a:p>
            <a:pPr marL="514350" indent="-514350">
              <a:buFont typeface="+mj-lt"/>
              <a:buAutoNum type="arabicPeriod" startAt="2"/>
            </a:pPr>
            <a:r>
              <a:rPr lang="en-US" sz="2600" dirty="0" smtClean="0"/>
              <a:t>Evaluate </a:t>
            </a:r>
            <a:r>
              <a:rPr lang="en-US" sz="2600" dirty="0"/>
              <a:t>the </a:t>
            </a:r>
            <a:r>
              <a:rPr lang="en-US" sz="2600" dirty="0" smtClean="0"/>
              <a:t>company internally using </a:t>
            </a:r>
            <a:r>
              <a:rPr lang="en-US" sz="2600" dirty="0"/>
              <a:t>VRIO </a:t>
            </a:r>
            <a:r>
              <a:rPr lang="en-US" sz="2600" dirty="0" smtClean="0"/>
              <a:t>analysis.</a:t>
            </a:r>
            <a:endParaRPr lang="en-US" sz="2600" dirty="0"/>
          </a:p>
          <a:p>
            <a:pPr marL="0" indent="0">
              <a:buNone/>
            </a:pPr>
            <a:r>
              <a:rPr lang="en-US" sz="2600" i="1" dirty="0" smtClean="0"/>
              <a:t>The company’s current </a:t>
            </a:r>
            <a:r>
              <a:rPr lang="en-US" sz="2600" b="1" i="1" u="sng" dirty="0" smtClean="0"/>
              <a:t>performance</a:t>
            </a:r>
            <a:r>
              <a:rPr lang="en-US" sz="2600" i="1" dirty="0" smtClean="0"/>
              <a:t> is below average and is not able to achieve a </a:t>
            </a:r>
            <a:r>
              <a:rPr lang="en-US" sz="2600" b="1" i="1" u="sng" dirty="0" smtClean="0"/>
              <a:t>sustained competitive advantage </a:t>
            </a:r>
            <a:r>
              <a:rPr lang="en-US" sz="2600" i="1" dirty="0" smtClean="0"/>
              <a:t>in the current situation.</a:t>
            </a:r>
            <a:endParaRPr lang="en-US" sz="2600" i="1" dirty="0"/>
          </a:p>
          <a:p>
            <a:pPr marL="0" indent="0">
              <a:buNone/>
            </a:pPr>
            <a:r>
              <a:rPr lang="en-US" sz="2600" dirty="0" smtClean="0"/>
              <a:t>Our external environmental analysis suggested that external environment generally is supportive of the company – this is mainly because of the government’s heavy involvement – in a </a:t>
            </a:r>
            <a:r>
              <a:rPr lang="en-US" sz="2600" dirty="0"/>
              <a:t>recent meeting </a:t>
            </a:r>
            <a:r>
              <a:rPr lang="en-US" sz="2600" dirty="0" smtClean="0"/>
              <a:t>the </a:t>
            </a:r>
            <a:r>
              <a:rPr lang="en-US" sz="2600" dirty="0"/>
              <a:t>prime minister was informed that PIA’s share in the domestic market had increased from 47 to 58 per cent in March as compared to last year and international market share from 23 to </a:t>
            </a:r>
            <a:r>
              <a:rPr lang="en-US" sz="2600" dirty="0" err="1"/>
              <a:t>27pc</a:t>
            </a:r>
            <a:r>
              <a:rPr lang="en-US" sz="2600" dirty="0"/>
              <a:t>. Average daily departures increased from 94 flights in March last year to 121</a:t>
            </a:r>
            <a:r>
              <a:rPr lang="en-US" sz="2600" dirty="0" smtClean="0"/>
              <a:t>. </a:t>
            </a:r>
          </a:p>
          <a:p>
            <a:pPr marL="0" indent="0">
              <a:buNone/>
            </a:pPr>
            <a:endParaRPr lang="en-US" dirty="0" smtClean="0"/>
          </a:p>
          <a:p>
            <a:pPr marL="0" indent="0">
              <a:buNone/>
            </a:pPr>
            <a:endParaRPr lang="en-US" dirty="0"/>
          </a:p>
          <a:p>
            <a:endParaRPr lang="en-US" dirty="0" smtClean="0"/>
          </a:p>
          <a:p>
            <a:endParaRPr lang="en-GB" dirty="0"/>
          </a:p>
        </p:txBody>
      </p:sp>
    </p:spTree>
    <p:extLst>
      <p:ext uri="{BB962C8B-B14F-4D97-AF65-F5344CB8AC3E}">
        <p14:creationId xmlns:p14="http://schemas.microsoft.com/office/powerpoint/2010/main" xmlns="" val="16640593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2 (continued) </a:t>
            </a:r>
            <a:endParaRPr lang="en-GB" dirty="0"/>
          </a:p>
        </p:txBody>
      </p:sp>
      <p:sp>
        <p:nvSpPr>
          <p:cNvPr id="3" name="Content Placeholder 2"/>
          <p:cNvSpPr>
            <a:spLocks noGrp="1"/>
          </p:cNvSpPr>
          <p:nvPr>
            <p:ph idx="1"/>
          </p:nvPr>
        </p:nvSpPr>
        <p:spPr/>
        <p:txBody>
          <a:bodyPr>
            <a:normAutofit/>
          </a:bodyPr>
          <a:lstStyle/>
          <a:p>
            <a:pPr marL="514350" indent="-514350">
              <a:buFont typeface="+mj-lt"/>
              <a:buAutoNum type="arabicPeriod" startAt="2"/>
            </a:pPr>
            <a:r>
              <a:rPr lang="en-US" sz="2600" dirty="0" smtClean="0"/>
              <a:t>Evaluate </a:t>
            </a:r>
            <a:r>
              <a:rPr lang="en-US" sz="2600" dirty="0"/>
              <a:t>the </a:t>
            </a:r>
            <a:r>
              <a:rPr lang="en-US" sz="2600" dirty="0" smtClean="0"/>
              <a:t>company internally using </a:t>
            </a:r>
            <a:r>
              <a:rPr lang="en-US" sz="2600" dirty="0"/>
              <a:t>VRIO </a:t>
            </a:r>
            <a:r>
              <a:rPr lang="en-US" sz="2600" dirty="0" smtClean="0"/>
              <a:t>analysis.</a:t>
            </a:r>
            <a:endParaRPr lang="en-US" sz="2600" dirty="0"/>
          </a:p>
          <a:p>
            <a:pPr marL="0" indent="0">
              <a:buNone/>
            </a:pPr>
            <a:r>
              <a:rPr lang="en-US" sz="2600" i="1" dirty="0" smtClean="0"/>
              <a:t>The company’s current </a:t>
            </a:r>
            <a:r>
              <a:rPr lang="en-US" sz="2600" b="1" i="1" u="sng" dirty="0" smtClean="0"/>
              <a:t>performance</a:t>
            </a:r>
            <a:r>
              <a:rPr lang="en-US" sz="2600" i="1" dirty="0" smtClean="0"/>
              <a:t> is below average and is not able to achieve a </a:t>
            </a:r>
            <a:r>
              <a:rPr lang="en-US" sz="2600" b="1" i="1" u="sng" dirty="0" smtClean="0"/>
              <a:t>sustained competitive advantage </a:t>
            </a:r>
            <a:r>
              <a:rPr lang="en-US" sz="2600" i="1" dirty="0" smtClean="0"/>
              <a:t>in the current situation.</a:t>
            </a:r>
            <a:endParaRPr lang="en-US" sz="2600" i="1" dirty="0"/>
          </a:p>
          <a:p>
            <a:pPr marL="0" indent="0">
              <a:buNone/>
            </a:pPr>
            <a:endParaRPr lang="en-US" sz="2600" dirty="0" smtClean="0"/>
          </a:p>
          <a:p>
            <a:pPr marL="0" indent="0">
              <a:buNone/>
            </a:pPr>
            <a:r>
              <a:rPr lang="en-US" sz="2600" dirty="0" smtClean="0"/>
              <a:t>While </a:t>
            </a:r>
            <a:r>
              <a:rPr lang="en-US" sz="2600" dirty="0" smtClean="0"/>
              <a:t>this can be seen as a positive improvement, there is still a lot that needs to be done in terms of performance and competitive advantage relative to the competing firms. The company needs to relook its strategy and internal resources and capabilities. </a:t>
            </a:r>
            <a:endParaRPr lang="en-US" sz="2600" dirty="0"/>
          </a:p>
          <a:p>
            <a:pPr marL="0" indent="0">
              <a:buNone/>
            </a:pPr>
            <a:endParaRPr lang="en-US" dirty="0" smtClean="0"/>
          </a:p>
          <a:p>
            <a:pPr marL="0" indent="0">
              <a:buNone/>
            </a:pPr>
            <a:endParaRPr lang="en-US" dirty="0"/>
          </a:p>
          <a:p>
            <a:endParaRPr lang="en-US" dirty="0" smtClean="0"/>
          </a:p>
          <a:p>
            <a:endParaRPr lang="en-GB" dirty="0"/>
          </a:p>
        </p:txBody>
      </p:sp>
    </p:spTree>
    <p:extLst>
      <p:ext uri="{BB962C8B-B14F-4D97-AF65-F5344CB8AC3E}">
        <p14:creationId xmlns:p14="http://schemas.microsoft.com/office/powerpoint/2010/main" xmlns="" val="16640593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Topics for the next lecture</a:t>
            </a:r>
            <a:endParaRPr lang="en-GB" dirty="0"/>
          </a:p>
        </p:txBody>
      </p:sp>
      <p:sp>
        <p:nvSpPr>
          <p:cNvPr id="3" name="Content Placeholder 2"/>
          <p:cNvSpPr>
            <a:spLocks noGrp="1"/>
          </p:cNvSpPr>
          <p:nvPr>
            <p:ph idx="1"/>
          </p:nvPr>
        </p:nvSpPr>
        <p:spPr/>
        <p:txBody>
          <a:bodyPr/>
          <a:lstStyle/>
          <a:p>
            <a:endParaRPr lang="en-US" dirty="0" smtClean="0"/>
          </a:p>
          <a:p>
            <a:r>
              <a:rPr lang="en-US" dirty="0" smtClean="0"/>
              <a:t>Organizational Appraisal and Strategic Management Process</a:t>
            </a:r>
          </a:p>
          <a:p>
            <a:r>
              <a:rPr lang="en-US" dirty="0" smtClean="0"/>
              <a:t>Strategic Planning</a:t>
            </a:r>
          </a:p>
          <a:p>
            <a:r>
              <a:rPr lang="en-US" smtClean="0"/>
              <a:t>Strategic Thinking</a:t>
            </a:r>
          </a:p>
          <a:p>
            <a:endParaRPr lang="en-US" dirty="0"/>
          </a:p>
          <a:p>
            <a:endParaRPr lang="en-US" dirty="0" smtClean="0"/>
          </a:p>
        </p:txBody>
      </p:sp>
    </p:spTree>
    <p:extLst>
      <p:ext uri="{BB962C8B-B14F-4D97-AF65-F5344CB8AC3E}">
        <p14:creationId xmlns:p14="http://schemas.microsoft.com/office/powerpoint/2010/main" xmlns="" val="123153154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2716</TotalTime>
  <Words>1477</Words>
  <Application>Microsoft Office PowerPoint</Application>
  <PresentationFormat>On-screen Show (4:3)</PresentationFormat>
  <Paragraphs>125</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Strategic Management (MGT501)</vt:lpstr>
      <vt:lpstr>Summary of the topics covered in the previous lecture</vt:lpstr>
      <vt:lpstr>Topics to be covered in this lecture</vt:lpstr>
      <vt:lpstr>Topics to Start with</vt:lpstr>
      <vt:lpstr>Resource-Based View of the Firm</vt:lpstr>
      <vt:lpstr>Resource-Based View of the Firm (CONTINUED)</vt:lpstr>
      <vt:lpstr>Resource-Based View of the Firm (CONTINUED)</vt:lpstr>
      <vt:lpstr>Resource-Based View of the Firm (CONTINUED)</vt:lpstr>
      <vt:lpstr>Organizational Mission</vt:lpstr>
      <vt:lpstr>Organizational Mission (continued)</vt:lpstr>
      <vt:lpstr>Exercise</vt:lpstr>
      <vt:lpstr>Current Strategy and Mission</vt:lpstr>
      <vt:lpstr>Current Strategy and Mission (continued)</vt:lpstr>
      <vt:lpstr>Current Strategy and Mission (continued)</vt:lpstr>
      <vt:lpstr>Question 1</vt:lpstr>
      <vt:lpstr>Question 2 </vt:lpstr>
      <vt:lpstr>Question 2 (continued) </vt:lpstr>
      <vt:lpstr>Question 2 (continued) </vt:lpstr>
      <vt:lpstr>Question 2 (continued) </vt:lpstr>
      <vt:lpstr>Question 2 (continued) </vt:lpstr>
      <vt:lpstr>Topics for the next lecture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Strategic Management (MGT501)</dc:title>
  <dc:creator>Dr Muhammad Mustafa Raziq</dc:creator>
  <cp:lastModifiedBy>NTS</cp:lastModifiedBy>
  <cp:revision>1082</cp:revision>
  <dcterms:created xsi:type="dcterms:W3CDTF">2016-04-16T04:48:58Z</dcterms:created>
  <dcterms:modified xsi:type="dcterms:W3CDTF">2016-05-16T06:26:16Z</dcterms:modified>
</cp:coreProperties>
</file>