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333" r:id="rId3"/>
    <p:sldId id="296" r:id="rId4"/>
    <p:sldId id="330" r:id="rId5"/>
    <p:sldId id="331" r:id="rId6"/>
    <p:sldId id="332" r:id="rId7"/>
    <p:sldId id="334" r:id="rId8"/>
    <p:sldId id="335" r:id="rId9"/>
    <p:sldId id="336" r:id="rId10"/>
    <p:sldId id="337" r:id="rId11"/>
    <p:sldId id="338" r:id="rId12"/>
    <p:sldId id="339" r:id="rId13"/>
    <p:sldId id="341" r:id="rId14"/>
    <p:sldId id="342" r:id="rId15"/>
    <p:sldId id="343" r:id="rId16"/>
    <p:sldId id="348" r:id="rId17"/>
    <p:sldId id="344" r:id="rId18"/>
    <p:sldId id="345" r:id="rId19"/>
    <p:sldId id="347" r:id="rId20"/>
    <p:sldId id="346" r:id="rId21"/>
    <p:sldId id="278" r:id="rId22"/>
    <p:sldId id="297"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176" autoAdjust="0"/>
    <p:restoredTop sz="94660"/>
  </p:normalViewPr>
  <p:slideViewPr>
    <p:cSldViewPr snapToGrid="0">
      <p:cViewPr varScale="1">
        <p:scale>
          <a:sx n="62" d="100"/>
          <a:sy n="62" d="100"/>
        </p:scale>
        <p:origin x="-1488"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E0B820-57E2-4245-9940-98F6E30AF14E}" type="datetimeFigureOut">
              <a:rPr lang="en-GB" smtClean="0"/>
              <a:pPr/>
              <a:t>12/05/2016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5786F9-5A8E-476D-86EC-F1E2813A7C39}" type="slidenum">
              <a:rPr lang="en-GB" smtClean="0"/>
              <a:pPr/>
              <a:t>‹#›</a:t>
            </a:fld>
            <a:endParaRPr lang="en-GB"/>
          </a:p>
        </p:txBody>
      </p:sp>
    </p:spTree>
    <p:extLst>
      <p:ext uri="{BB962C8B-B14F-4D97-AF65-F5344CB8AC3E}">
        <p14:creationId xmlns:p14="http://schemas.microsoft.com/office/powerpoint/2010/main" xmlns="" val="17020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C5786F9-5A8E-476D-86EC-F1E2813A7C39}" type="slidenum">
              <a:rPr lang="en-GB" smtClean="0"/>
              <a:pPr/>
              <a:t>6</a:t>
            </a:fld>
            <a:endParaRPr lang="en-GB"/>
          </a:p>
        </p:txBody>
      </p:sp>
    </p:spTree>
    <p:extLst>
      <p:ext uri="{BB962C8B-B14F-4D97-AF65-F5344CB8AC3E}">
        <p14:creationId xmlns:p14="http://schemas.microsoft.com/office/powerpoint/2010/main" xmlns="" val="2106746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12/05/2016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191701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12/05/2016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86547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B061E78-A988-4B16-B7F8-16CB2E3698E8}" type="datetimeFigureOut">
              <a:rPr lang="en-GB" smtClean="0"/>
              <a:pPr/>
              <a:t>12/05/2016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581164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B061E78-A988-4B16-B7F8-16CB2E3698E8}" type="datetimeFigureOut">
              <a:rPr lang="en-GB" smtClean="0"/>
              <a:pPr/>
              <a:t>12/05/2016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04093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B061E78-A988-4B16-B7F8-16CB2E3698E8}" type="datetimeFigureOut">
              <a:rPr lang="en-GB" smtClean="0"/>
              <a:pPr/>
              <a:t>12/05/2016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697761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B061E78-A988-4B16-B7F8-16CB2E3698E8}" type="datetimeFigureOut">
              <a:rPr lang="en-GB" smtClean="0"/>
              <a:pPr/>
              <a:t>12/05/2016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169108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061E78-A988-4B16-B7F8-16CB2E3698E8}" type="datetimeFigureOut">
              <a:rPr lang="en-GB" smtClean="0"/>
              <a:pPr/>
              <a:t>12/05/2016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416397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12/05/2016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51337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12/05/2016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68972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12/05/2016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207344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12/05/2016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81853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061E78-A988-4B16-B7F8-16CB2E3698E8}" type="datetimeFigureOut">
              <a:rPr lang="en-GB" smtClean="0"/>
              <a:pPr/>
              <a:t>12/05/2016</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4023903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Strategic Management (MGT501)</a:t>
            </a:r>
            <a:endParaRPr lang="en-GB" dirty="0"/>
          </a:p>
        </p:txBody>
      </p:sp>
      <p:sp>
        <p:nvSpPr>
          <p:cNvPr id="3" name="Subtitle 2"/>
          <p:cNvSpPr>
            <a:spLocks noGrp="1"/>
          </p:cNvSpPr>
          <p:nvPr>
            <p:ph type="subTitle" idx="1"/>
          </p:nvPr>
        </p:nvSpPr>
        <p:spPr/>
        <p:txBody>
          <a:bodyPr>
            <a:normAutofit lnSpcReduction="10000"/>
          </a:bodyPr>
          <a:lstStyle/>
          <a:p>
            <a:endParaRPr lang="en-US" dirty="0" smtClean="0"/>
          </a:p>
          <a:p>
            <a:r>
              <a:rPr lang="en-US" smtClean="0"/>
              <a:t>Lecture 11</a:t>
            </a:r>
            <a:endParaRPr lang="en-US" dirty="0" smtClean="0"/>
          </a:p>
          <a:p>
            <a:endParaRPr lang="en-US" dirty="0" smtClean="0"/>
          </a:p>
          <a:p>
            <a:r>
              <a:rPr lang="en-US" dirty="0" smtClean="0"/>
              <a:t>Dr Muhammad Mustafa Raziq</a:t>
            </a:r>
            <a:endParaRPr lang="en-US" dirty="0"/>
          </a:p>
        </p:txBody>
      </p:sp>
    </p:spTree>
    <p:extLst>
      <p:ext uri="{BB962C8B-B14F-4D97-AF65-F5344CB8AC3E}">
        <p14:creationId xmlns:p14="http://schemas.microsoft.com/office/powerpoint/2010/main" xmlns="" val="8789552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Summary of the topics covered in the previous </a:t>
            </a:r>
            <a:r>
              <a:rPr lang="en-US" dirty="0" smtClean="0"/>
              <a:t>lecture</a:t>
            </a:r>
            <a:endParaRPr lang="en-GB" dirty="0"/>
          </a:p>
        </p:txBody>
      </p:sp>
      <p:sp>
        <p:nvSpPr>
          <p:cNvPr id="3" name="Content Placeholder 2"/>
          <p:cNvSpPr>
            <a:spLocks noGrp="1"/>
          </p:cNvSpPr>
          <p:nvPr>
            <p:ph idx="1"/>
          </p:nvPr>
        </p:nvSpPr>
        <p:spPr/>
        <p:txBody>
          <a:bodyPr>
            <a:normAutofit/>
          </a:bodyPr>
          <a:lstStyle/>
          <a:p>
            <a:endParaRPr lang="en-US" dirty="0" smtClean="0"/>
          </a:p>
          <a:p>
            <a:endParaRPr lang="en-US" dirty="0" smtClean="0"/>
          </a:p>
          <a:p>
            <a:r>
              <a:rPr lang="en-US" dirty="0" smtClean="0"/>
              <a:t>Firm </a:t>
            </a:r>
            <a:r>
              <a:rPr lang="en-US" dirty="0"/>
              <a:t>and Strategy</a:t>
            </a:r>
          </a:p>
          <a:p>
            <a:r>
              <a:rPr lang="en-US" dirty="0"/>
              <a:t>Elements of a Firm’s </a:t>
            </a:r>
            <a:r>
              <a:rPr lang="en-US" dirty="0" smtClean="0"/>
              <a:t>Strategy</a:t>
            </a:r>
          </a:p>
          <a:p>
            <a:endParaRPr lang="en-GB" dirty="0"/>
          </a:p>
        </p:txBody>
      </p:sp>
    </p:spTree>
    <p:extLst>
      <p:ext uri="{BB962C8B-B14F-4D97-AF65-F5344CB8AC3E}">
        <p14:creationId xmlns:p14="http://schemas.microsoft.com/office/powerpoint/2010/main" xmlns="" val="33994736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Topics to be covered in this lecture</a:t>
            </a:r>
            <a:endParaRPr lang="en-GB" dirty="0"/>
          </a:p>
        </p:txBody>
      </p:sp>
      <p:sp>
        <p:nvSpPr>
          <p:cNvPr id="3" name="Content Placeholder 2"/>
          <p:cNvSpPr>
            <a:spLocks noGrp="1"/>
          </p:cNvSpPr>
          <p:nvPr>
            <p:ph idx="1"/>
          </p:nvPr>
        </p:nvSpPr>
        <p:spPr/>
        <p:txBody>
          <a:bodyPr>
            <a:normAutofit/>
          </a:bodyPr>
          <a:lstStyle/>
          <a:p>
            <a:endParaRPr lang="en-US" dirty="0" smtClean="0"/>
          </a:p>
          <a:p>
            <a:r>
              <a:rPr lang="en-US" dirty="0"/>
              <a:t>Elements of a Firm’s Strategy</a:t>
            </a:r>
          </a:p>
          <a:p>
            <a:r>
              <a:rPr lang="en-US" dirty="0"/>
              <a:t>Objectives and functions of a strategy</a:t>
            </a:r>
          </a:p>
          <a:p>
            <a:r>
              <a:rPr lang="en-US" dirty="0"/>
              <a:t>Developing Strategic Vision and Strategic Objectives</a:t>
            </a:r>
          </a:p>
          <a:p>
            <a:r>
              <a:rPr lang="en-US" dirty="0"/>
              <a:t>Levels of Objectives</a:t>
            </a:r>
          </a:p>
          <a:p>
            <a:pPr marL="0" indent="0">
              <a:buNone/>
            </a:pPr>
            <a:endParaRPr lang="en-US" dirty="0" smtClean="0"/>
          </a:p>
          <a:p>
            <a:endParaRPr lang="en-US" dirty="0" smtClean="0"/>
          </a:p>
          <a:p>
            <a:endParaRPr lang="en-GB" dirty="0"/>
          </a:p>
        </p:txBody>
      </p:sp>
    </p:spTree>
    <p:extLst>
      <p:ext uri="{BB962C8B-B14F-4D97-AF65-F5344CB8AC3E}">
        <p14:creationId xmlns:p14="http://schemas.microsoft.com/office/powerpoint/2010/main" xmlns="" val="30973347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4.2.3. Diamond framework of elements of strategy</a:t>
            </a:r>
            <a:endParaRPr lang="en-GB" dirty="0"/>
          </a:p>
        </p:txBody>
      </p:sp>
      <p:sp>
        <p:nvSpPr>
          <p:cNvPr id="3" name="Content Placeholder 2"/>
          <p:cNvSpPr>
            <a:spLocks noGrp="1"/>
          </p:cNvSpPr>
          <p:nvPr>
            <p:ph idx="1"/>
          </p:nvPr>
        </p:nvSpPr>
        <p:spPr/>
        <p:txBody>
          <a:bodyPr/>
          <a:lstStyle/>
          <a:p>
            <a:endParaRPr lang="en-US" dirty="0" smtClean="0"/>
          </a:p>
          <a:p>
            <a:r>
              <a:rPr lang="en-US" dirty="0" smtClean="0"/>
              <a:t>A strategy has five elements, which provide answers to five questions (</a:t>
            </a:r>
            <a:r>
              <a:rPr lang="en-US" dirty="0" err="1" smtClean="0"/>
              <a:t>Hambrick</a:t>
            </a:r>
            <a:r>
              <a:rPr lang="en-US" dirty="0" smtClean="0"/>
              <a:t> and Fredrickson, 2001):</a:t>
            </a:r>
          </a:p>
          <a:p>
            <a:pPr lvl="1"/>
            <a:r>
              <a:rPr lang="en-US" dirty="0" smtClean="0"/>
              <a:t>Economic logic – how will we obtain our returns?</a:t>
            </a:r>
          </a:p>
          <a:p>
            <a:pPr lvl="1"/>
            <a:r>
              <a:rPr lang="en-US" dirty="0" smtClean="0"/>
              <a:t>Arenas – where will we be active?</a:t>
            </a:r>
          </a:p>
          <a:p>
            <a:pPr lvl="1"/>
            <a:r>
              <a:rPr lang="en-US" dirty="0" smtClean="0"/>
              <a:t>Vehicles – how </a:t>
            </a:r>
            <a:r>
              <a:rPr lang="en-US" smtClean="0"/>
              <a:t>will </a:t>
            </a:r>
            <a:r>
              <a:rPr lang="en-US" smtClean="0"/>
              <a:t>we </a:t>
            </a:r>
            <a:r>
              <a:rPr lang="en-US" dirty="0" smtClean="0"/>
              <a:t>get there?</a:t>
            </a:r>
          </a:p>
          <a:p>
            <a:pPr lvl="1"/>
            <a:r>
              <a:rPr lang="en-US" dirty="0" smtClean="0"/>
              <a:t>Differentiators – how will we win in the market place?</a:t>
            </a:r>
          </a:p>
          <a:p>
            <a:pPr lvl="1"/>
            <a:r>
              <a:rPr lang="en-US" dirty="0" smtClean="0"/>
              <a:t>Staging – what will be our speed and sequence of moves?</a:t>
            </a:r>
            <a:endParaRPr lang="en-GB" dirty="0"/>
          </a:p>
        </p:txBody>
      </p:sp>
    </p:spTree>
    <p:extLst>
      <p:ext uri="{BB962C8B-B14F-4D97-AF65-F5344CB8AC3E}">
        <p14:creationId xmlns:p14="http://schemas.microsoft.com/office/powerpoint/2010/main" xmlns="" val="34115425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4.2.3. Diamond framework of elements of strategy (continued)</a:t>
            </a:r>
            <a:endParaRPr lang="en-GB" dirty="0"/>
          </a:p>
        </p:txBody>
      </p:sp>
      <p:sp>
        <p:nvSpPr>
          <p:cNvPr id="3" name="Content Placeholder 2"/>
          <p:cNvSpPr>
            <a:spLocks noGrp="1"/>
          </p:cNvSpPr>
          <p:nvPr>
            <p:ph idx="1"/>
          </p:nvPr>
        </p:nvSpPr>
        <p:spPr/>
        <p:txBody>
          <a:bodyPr/>
          <a:lstStyle/>
          <a:p>
            <a:r>
              <a:rPr lang="en-US" dirty="0" smtClean="0"/>
              <a:t>The fundamental element of strategy is a firm’s economic logic that determines how it will obtain its returns. There are only two types of logic:</a:t>
            </a:r>
          </a:p>
          <a:p>
            <a:pPr lvl="1"/>
            <a:r>
              <a:rPr lang="en-US" dirty="0" smtClean="0"/>
              <a:t>A firm achieves lower costs than its competitors or it offers a better perceived quality – customer value is created in the form of lower prices or better quality such as superior service or product features</a:t>
            </a:r>
            <a:endParaRPr lang="en-US" dirty="0"/>
          </a:p>
          <a:p>
            <a:pPr lvl="1"/>
            <a:r>
              <a:rPr lang="en-US" dirty="0" smtClean="0"/>
              <a:t>Arenas in which a firm choses to operate (product categories, market segments, and geographical areas). </a:t>
            </a:r>
          </a:p>
        </p:txBody>
      </p:sp>
    </p:spTree>
    <p:extLst>
      <p:ext uri="{BB962C8B-B14F-4D97-AF65-F5344CB8AC3E}">
        <p14:creationId xmlns:p14="http://schemas.microsoft.com/office/powerpoint/2010/main" xmlns="" val="10170956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4.2.3. Diamond framework of elements of strategy (continued)</a:t>
            </a:r>
            <a:endParaRPr lang="en-GB" dirty="0"/>
          </a:p>
        </p:txBody>
      </p:sp>
      <p:cxnSp>
        <p:nvCxnSpPr>
          <p:cNvPr id="4" name="Straight Arrow Connector 3"/>
          <p:cNvCxnSpPr/>
          <p:nvPr/>
        </p:nvCxnSpPr>
        <p:spPr>
          <a:xfrm>
            <a:off x="3210791" y="5805055"/>
            <a:ext cx="6858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Content Placeholder 4"/>
          <p:cNvSpPr>
            <a:spLocks noGrp="1"/>
          </p:cNvSpPr>
          <p:nvPr>
            <p:ph idx="1"/>
          </p:nvPr>
        </p:nvSpPr>
        <p:spPr/>
        <p:txBody>
          <a:bodyPr/>
          <a:lstStyle/>
          <a:p>
            <a:endParaRPr lang="en-GB"/>
          </a:p>
        </p:txBody>
      </p:sp>
      <p:pic>
        <p:nvPicPr>
          <p:cNvPr id="7" name="Picture 6"/>
          <p:cNvPicPr>
            <a:picLocks noChangeAspect="1"/>
          </p:cNvPicPr>
          <p:nvPr/>
        </p:nvPicPr>
        <p:blipFill>
          <a:blip r:embed="rId3"/>
          <a:stretch>
            <a:fillRect/>
          </a:stretch>
        </p:blipFill>
        <p:spPr>
          <a:xfrm>
            <a:off x="628650" y="1825625"/>
            <a:ext cx="7886700" cy="4351338"/>
          </a:xfrm>
          <a:prstGeom prst="rect">
            <a:avLst/>
          </a:prstGeom>
        </p:spPr>
      </p:pic>
      <p:cxnSp>
        <p:nvCxnSpPr>
          <p:cNvPr id="9" name="Straight Arrow Connector 8"/>
          <p:cNvCxnSpPr/>
          <p:nvPr/>
        </p:nvCxnSpPr>
        <p:spPr>
          <a:xfrm>
            <a:off x="2680855" y="5417127"/>
            <a:ext cx="111182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2975314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4.3. Objectives and Functions of Strategy</a:t>
            </a:r>
            <a:endParaRPr lang="en-GB" dirty="0"/>
          </a:p>
        </p:txBody>
      </p:sp>
      <p:sp>
        <p:nvSpPr>
          <p:cNvPr id="3" name="Content Placeholder 2"/>
          <p:cNvSpPr>
            <a:spLocks noGrp="1"/>
          </p:cNvSpPr>
          <p:nvPr>
            <p:ph idx="1"/>
          </p:nvPr>
        </p:nvSpPr>
        <p:spPr/>
        <p:txBody>
          <a:bodyPr/>
          <a:lstStyle/>
          <a:p>
            <a:endParaRPr lang="en-US" dirty="0" smtClean="0"/>
          </a:p>
          <a:p>
            <a:r>
              <a:rPr lang="en-US" dirty="0" smtClean="0"/>
              <a:t>Strategy can have the following objectives:</a:t>
            </a:r>
          </a:p>
          <a:p>
            <a:pPr lvl="1"/>
            <a:r>
              <a:rPr lang="en-US" dirty="0" smtClean="0"/>
              <a:t>Aiming farther into the future</a:t>
            </a:r>
          </a:p>
          <a:p>
            <a:pPr lvl="1"/>
            <a:r>
              <a:rPr lang="en-US" dirty="0" smtClean="0"/>
              <a:t>Greater speed of advancement for the firm</a:t>
            </a:r>
          </a:p>
          <a:p>
            <a:pPr lvl="1"/>
            <a:r>
              <a:rPr lang="en-US" dirty="0" smtClean="0"/>
              <a:t>Maximum impact in the industry or business world</a:t>
            </a:r>
          </a:p>
          <a:p>
            <a:pPr lvl="1"/>
            <a:r>
              <a:rPr lang="en-US" dirty="0" smtClean="0"/>
              <a:t>Sustained reputation for superior performance</a:t>
            </a:r>
          </a:p>
          <a:p>
            <a:pPr lvl="1"/>
            <a:endParaRPr lang="en-US" dirty="0"/>
          </a:p>
          <a:p>
            <a:pPr marL="0" indent="0">
              <a:buNone/>
            </a:pPr>
            <a:r>
              <a:rPr lang="en-US" dirty="0" smtClean="0"/>
              <a:t>A firm with a strategy is valued higher than a firm without a deliberate strategy</a:t>
            </a:r>
          </a:p>
          <a:p>
            <a:pPr marL="0" indent="0">
              <a:buNone/>
            </a:pPr>
            <a:endParaRPr lang="en-US" dirty="0" smtClean="0"/>
          </a:p>
          <a:p>
            <a:pPr lvl="1"/>
            <a:endParaRPr lang="en-GB" dirty="0"/>
          </a:p>
        </p:txBody>
      </p:sp>
    </p:spTree>
    <p:extLst>
      <p:ext uri="{BB962C8B-B14F-4D97-AF65-F5344CB8AC3E}">
        <p14:creationId xmlns:p14="http://schemas.microsoft.com/office/powerpoint/2010/main" xmlns="" val="26651770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4.3. Objectives and Functions of Strategy (continued)</a:t>
            </a:r>
            <a:endParaRPr lang="en-GB" dirty="0"/>
          </a:p>
        </p:txBody>
      </p:sp>
      <p:sp>
        <p:nvSpPr>
          <p:cNvPr id="3" name="Content Placeholder 2"/>
          <p:cNvSpPr>
            <a:spLocks noGrp="1"/>
          </p:cNvSpPr>
          <p:nvPr>
            <p:ph idx="1"/>
          </p:nvPr>
        </p:nvSpPr>
        <p:spPr/>
        <p:txBody>
          <a:bodyPr>
            <a:noAutofit/>
          </a:bodyPr>
          <a:lstStyle/>
          <a:p>
            <a:r>
              <a:rPr lang="en-US" sz="2400" dirty="0" smtClean="0"/>
              <a:t>The functions of strategy are as follows:</a:t>
            </a:r>
          </a:p>
          <a:p>
            <a:pPr lvl="1"/>
            <a:r>
              <a:rPr lang="en-US" dirty="0" smtClean="0"/>
              <a:t>Strategy defines and refreshes the direction of the firm and makes it invest in necessary capabilities and infrastructure</a:t>
            </a:r>
          </a:p>
          <a:p>
            <a:pPr lvl="1"/>
            <a:r>
              <a:rPr lang="en-US" dirty="0" smtClean="0"/>
              <a:t>Strategy as a vital source of integration provides sense to what the participants in a firm are doing together</a:t>
            </a:r>
          </a:p>
          <a:p>
            <a:pPr lvl="1"/>
            <a:r>
              <a:rPr lang="en-US" dirty="0" smtClean="0"/>
              <a:t>Strategy helps in allocating resources. Without strategy, time and resources are easily wasted. </a:t>
            </a:r>
          </a:p>
          <a:p>
            <a:pPr lvl="1"/>
            <a:r>
              <a:rPr lang="en-US" dirty="0" smtClean="0"/>
              <a:t>Strategy provides meaning to all actors. Managers at all levels are possibly to have similar interpretations of what the business should be doing if there is a strategy. </a:t>
            </a:r>
          </a:p>
          <a:p>
            <a:pPr lvl="1"/>
            <a:r>
              <a:rPr lang="en-US" dirty="0" smtClean="0"/>
              <a:t>Strategy provides a central integrated, externally oriented concept on how the business will achieve its objectives. </a:t>
            </a:r>
            <a:endParaRPr lang="en-GB" dirty="0"/>
          </a:p>
        </p:txBody>
      </p:sp>
    </p:spTree>
    <p:extLst>
      <p:ext uri="{BB962C8B-B14F-4D97-AF65-F5344CB8AC3E}">
        <p14:creationId xmlns:p14="http://schemas.microsoft.com/office/powerpoint/2010/main" xmlns="" val="41005768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4.3.1. Quality of a Strategy</a:t>
            </a:r>
            <a:endParaRPr lang="en-GB" dirty="0"/>
          </a:p>
        </p:txBody>
      </p:sp>
      <p:sp>
        <p:nvSpPr>
          <p:cNvPr id="3" name="Content Placeholder 2"/>
          <p:cNvSpPr>
            <a:spLocks noGrp="1"/>
          </p:cNvSpPr>
          <p:nvPr>
            <p:ph idx="1"/>
          </p:nvPr>
        </p:nvSpPr>
        <p:spPr/>
        <p:txBody>
          <a:bodyPr/>
          <a:lstStyle/>
          <a:p>
            <a:r>
              <a:rPr lang="en-US" dirty="0" err="1" smtClean="0"/>
              <a:t>Hambrick</a:t>
            </a:r>
            <a:r>
              <a:rPr lang="en-US" dirty="0" smtClean="0"/>
              <a:t> and Fredrickson (2001) develop a six key evaluation criteria for testing the quality of a firm’s strategy:</a:t>
            </a:r>
          </a:p>
          <a:p>
            <a:pPr lvl="1"/>
            <a:endParaRPr lang="en-US" dirty="0" smtClean="0"/>
          </a:p>
          <a:p>
            <a:pPr lvl="1"/>
            <a:r>
              <a:rPr lang="en-US" dirty="0" smtClean="0"/>
              <a:t>Does your strategy fit with what is going on in the environment?</a:t>
            </a:r>
          </a:p>
          <a:p>
            <a:pPr lvl="1"/>
            <a:r>
              <a:rPr lang="en-US" dirty="0" smtClean="0"/>
              <a:t>Does your strategy exploit your key resources?</a:t>
            </a:r>
          </a:p>
          <a:p>
            <a:pPr lvl="1"/>
            <a:r>
              <a:rPr lang="en-US" dirty="0" smtClean="0"/>
              <a:t>Will your envisioned differentiators be sustainable?</a:t>
            </a:r>
          </a:p>
          <a:p>
            <a:pPr lvl="1"/>
            <a:r>
              <a:rPr lang="en-US" dirty="0" smtClean="0"/>
              <a:t>Are the elements of your strategy internally consistent?</a:t>
            </a:r>
          </a:p>
          <a:p>
            <a:pPr lvl="1"/>
            <a:r>
              <a:rPr lang="en-US" dirty="0" smtClean="0"/>
              <a:t>Do you have enough resources to pursue this strategy?</a:t>
            </a:r>
          </a:p>
          <a:p>
            <a:pPr lvl="1"/>
            <a:r>
              <a:rPr lang="en-US" dirty="0" smtClean="0"/>
              <a:t>Is your strategy implementable?</a:t>
            </a:r>
            <a:endParaRPr lang="en-GB" dirty="0"/>
          </a:p>
        </p:txBody>
      </p:sp>
    </p:spTree>
    <p:extLst>
      <p:ext uri="{BB962C8B-B14F-4D97-AF65-F5344CB8AC3E}">
        <p14:creationId xmlns:p14="http://schemas.microsoft.com/office/powerpoint/2010/main" xmlns="" val="33679141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4.3.1. Quality of a Strategy (continued)</a:t>
            </a:r>
            <a:endParaRPr lang="en-GB" dirty="0"/>
          </a:p>
        </p:txBody>
      </p:sp>
      <p:sp>
        <p:nvSpPr>
          <p:cNvPr id="3" name="Content Placeholder 2"/>
          <p:cNvSpPr>
            <a:spLocks noGrp="1"/>
          </p:cNvSpPr>
          <p:nvPr>
            <p:ph idx="1"/>
          </p:nvPr>
        </p:nvSpPr>
        <p:spPr/>
        <p:txBody>
          <a:bodyPr/>
          <a:lstStyle/>
          <a:p>
            <a:r>
              <a:rPr lang="en-US" dirty="0" smtClean="0"/>
              <a:t>Another method to test the goodness of fit of a strategy for a firm is the 3-way test as given below:</a:t>
            </a:r>
          </a:p>
          <a:p>
            <a:endParaRPr lang="en-US" dirty="0"/>
          </a:p>
          <a:p>
            <a:pPr lvl="1"/>
            <a:r>
              <a:rPr lang="en-US" dirty="0" smtClean="0"/>
              <a:t>Strategy provides superior performance</a:t>
            </a:r>
          </a:p>
          <a:p>
            <a:pPr lvl="1"/>
            <a:r>
              <a:rPr lang="en-US" dirty="0" smtClean="0"/>
              <a:t>It is difficult for the competitors to imitate /copy</a:t>
            </a:r>
          </a:p>
          <a:p>
            <a:pPr lvl="1"/>
            <a:r>
              <a:rPr lang="en-US" dirty="0" smtClean="0"/>
              <a:t>It makes a significant contribution to the perceived customer benefits</a:t>
            </a:r>
          </a:p>
          <a:p>
            <a:pPr marL="457200" lvl="1" indent="0">
              <a:buNone/>
            </a:pPr>
            <a:endParaRPr lang="en-US" dirty="0" smtClean="0"/>
          </a:p>
          <a:p>
            <a:pPr marL="0" indent="0">
              <a:buNone/>
            </a:pPr>
            <a:r>
              <a:rPr lang="en-US" dirty="0" smtClean="0"/>
              <a:t>If the strategy fulfils the above three tests, then the strategy is possibly good for the firm.</a:t>
            </a:r>
            <a:endParaRPr lang="en-US" dirty="0"/>
          </a:p>
        </p:txBody>
      </p:sp>
    </p:spTree>
    <p:extLst>
      <p:ext uri="{BB962C8B-B14F-4D97-AF65-F5344CB8AC3E}">
        <p14:creationId xmlns:p14="http://schemas.microsoft.com/office/powerpoint/2010/main" xmlns="" val="38693846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4.4. Developing Strategic Vision and Strategic Objectives</a:t>
            </a:r>
            <a:endParaRPr lang="en-GB" dirty="0"/>
          </a:p>
        </p:txBody>
      </p:sp>
      <p:sp>
        <p:nvSpPr>
          <p:cNvPr id="3" name="Content Placeholder 2"/>
          <p:cNvSpPr>
            <a:spLocks noGrp="1"/>
          </p:cNvSpPr>
          <p:nvPr>
            <p:ph idx="1"/>
          </p:nvPr>
        </p:nvSpPr>
        <p:spPr/>
        <p:txBody>
          <a:bodyPr>
            <a:normAutofit/>
          </a:bodyPr>
          <a:lstStyle/>
          <a:p>
            <a:r>
              <a:rPr lang="en-US" sz="2400" dirty="0" smtClean="0"/>
              <a:t>Vision is a future state of being of a firm or organization. It starts as a mental picture which is an ideal state of the firm at a future date, when all the capital, </a:t>
            </a:r>
            <a:r>
              <a:rPr lang="en-US" sz="2400" dirty="0" err="1" smtClean="0"/>
              <a:t>labour</a:t>
            </a:r>
            <a:r>
              <a:rPr lang="en-US" sz="2400" dirty="0" smtClean="0"/>
              <a:t>, technology, and insights are utilized in right processes as systems. </a:t>
            </a:r>
          </a:p>
          <a:p>
            <a:r>
              <a:rPr lang="en-US" sz="2400" dirty="0" smtClean="0"/>
              <a:t>Both mission and vision give direction to a firm and both are essential parts or antecedent conditions for crystalizing the strategy of the firm. </a:t>
            </a:r>
          </a:p>
          <a:p>
            <a:r>
              <a:rPr lang="en-US" sz="2400" dirty="0" smtClean="0"/>
              <a:t>A vision is a final destination a firm hopes to reach through.</a:t>
            </a:r>
          </a:p>
          <a:p>
            <a:r>
              <a:rPr lang="en-US" sz="2400" dirty="0" smtClean="0"/>
              <a:t>Firms articulate their vision in a statement form or in target figures or in terms of the geographic spread or role (e.g., leader) in the market</a:t>
            </a:r>
            <a:r>
              <a:rPr lang="en-US" dirty="0" smtClean="0"/>
              <a:t>. </a:t>
            </a:r>
            <a:endParaRPr lang="en-GB" dirty="0"/>
          </a:p>
        </p:txBody>
      </p:sp>
    </p:spTree>
    <p:extLst>
      <p:ext uri="{BB962C8B-B14F-4D97-AF65-F5344CB8AC3E}">
        <p14:creationId xmlns:p14="http://schemas.microsoft.com/office/powerpoint/2010/main" xmlns="" val="37444074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4.4. Developing Strategic Vision and Strategic Objectives (continued)</a:t>
            </a:r>
            <a:endParaRPr lang="en-GB" dirty="0"/>
          </a:p>
        </p:txBody>
      </p:sp>
      <p:sp>
        <p:nvSpPr>
          <p:cNvPr id="3" name="Content Placeholder 2"/>
          <p:cNvSpPr>
            <a:spLocks noGrp="1"/>
          </p:cNvSpPr>
          <p:nvPr>
            <p:ph idx="1"/>
          </p:nvPr>
        </p:nvSpPr>
        <p:spPr>
          <a:xfrm>
            <a:off x="304800" y="1996439"/>
            <a:ext cx="8641080" cy="4617721"/>
          </a:xfrm>
        </p:spPr>
        <p:txBody>
          <a:bodyPr>
            <a:normAutofit lnSpcReduction="10000"/>
          </a:bodyPr>
          <a:lstStyle/>
          <a:p>
            <a:r>
              <a:rPr lang="en-US" dirty="0" smtClean="0"/>
              <a:t>Some examples of vision statements:</a:t>
            </a:r>
          </a:p>
          <a:p>
            <a:pPr lvl="1"/>
            <a:r>
              <a:rPr lang="en-US" b="1" dirty="0" smtClean="0"/>
              <a:t>Oxfam</a:t>
            </a:r>
            <a:r>
              <a:rPr lang="en-US" dirty="0"/>
              <a:t>: A just world without </a:t>
            </a:r>
            <a:r>
              <a:rPr lang="en-US" dirty="0" smtClean="0"/>
              <a:t>poverty</a:t>
            </a:r>
            <a:endParaRPr lang="en-US" dirty="0"/>
          </a:p>
          <a:p>
            <a:pPr lvl="1"/>
            <a:r>
              <a:rPr lang="en-US" b="1" dirty="0"/>
              <a:t>Feeding America</a:t>
            </a:r>
            <a:r>
              <a:rPr lang="en-US" dirty="0"/>
              <a:t>: A hunger-free </a:t>
            </a:r>
            <a:r>
              <a:rPr lang="en-US" dirty="0" smtClean="0"/>
              <a:t>America</a:t>
            </a:r>
            <a:endParaRPr lang="en-US" dirty="0"/>
          </a:p>
          <a:p>
            <a:pPr lvl="1"/>
            <a:r>
              <a:rPr lang="en-US" b="1" dirty="0"/>
              <a:t>Human Rights Campaign</a:t>
            </a:r>
            <a:r>
              <a:rPr lang="en-US" dirty="0"/>
              <a:t>: Equality for </a:t>
            </a:r>
            <a:r>
              <a:rPr lang="en-US" dirty="0" smtClean="0"/>
              <a:t>everyone</a:t>
            </a:r>
            <a:endParaRPr lang="en-US" dirty="0"/>
          </a:p>
          <a:p>
            <a:pPr lvl="1"/>
            <a:r>
              <a:rPr lang="en-US" b="1" dirty="0"/>
              <a:t>National Multiple Sclerosis Society</a:t>
            </a:r>
            <a:r>
              <a:rPr lang="en-US" dirty="0"/>
              <a:t>: A World Free of </a:t>
            </a:r>
            <a:r>
              <a:rPr lang="en-US" dirty="0" smtClean="0"/>
              <a:t>MS</a:t>
            </a:r>
            <a:endParaRPr lang="en-US" dirty="0"/>
          </a:p>
          <a:p>
            <a:pPr lvl="1"/>
            <a:r>
              <a:rPr lang="en-US" b="1" dirty="0"/>
              <a:t>Alzheimer’s Association</a:t>
            </a:r>
            <a:r>
              <a:rPr lang="en-US" dirty="0"/>
              <a:t>: Our vision is a world without </a:t>
            </a:r>
            <a:r>
              <a:rPr lang="en-US" dirty="0" smtClean="0"/>
              <a:t>Alzheimer’s</a:t>
            </a:r>
          </a:p>
          <a:p>
            <a:pPr lvl="1"/>
            <a:r>
              <a:rPr lang="en-US" b="1" dirty="0"/>
              <a:t>Habitat for Humanity</a:t>
            </a:r>
            <a:r>
              <a:rPr lang="en-US" dirty="0"/>
              <a:t>: A world where everyone has a decent place to </a:t>
            </a:r>
            <a:r>
              <a:rPr lang="en-US" dirty="0" smtClean="0"/>
              <a:t>live</a:t>
            </a:r>
            <a:endParaRPr lang="en-US" dirty="0"/>
          </a:p>
          <a:p>
            <a:pPr lvl="1"/>
            <a:r>
              <a:rPr lang="en-US" b="1" dirty="0" smtClean="0"/>
              <a:t>San </a:t>
            </a:r>
            <a:r>
              <a:rPr lang="en-US" b="1" dirty="0"/>
              <a:t>Diego Zoo</a:t>
            </a:r>
            <a:r>
              <a:rPr lang="en-US" dirty="0"/>
              <a:t>: To become a world leader at connecting people to wildlife and </a:t>
            </a:r>
            <a:r>
              <a:rPr lang="en-US" dirty="0" smtClean="0"/>
              <a:t>conservation</a:t>
            </a:r>
            <a:endParaRPr lang="en-US" dirty="0"/>
          </a:p>
          <a:p>
            <a:pPr lvl="1"/>
            <a:r>
              <a:rPr lang="en-US" b="1" dirty="0"/>
              <a:t>The Nature Conservancy</a:t>
            </a:r>
            <a:r>
              <a:rPr lang="en-US" dirty="0"/>
              <a:t>: Our vision is to leave a sustainable world for future </a:t>
            </a:r>
            <a:r>
              <a:rPr lang="en-US" dirty="0" smtClean="0"/>
              <a:t>generations</a:t>
            </a:r>
            <a:endParaRPr lang="en-US" dirty="0"/>
          </a:p>
          <a:p>
            <a:pPr lvl="1"/>
            <a:endParaRPr lang="en-US" dirty="0"/>
          </a:p>
          <a:p>
            <a:pPr lvl="1"/>
            <a:endParaRPr lang="en-US" dirty="0" smtClean="0"/>
          </a:p>
          <a:p>
            <a:pPr lvl="1"/>
            <a:endParaRPr lang="en-GB" dirty="0"/>
          </a:p>
        </p:txBody>
      </p:sp>
    </p:spTree>
    <p:extLst>
      <p:ext uri="{BB962C8B-B14F-4D97-AF65-F5344CB8AC3E}">
        <p14:creationId xmlns:p14="http://schemas.microsoft.com/office/powerpoint/2010/main" xmlns="" val="17968864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4.4. Developing Strategic Vision and Strategic Objectives (continued)</a:t>
            </a:r>
            <a:endParaRPr lang="en-GB" dirty="0"/>
          </a:p>
        </p:txBody>
      </p:sp>
      <p:sp>
        <p:nvSpPr>
          <p:cNvPr id="3" name="Content Placeholder 2"/>
          <p:cNvSpPr>
            <a:spLocks noGrp="1"/>
          </p:cNvSpPr>
          <p:nvPr>
            <p:ph idx="1"/>
          </p:nvPr>
        </p:nvSpPr>
        <p:spPr/>
        <p:txBody>
          <a:bodyPr>
            <a:normAutofit lnSpcReduction="10000"/>
          </a:bodyPr>
          <a:lstStyle/>
          <a:p>
            <a:r>
              <a:rPr lang="en-US" dirty="0" smtClean="0"/>
              <a:t>A good vision is understandable, desirable, feasible, guiding, motivating, and flexible.</a:t>
            </a:r>
          </a:p>
          <a:p>
            <a:r>
              <a:rPr lang="en-US" dirty="0" smtClean="0"/>
              <a:t>Development of a vision in a strategy promotes coherence and direction.  </a:t>
            </a:r>
          </a:p>
          <a:p>
            <a:r>
              <a:rPr lang="en-US" dirty="0" smtClean="0"/>
              <a:t>Strategy defines how the vision could be reached.</a:t>
            </a:r>
          </a:p>
          <a:p>
            <a:r>
              <a:rPr lang="en-US" dirty="0" smtClean="0"/>
              <a:t>A strategic objective refers to the result for which a strategy aims, which is short term than the vision. A target is a quantitative objective. An action plan is the collection of measures or actions or activities and resources that a firm uses as per the schedule of time frame to achieve the target and objectives. </a:t>
            </a:r>
            <a:endParaRPr lang="en-US" dirty="0"/>
          </a:p>
          <a:p>
            <a:pPr lvl="1"/>
            <a:endParaRPr lang="en-US" dirty="0" smtClean="0"/>
          </a:p>
          <a:p>
            <a:pPr lvl="1"/>
            <a:endParaRPr lang="en-GB" dirty="0"/>
          </a:p>
        </p:txBody>
      </p:sp>
    </p:spTree>
    <p:extLst>
      <p:ext uri="{BB962C8B-B14F-4D97-AF65-F5344CB8AC3E}">
        <p14:creationId xmlns:p14="http://schemas.microsoft.com/office/powerpoint/2010/main" xmlns="" val="35666771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4.4.1. Functions of a Vision</a:t>
            </a:r>
            <a:endParaRPr lang="en-GB" dirty="0"/>
          </a:p>
        </p:txBody>
      </p:sp>
      <p:sp>
        <p:nvSpPr>
          <p:cNvPr id="3" name="Content Placeholder 2"/>
          <p:cNvSpPr>
            <a:spLocks noGrp="1"/>
          </p:cNvSpPr>
          <p:nvPr>
            <p:ph idx="1"/>
          </p:nvPr>
        </p:nvSpPr>
        <p:spPr/>
        <p:txBody>
          <a:bodyPr>
            <a:normAutofit lnSpcReduction="10000"/>
          </a:bodyPr>
          <a:lstStyle/>
          <a:p>
            <a:r>
              <a:rPr lang="en-US" dirty="0" smtClean="0"/>
              <a:t>Vision serves two functions:</a:t>
            </a:r>
          </a:p>
          <a:p>
            <a:pPr lvl="1"/>
            <a:r>
              <a:rPr lang="en-US" dirty="0" smtClean="0"/>
              <a:t>It gives direction to all the decisions and actions to everyone.</a:t>
            </a:r>
          </a:p>
          <a:p>
            <a:pPr lvl="1"/>
            <a:r>
              <a:rPr lang="en-US" dirty="0" smtClean="0"/>
              <a:t>It gives hope about a better future</a:t>
            </a:r>
          </a:p>
          <a:p>
            <a:pPr lvl="1"/>
            <a:endParaRPr lang="en-US" dirty="0"/>
          </a:p>
          <a:p>
            <a:pPr marL="0" indent="0">
              <a:buNone/>
            </a:pPr>
            <a:r>
              <a:rPr lang="en-US" dirty="0" smtClean="0"/>
              <a:t>With hope and direction, everyone gets charged to move towards the better situation with confidence and trust. People develop the competence required to undertake the journey in the new direction as they have trust in the outcome and confidence in achieving what is sought. </a:t>
            </a:r>
            <a:endParaRPr lang="en-GB" dirty="0"/>
          </a:p>
        </p:txBody>
      </p:sp>
    </p:spTree>
    <p:extLst>
      <p:ext uri="{BB962C8B-B14F-4D97-AF65-F5344CB8AC3E}">
        <p14:creationId xmlns:p14="http://schemas.microsoft.com/office/powerpoint/2010/main" xmlns="" val="13158539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4.4.2. Characteristics of a Good Vision</a:t>
            </a:r>
            <a:endParaRPr lang="en-GB" dirty="0"/>
          </a:p>
        </p:txBody>
      </p:sp>
      <p:sp>
        <p:nvSpPr>
          <p:cNvPr id="3" name="Content Placeholder 2"/>
          <p:cNvSpPr>
            <a:spLocks noGrp="1"/>
          </p:cNvSpPr>
          <p:nvPr>
            <p:ph idx="1"/>
          </p:nvPr>
        </p:nvSpPr>
        <p:spPr/>
        <p:txBody>
          <a:bodyPr>
            <a:normAutofit/>
          </a:bodyPr>
          <a:lstStyle/>
          <a:p>
            <a:r>
              <a:rPr lang="en-US" dirty="0" smtClean="0"/>
              <a:t>A vision of a firm needs to have the following features if it has to deliver its intended results:</a:t>
            </a:r>
          </a:p>
          <a:p>
            <a:pPr lvl="1"/>
            <a:r>
              <a:rPr lang="en-US" dirty="0" smtClean="0"/>
              <a:t>It encapsulates the ideology or guiding principle of a business, thereby expressing values, purpose, and direction.</a:t>
            </a:r>
          </a:p>
          <a:p>
            <a:pPr lvl="1"/>
            <a:r>
              <a:rPr lang="en-US" dirty="0" smtClean="0"/>
              <a:t>It should be an output from a deliberate strategy crafting process</a:t>
            </a:r>
          </a:p>
          <a:p>
            <a:pPr lvl="1"/>
            <a:r>
              <a:rPr lang="en-US" dirty="0" smtClean="0"/>
              <a:t>It should be comprehensive, thereby considering all the aspects of the business</a:t>
            </a:r>
          </a:p>
          <a:p>
            <a:pPr lvl="1"/>
            <a:r>
              <a:rPr lang="en-US" dirty="0" smtClean="0"/>
              <a:t>It should be inclusive, thereby encompassing both inside and outside environment of the </a:t>
            </a:r>
            <a:r>
              <a:rPr lang="en-US" dirty="0" smtClean="0"/>
              <a:t>organization</a:t>
            </a:r>
            <a:endParaRPr lang="en-US" dirty="0" smtClean="0"/>
          </a:p>
        </p:txBody>
      </p:sp>
    </p:spTree>
    <p:extLst>
      <p:ext uri="{BB962C8B-B14F-4D97-AF65-F5344CB8AC3E}">
        <p14:creationId xmlns:p14="http://schemas.microsoft.com/office/powerpoint/2010/main" xmlns="" val="17324249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4.4.2. Characteristics of a Good </a:t>
            </a:r>
            <a:r>
              <a:rPr lang="en-US" dirty="0" smtClean="0"/>
              <a:t>Vision (continued)</a:t>
            </a:r>
            <a:endParaRPr lang="en-GB" dirty="0"/>
          </a:p>
        </p:txBody>
      </p:sp>
      <p:sp>
        <p:nvSpPr>
          <p:cNvPr id="3" name="Content Placeholder 2"/>
          <p:cNvSpPr>
            <a:spLocks noGrp="1"/>
          </p:cNvSpPr>
          <p:nvPr>
            <p:ph idx="1"/>
          </p:nvPr>
        </p:nvSpPr>
        <p:spPr/>
        <p:txBody>
          <a:bodyPr>
            <a:normAutofit/>
          </a:bodyPr>
          <a:lstStyle/>
          <a:p>
            <a:r>
              <a:rPr lang="en-US" dirty="0" smtClean="0"/>
              <a:t>A vision of a firm needs to have the following features if it has to deliver its intended results:</a:t>
            </a:r>
          </a:p>
          <a:p>
            <a:pPr lvl="1"/>
            <a:r>
              <a:rPr lang="en-US" dirty="0" smtClean="0"/>
              <a:t>It </a:t>
            </a:r>
            <a:r>
              <a:rPr lang="en-US" dirty="0" smtClean="0"/>
              <a:t>should establish a trajectory for change or growth – what the firm would become, if the right moves at the right time are made</a:t>
            </a:r>
          </a:p>
          <a:p>
            <a:pPr lvl="1"/>
            <a:r>
              <a:rPr lang="en-US" dirty="0" smtClean="0"/>
              <a:t>It should be acceptable to all stakeholders</a:t>
            </a:r>
            <a:endParaRPr lang="en-GB" dirty="0"/>
          </a:p>
        </p:txBody>
      </p:sp>
    </p:spTree>
    <p:extLst>
      <p:ext uri="{BB962C8B-B14F-4D97-AF65-F5344CB8AC3E}">
        <p14:creationId xmlns:p14="http://schemas.microsoft.com/office/powerpoint/2010/main" xmlns="" val="17324249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4.4.3. Setting Objectives</a:t>
            </a:r>
            <a:endParaRPr lang="en-GB" dirty="0"/>
          </a:p>
        </p:txBody>
      </p:sp>
      <p:sp>
        <p:nvSpPr>
          <p:cNvPr id="3" name="Content Placeholder 2"/>
          <p:cNvSpPr>
            <a:spLocks noGrp="1"/>
          </p:cNvSpPr>
          <p:nvPr>
            <p:ph idx="1"/>
          </p:nvPr>
        </p:nvSpPr>
        <p:spPr/>
        <p:txBody>
          <a:bodyPr>
            <a:normAutofit fontScale="92500" lnSpcReduction="20000"/>
          </a:bodyPr>
          <a:lstStyle/>
          <a:p>
            <a:r>
              <a:rPr lang="en-US" dirty="0" smtClean="0"/>
              <a:t>Objectives are generally written as a result to be achieved, not as an activity</a:t>
            </a:r>
          </a:p>
          <a:p>
            <a:r>
              <a:rPr lang="en-US" dirty="0" smtClean="0"/>
              <a:t>It involves a process of investigation, gathering insight about what are the milestones of progress, evaluation, and objectively verifiable indicators of measurement</a:t>
            </a:r>
          </a:p>
          <a:p>
            <a:r>
              <a:rPr lang="en-US" dirty="0" smtClean="0"/>
              <a:t>Objectives are specific steps that enable a firm to accomplish a goal</a:t>
            </a:r>
          </a:p>
          <a:p>
            <a:r>
              <a:rPr lang="en-US" dirty="0" smtClean="0"/>
              <a:t>Objectives give responsibility to everyone within the organization, thereby providing milestones to check the performance on a continuous basis. </a:t>
            </a:r>
          </a:p>
          <a:p>
            <a:r>
              <a:rPr lang="en-US" dirty="0" smtClean="0"/>
              <a:t>An objective has task, time, description of the result, and methods of achieving it. </a:t>
            </a:r>
            <a:endParaRPr lang="en-GB" dirty="0"/>
          </a:p>
        </p:txBody>
      </p:sp>
    </p:spTree>
    <p:extLst>
      <p:ext uri="{BB962C8B-B14F-4D97-AF65-F5344CB8AC3E}">
        <p14:creationId xmlns:p14="http://schemas.microsoft.com/office/powerpoint/2010/main" xmlns="" val="5667679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4.4. Levels of Objectives</a:t>
            </a:r>
            <a:endParaRPr lang="en-GB" dirty="0"/>
          </a:p>
        </p:txBody>
      </p:sp>
      <p:sp>
        <p:nvSpPr>
          <p:cNvPr id="3" name="Content Placeholder 2"/>
          <p:cNvSpPr>
            <a:spLocks noGrp="1"/>
          </p:cNvSpPr>
          <p:nvPr>
            <p:ph idx="1"/>
          </p:nvPr>
        </p:nvSpPr>
        <p:spPr/>
        <p:txBody>
          <a:bodyPr>
            <a:normAutofit fontScale="92500" lnSpcReduction="10000"/>
          </a:bodyPr>
          <a:lstStyle/>
          <a:p>
            <a:r>
              <a:rPr lang="en-US" dirty="0" smtClean="0"/>
              <a:t>Objectives are categorized as strategic, tactical (functional), operational, and financial. </a:t>
            </a:r>
          </a:p>
          <a:p>
            <a:r>
              <a:rPr lang="en-US" sz="2600" u="sng" dirty="0" smtClean="0"/>
              <a:t>Strategic (or Corporate) Objectives</a:t>
            </a:r>
            <a:r>
              <a:rPr lang="en-US" sz="2600" dirty="0" smtClean="0"/>
              <a:t>: Strategic objectives are the translation or projection of the firm’s vision on the near future, for instance, one year or three years or five years. </a:t>
            </a:r>
          </a:p>
          <a:p>
            <a:pPr lvl="1"/>
            <a:r>
              <a:rPr lang="en-US" sz="2600" dirty="0" smtClean="0"/>
              <a:t>Strategic objectives are the tools for operationalizing the vision of the firm and aligning with the performance process. </a:t>
            </a:r>
          </a:p>
          <a:p>
            <a:pPr lvl="1"/>
            <a:r>
              <a:rPr lang="en-US" sz="2600" dirty="0" smtClean="0"/>
              <a:t>Strategic objective should be formulated by taking inputs from the vision, mission, values, products of environmental analysis, reflection on strategy, and critical performance measures of the organization (Gunter et al 1998). </a:t>
            </a:r>
          </a:p>
        </p:txBody>
      </p:sp>
    </p:spTree>
    <p:extLst>
      <p:ext uri="{BB962C8B-B14F-4D97-AF65-F5344CB8AC3E}">
        <p14:creationId xmlns:p14="http://schemas.microsoft.com/office/powerpoint/2010/main" xmlns="" val="16260181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4.4. Levels of </a:t>
            </a:r>
            <a:r>
              <a:rPr lang="en-US" dirty="0" smtClean="0"/>
              <a:t>Objectives (CONTINUED)</a:t>
            </a:r>
            <a:endParaRPr lang="en-GB" dirty="0"/>
          </a:p>
        </p:txBody>
      </p:sp>
      <p:sp>
        <p:nvSpPr>
          <p:cNvPr id="3" name="Content Placeholder 2"/>
          <p:cNvSpPr>
            <a:spLocks noGrp="1"/>
          </p:cNvSpPr>
          <p:nvPr>
            <p:ph idx="1"/>
          </p:nvPr>
        </p:nvSpPr>
        <p:spPr/>
        <p:txBody>
          <a:bodyPr>
            <a:normAutofit fontScale="92500"/>
          </a:bodyPr>
          <a:lstStyle/>
          <a:p>
            <a:r>
              <a:rPr lang="en-US" sz="2600" u="sng" dirty="0" smtClean="0"/>
              <a:t>Strategic </a:t>
            </a:r>
            <a:r>
              <a:rPr lang="en-US" sz="2600" u="sng" dirty="0" smtClean="0"/>
              <a:t>(or Corporate) </a:t>
            </a:r>
            <a:r>
              <a:rPr lang="en-US" sz="2600" u="sng" dirty="0" smtClean="0"/>
              <a:t>Objectives (CONTINUED)</a:t>
            </a:r>
            <a:r>
              <a:rPr lang="en-US" sz="2600" dirty="0" smtClean="0"/>
              <a:t>:</a:t>
            </a:r>
            <a:endParaRPr lang="en-US" sz="2600" dirty="0" smtClean="0"/>
          </a:p>
          <a:p>
            <a:pPr lvl="1"/>
            <a:r>
              <a:rPr lang="en-US" sz="2600" dirty="0" smtClean="0"/>
              <a:t>It </a:t>
            </a:r>
            <a:r>
              <a:rPr lang="en-US" sz="2600" dirty="0" smtClean="0"/>
              <a:t>is a statement of intent in which a firm states the overall direction it will pursue. </a:t>
            </a:r>
          </a:p>
          <a:p>
            <a:pPr lvl="1"/>
            <a:r>
              <a:rPr lang="en-US" sz="2600" dirty="0" smtClean="0"/>
              <a:t>Example: increase firm market share; boost firm’s reputation with customers; attain lower production costs than rivals etc</a:t>
            </a:r>
            <a:r>
              <a:rPr lang="en-US" sz="2600" dirty="0" smtClean="0"/>
              <a:t>.</a:t>
            </a:r>
          </a:p>
          <a:p>
            <a:r>
              <a:rPr lang="en-US" sz="2600" u="sng" dirty="0" smtClean="0"/>
              <a:t>Tactical (or Functional) Objectives:</a:t>
            </a:r>
            <a:r>
              <a:rPr lang="en-US" sz="2600" b="1" dirty="0" smtClean="0"/>
              <a:t> </a:t>
            </a:r>
            <a:r>
              <a:rPr lang="en-US" sz="2600" dirty="0" smtClean="0"/>
              <a:t>These are set by line management focused on short-term results that are relatively low risk. It is less challenging and stressing than corporate objectives and is more realistic and flexible in nature. It needs fewer resources for example, to organize an advertisement campaign with the youth for next 12 years. </a:t>
            </a:r>
          </a:p>
          <a:p>
            <a:pPr lvl="1"/>
            <a:endParaRPr lang="en-GB" sz="2600" dirty="0"/>
          </a:p>
        </p:txBody>
      </p:sp>
    </p:spTree>
    <p:extLst>
      <p:ext uri="{BB962C8B-B14F-4D97-AF65-F5344CB8AC3E}">
        <p14:creationId xmlns:p14="http://schemas.microsoft.com/office/powerpoint/2010/main" xmlns="" val="16260181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4.4. Levels of Objectives (continued)</a:t>
            </a:r>
            <a:endParaRPr lang="en-GB" dirty="0"/>
          </a:p>
        </p:txBody>
      </p:sp>
      <p:sp>
        <p:nvSpPr>
          <p:cNvPr id="3" name="Content Placeholder 2"/>
          <p:cNvSpPr>
            <a:spLocks noGrp="1"/>
          </p:cNvSpPr>
          <p:nvPr>
            <p:ph idx="1"/>
          </p:nvPr>
        </p:nvSpPr>
        <p:spPr/>
        <p:txBody>
          <a:bodyPr>
            <a:normAutofit fontScale="92500" lnSpcReduction="10000"/>
          </a:bodyPr>
          <a:lstStyle/>
          <a:p>
            <a:r>
              <a:rPr lang="en-US" sz="2600" u="sng" dirty="0" smtClean="0"/>
              <a:t>Operational </a:t>
            </a:r>
            <a:r>
              <a:rPr lang="en-US" sz="2600" u="sng" dirty="0" smtClean="0"/>
              <a:t>Objectives</a:t>
            </a:r>
            <a:r>
              <a:rPr lang="en-US" sz="2600" dirty="0" smtClean="0"/>
              <a:t>: At operational level, the functional objectives are broken down into daily, weekly, or monthly project benchmarks, for example, to conduct a survey </a:t>
            </a:r>
            <a:r>
              <a:rPr lang="en-US" sz="2600" dirty="0"/>
              <a:t>i</a:t>
            </a:r>
            <a:r>
              <a:rPr lang="en-US" sz="2600" dirty="0" smtClean="0"/>
              <a:t>n one month’s time with the youths in three districts to identify the best medium for the advertising campaign. </a:t>
            </a:r>
          </a:p>
          <a:p>
            <a:r>
              <a:rPr lang="en-US" sz="2600" u="sng" dirty="0" smtClean="0"/>
              <a:t>Financial Objectives</a:t>
            </a:r>
            <a:r>
              <a:rPr lang="en-US" sz="2600" dirty="0" smtClean="0"/>
              <a:t>: </a:t>
            </a:r>
            <a:r>
              <a:rPr lang="en-US" sz="2600" dirty="0"/>
              <a:t>O</a:t>
            </a:r>
            <a:r>
              <a:rPr lang="en-US" sz="2600" dirty="0" smtClean="0"/>
              <a:t>bjectives such as profits, assets, liabilities, return on assets, total sales turn over, costs, taxes, and expenses under different heads – these though not in the hierarchy of objectives as the above three, but it is important in all the three levels. For example, the investment decision taken at the corporate level is based on profits, assets, and liabilities, not only on market opportunities. </a:t>
            </a:r>
            <a:endParaRPr lang="en-GB" sz="2600" dirty="0"/>
          </a:p>
        </p:txBody>
      </p:sp>
    </p:spTree>
    <p:extLst>
      <p:ext uri="{BB962C8B-B14F-4D97-AF65-F5344CB8AC3E}">
        <p14:creationId xmlns:p14="http://schemas.microsoft.com/office/powerpoint/2010/main" xmlns="" val="39295238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the topics covered</a:t>
            </a:r>
            <a:endParaRPr lang="en-GB" dirty="0"/>
          </a:p>
        </p:txBody>
      </p:sp>
      <p:sp>
        <p:nvSpPr>
          <p:cNvPr id="3" name="Content Placeholder 2"/>
          <p:cNvSpPr>
            <a:spLocks noGrp="1"/>
          </p:cNvSpPr>
          <p:nvPr>
            <p:ph idx="1"/>
          </p:nvPr>
        </p:nvSpPr>
        <p:spPr/>
        <p:txBody>
          <a:bodyPr/>
          <a:lstStyle/>
          <a:p>
            <a:endParaRPr lang="en-US" dirty="0" smtClean="0"/>
          </a:p>
          <a:p>
            <a:r>
              <a:rPr lang="en-US" dirty="0" smtClean="0"/>
              <a:t>Elements </a:t>
            </a:r>
            <a:r>
              <a:rPr lang="en-US" dirty="0"/>
              <a:t>of a Firm’s Strategy</a:t>
            </a:r>
          </a:p>
          <a:p>
            <a:r>
              <a:rPr lang="en-US" dirty="0"/>
              <a:t>Objectives and functions of a strategy</a:t>
            </a:r>
          </a:p>
          <a:p>
            <a:r>
              <a:rPr lang="en-US" dirty="0"/>
              <a:t>Developing Strategic Vision and Strategic Objectives</a:t>
            </a:r>
          </a:p>
          <a:p>
            <a:r>
              <a:rPr lang="en-US" dirty="0"/>
              <a:t>Levels of Objectives</a:t>
            </a:r>
          </a:p>
          <a:p>
            <a:pPr marL="0" indent="0">
              <a:buNone/>
            </a:pPr>
            <a:endParaRPr lang="en-US" dirty="0" smtClean="0"/>
          </a:p>
          <a:p>
            <a:endParaRPr lang="en-US" dirty="0" smtClean="0"/>
          </a:p>
          <a:p>
            <a:endParaRPr lang="en-GB" dirty="0"/>
          </a:p>
        </p:txBody>
      </p:sp>
    </p:spTree>
    <p:extLst>
      <p:ext uri="{BB962C8B-B14F-4D97-AF65-F5344CB8AC3E}">
        <p14:creationId xmlns:p14="http://schemas.microsoft.com/office/powerpoint/2010/main" xmlns="" val="5865058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for the next lecture</a:t>
            </a:r>
            <a:endParaRPr lang="en-GB" dirty="0"/>
          </a:p>
        </p:txBody>
      </p:sp>
      <p:sp>
        <p:nvSpPr>
          <p:cNvPr id="3" name="Content Placeholder 2"/>
          <p:cNvSpPr>
            <a:spLocks noGrp="1"/>
          </p:cNvSpPr>
          <p:nvPr>
            <p:ph idx="1"/>
          </p:nvPr>
        </p:nvSpPr>
        <p:spPr/>
        <p:txBody>
          <a:bodyPr/>
          <a:lstStyle/>
          <a:p>
            <a:endParaRPr lang="en-US" dirty="0" smtClean="0"/>
          </a:p>
          <a:p>
            <a:r>
              <a:rPr lang="en-US" dirty="0"/>
              <a:t>Organizational mission and mission statements</a:t>
            </a:r>
          </a:p>
          <a:p>
            <a:r>
              <a:rPr lang="en-US" dirty="0" smtClean="0"/>
              <a:t>Stakeholder’s Expectations, Cooperation and Ambition</a:t>
            </a:r>
          </a:p>
          <a:p>
            <a:r>
              <a:rPr lang="en-US" dirty="0" smtClean="0"/>
              <a:t>Alignment of a Firm with Community</a:t>
            </a:r>
          </a:p>
          <a:p>
            <a:r>
              <a:rPr lang="en-US" dirty="0" smtClean="0"/>
              <a:t>Elements of a Business Model and its Relationship with Strategy</a:t>
            </a:r>
          </a:p>
          <a:p>
            <a:r>
              <a:rPr lang="en-US" dirty="0" smtClean="0"/>
              <a:t>Real and Virtual Organizations</a:t>
            </a:r>
          </a:p>
          <a:p>
            <a:endParaRPr lang="en-US" dirty="0" smtClean="0"/>
          </a:p>
          <a:p>
            <a:endParaRPr lang="en-US" dirty="0"/>
          </a:p>
          <a:p>
            <a:endParaRPr lang="en-US" dirty="0" smtClean="0"/>
          </a:p>
        </p:txBody>
      </p:sp>
    </p:spTree>
    <p:extLst>
      <p:ext uri="{BB962C8B-B14F-4D97-AF65-F5344CB8AC3E}">
        <p14:creationId xmlns:p14="http://schemas.microsoft.com/office/powerpoint/2010/main" xmlns="" val="123153154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2434</TotalTime>
  <Words>1576</Words>
  <Application>Microsoft Office PowerPoint</Application>
  <PresentationFormat>On-screen Show (4:3)</PresentationFormat>
  <Paragraphs>135</Paragraphs>
  <Slides>22</Slides>
  <Notes>1</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Strategic Management (MGT501)</vt:lpstr>
      <vt:lpstr>Summary of the topics covered in the previous lecture</vt:lpstr>
      <vt:lpstr>Topics to be covered in this lecture</vt:lpstr>
      <vt:lpstr>4.2.3. Diamond framework of elements of strategy</vt:lpstr>
      <vt:lpstr>4.2.3. Diamond framework of elements of strategy (continued)</vt:lpstr>
      <vt:lpstr>4.2.3. Diamond framework of elements of strategy (continued)</vt:lpstr>
      <vt:lpstr>4.3. Objectives and Functions of Strategy</vt:lpstr>
      <vt:lpstr>4.3. Objectives and Functions of Strategy (continued)</vt:lpstr>
      <vt:lpstr>4.3.1. Quality of a Strategy</vt:lpstr>
      <vt:lpstr>4.3.1. Quality of a Strategy (continued)</vt:lpstr>
      <vt:lpstr>4.4. Developing Strategic Vision and Strategic Objectives</vt:lpstr>
      <vt:lpstr>4.4. Developing Strategic Vision and Strategic Objectives (continued)</vt:lpstr>
      <vt:lpstr>4.4. Developing Strategic Vision and Strategic Objectives (continued)</vt:lpstr>
      <vt:lpstr>4.4.1. Functions of a Vision</vt:lpstr>
      <vt:lpstr>4.4.2. Characteristics of a Good Vision</vt:lpstr>
      <vt:lpstr>4.4.2. Characteristics of a Good Vision (continued)</vt:lpstr>
      <vt:lpstr>4.4.3. Setting Objectives</vt:lpstr>
      <vt:lpstr>4.4. Levels of Objectives</vt:lpstr>
      <vt:lpstr>4.4. Levels of Objectives (CONTINUED)</vt:lpstr>
      <vt:lpstr>4.4. Levels of Objectives (continued)</vt:lpstr>
      <vt:lpstr>Summary of the topics covered</vt:lpstr>
      <vt:lpstr>Topics for the next lecture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Management (MGT501)</dc:title>
  <dc:creator>Dr Muhammad Mustafa Raziq</dc:creator>
  <cp:lastModifiedBy>NTS</cp:lastModifiedBy>
  <cp:revision>938</cp:revision>
  <dcterms:created xsi:type="dcterms:W3CDTF">2016-04-16T04:48:58Z</dcterms:created>
  <dcterms:modified xsi:type="dcterms:W3CDTF">2016-05-12T07:13:28Z</dcterms:modified>
</cp:coreProperties>
</file>