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7" r:id="rId16"/>
    <p:sldId id="271"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4" d="100"/>
          <a:sy n="64" d="100"/>
        </p:scale>
        <p:origin x="-147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709738"/>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7"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15/07/2016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a:p>
          <a:p>
            <a:r>
              <a:rPr lang="en-US"/>
              <a:t>Lecture 1</a:t>
            </a:r>
          </a:p>
          <a:p>
            <a:endParaRPr lang="en-US"/>
          </a:p>
          <a:p>
            <a:r>
              <a:rPr lang="en-US" dirty="0"/>
              <a:t>Dr Muhammad Mustafa Raziq</a:t>
            </a:r>
          </a:p>
        </p:txBody>
      </p:sp>
    </p:spTree>
    <p:extLst>
      <p:ext uri="{BB962C8B-B14F-4D97-AF65-F5344CB8AC3E}">
        <p14:creationId xmlns="" xmlns:p14="http://schemas.microsoft.com/office/powerpoint/2010/main"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GB" dirty="0"/>
          </a:p>
        </p:txBody>
      </p:sp>
      <p:sp>
        <p:nvSpPr>
          <p:cNvPr id="3" name="Content Placeholder 2"/>
          <p:cNvSpPr>
            <a:spLocks noGrp="1"/>
          </p:cNvSpPr>
          <p:nvPr>
            <p:ph idx="1"/>
          </p:nvPr>
        </p:nvSpPr>
        <p:spPr/>
        <p:txBody>
          <a:bodyPr/>
          <a:lstStyle/>
          <a:p>
            <a:endParaRPr lang="en-US" dirty="0"/>
          </a:p>
          <a:p>
            <a:endParaRPr lang="en-US" dirty="0"/>
          </a:p>
          <a:p>
            <a:r>
              <a:rPr lang="en-US" dirty="0"/>
              <a:t>About the Instructor</a:t>
            </a:r>
          </a:p>
          <a:p>
            <a:r>
              <a:rPr lang="en-US" dirty="0"/>
              <a:t>About Strategy and Management</a:t>
            </a:r>
          </a:p>
          <a:p>
            <a:r>
              <a:rPr lang="en-US" dirty="0"/>
              <a:t>Themes in Strategic Management</a:t>
            </a:r>
          </a:p>
          <a:p>
            <a:r>
              <a:rPr lang="en-US" dirty="0"/>
              <a:t>Objectives of the Course</a:t>
            </a:r>
          </a:p>
          <a:p>
            <a:r>
              <a:rPr lang="en-US" dirty="0"/>
              <a:t>Key texts in Strategic Management</a:t>
            </a:r>
          </a:p>
          <a:p>
            <a:pPr marL="0" indent="0">
              <a:buNone/>
            </a:pPr>
            <a:endParaRPr lang="en-US" dirty="0"/>
          </a:p>
        </p:txBody>
      </p:sp>
    </p:spTree>
    <p:extLst>
      <p:ext uri="{BB962C8B-B14F-4D97-AF65-F5344CB8AC3E}">
        <p14:creationId xmlns="" xmlns:p14="http://schemas.microsoft.com/office/powerpoint/2010/main" val="3430609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Strategy and Management</a:t>
            </a:r>
            <a:endParaRPr lang="en-GB" dirty="0"/>
          </a:p>
        </p:txBody>
      </p:sp>
      <p:sp>
        <p:nvSpPr>
          <p:cNvPr id="3" name="Content Placeholder 2"/>
          <p:cNvSpPr>
            <a:spLocks noGrp="1"/>
          </p:cNvSpPr>
          <p:nvPr>
            <p:ph idx="1"/>
          </p:nvPr>
        </p:nvSpPr>
        <p:spPr/>
        <p:txBody>
          <a:bodyPr>
            <a:normAutofit/>
          </a:bodyPr>
          <a:lstStyle/>
          <a:p>
            <a:endParaRPr lang="en-US" dirty="0"/>
          </a:p>
          <a:p>
            <a:r>
              <a:rPr lang="en-US" sz="2400" dirty="0"/>
              <a:t>What is Strategy (a general definition that everyone must know)</a:t>
            </a:r>
          </a:p>
          <a:p>
            <a:pPr lvl="1"/>
            <a:r>
              <a:rPr lang="en-US" dirty="0"/>
              <a:t>This is a term often used in organizations and military </a:t>
            </a:r>
          </a:p>
          <a:p>
            <a:pPr lvl="2"/>
            <a:r>
              <a:rPr lang="en-US" sz="2400" dirty="0"/>
              <a:t>A plan of action designed to achieve a long-term or an overall aim (general definition)</a:t>
            </a:r>
          </a:p>
          <a:p>
            <a:pPr lvl="3"/>
            <a:r>
              <a:rPr lang="en-US" sz="2400" dirty="0"/>
              <a:t>Example: Preparation for an examination</a:t>
            </a:r>
            <a:endParaRPr lang="en-GB" sz="2400" dirty="0"/>
          </a:p>
          <a:p>
            <a:pPr lvl="2"/>
            <a:r>
              <a:rPr lang="en-US" sz="2400" dirty="0"/>
              <a:t>The art of planning and directing overall military operations and movements in a war or battle (military definition)</a:t>
            </a:r>
          </a:p>
          <a:p>
            <a:pPr marL="914400" lvl="2" indent="0">
              <a:buNone/>
            </a:pPr>
            <a:endParaRPr lang="en-US" dirty="0"/>
          </a:p>
          <a:p>
            <a:pPr lvl="2"/>
            <a:endParaRPr lang="en-GB" dirty="0"/>
          </a:p>
          <a:p>
            <a:pPr lvl="2"/>
            <a:endParaRPr lang="en-GB" dirty="0"/>
          </a:p>
        </p:txBody>
      </p:sp>
    </p:spTree>
    <p:extLst>
      <p:ext uri="{BB962C8B-B14F-4D97-AF65-F5344CB8AC3E}">
        <p14:creationId xmlns="" xmlns:p14="http://schemas.microsoft.com/office/powerpoint/2010/main" val="23448337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Strategy and Management (continued)</a:t>
            </a:r>
            <a:endParaRPr lang="en-GB" dirty="0"/>
          </a:p>
        </p:txBody>
      </p:sp>
      <p:sp>
        <p:nvSpPr>
          <p:cNvPr id="3" name="Content Placeholder 2"/>
          <p:cNvSpPr>
            <a:spLocks noGrp="1"/>
          </p:cNvSpPr>
          <p:nvPr>
            <p:ph idx="1"/>
          </p:nvPr>
        </p:nvSpPr>
        <p:spPr/>
        <p:txBody>
          <a:bodyPr>
            <a:normAutofit lnSpcReduction="10000"/>
          </a:bodyPr>
          <a:lstStyle/>
          <a:p>
            <a:r>
              <a:rPr lang="en-US" sz="2400" dirty="0"/>
              <a:t>What is Management </a:t>
            </a:r>
          </a:p>
          <a:p>
            <a:pPr lvl="1"/>
            <a:r>
              <a:rPr lang="en-US" dirty="0"/>
              <a:t>General definitions</a:t>
            </a:r>
          </a:p>
          <a:p>
            <a:pPr lvl="2"/>
            <a:r>
              <a:rPr lang="en-US" sz="2400" dirty="0"/>
              <a:t>Getting work done by others (a layman definition)</a:t>
            </a:r>
          </a:p>
          <a:p>
            <a:pPr lvl="2"/>
            <a:r>
              <a:rPr lang="en-US" sz="2400" dirty="0"/>
              <a:t>Direct a set of functions in a way that the organization’s resource (e.g., man, machine, money, material etc.) are utilized in an efficient (doing things right) and effective (doing right things) manner and the organization's goals and objectives are achieved. </a:t>
            </a:r>
          </a:p>
          <a:p>
            <a:pPr lvl="1"/>
            <a:r>
              <a:rPr lang="en-US" dirty="0"/>
              <a:t>What everyone must know about management:</a:t>
            </a:r>
          </a:p>
          <a:p>
            <a:pPr lvl="2"/>
            <a:r>
              <a:rPr lang="en-US" sz="2400" dirty="0"/>
              <a:t>Management in an organization involves planning, organizing, staffing, leading or directing, and controlling.</a:t>
            </a:r>
          </a:p>
          <a:p>
            <a:pPr lvl="2"/>
            <a:endParaRPr lang="en-US" dirty="0"/>
          </a:p>
          <a:p>
            <a:pPr lvl="2"/>
            <a:endParaRPr lang="en-GB" dirty="0"/>
          </a:p>
          <a:p>
            <a:pPr lvl="2"/>
            <a:endParaRPr lang="en-GB" dirty="0"/>
          </a:p>
        </p:txBody>
      </p:sp>
    </p:spTree>
    <p:extLst>
      <p:ext uri="{BB962C8B-B14F-4D97-AF65-F5344CB8AC3E}">
        <p14:creationId xmlns="" xmlns:p14="http://schemas.microsoft.com/office/powerpoint/2010/main" val="34143415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what is Strategic Management</a:t>
            </a:r>
            <a:endParaRPr lang="en-GB" dirty="0"/>
          </a:p>
        </p:txBody>
      </p:sp>
      <p:sp>
        <p:nvSpPr>
          <p:cNvPr id="3" name="Content Placeholder 2"/>
          <p:cNvSpPr>
            <a:spLocks noGrp="1"/>
          </p:cNvSpPr>
          <p:nvPr>
            <p:ph idx="1"/>
          </p:nvPr>
        </p:nvSpPr>
        <p:spPr/>
        <p:txBody>
          <a:bodyPr/>
          <a:lstStyle/>
          <a:p>
            <a:endParaRPr lang="en-US" dirty="0"/>
          </a:p>
          <a:p>
            <a:r>
              <a:rPr lang="en-US" dirty="0"/>
              <a:t>Strategic management involves the formulation and implementation of the major goals and initiatives taken by a company's top management on behalf of owners, based on consideration of resources and an assessment of the internal and external environments in which the organization competes.</a:t>
            </a:r>
          </a:p>
          <a:p>
            <a:pPr lvl="0"/>
            <a:r>
              <a:rPr lang="en-US" dirty="0"/>
              <a:t>Simply put, it is making strategy considering the organization’s resources, capabilities, and the external environment. </a:t>
            </a:r>
            <a:endParaRPr lang="en-GB" dirty="0"/>
          </a:p>
          <a:p>
            <a:endParaRPr lang="en-GB" dirty="0"/>
          </a:p>
        </p:txBody>
      </p:sp>
    </p:spTree>
    <p:extLst>
      <p:ext uri="{BB962C8B-B14F-4D97-AF65-F5344CB8AC3E}">
        <p14:creationId xmlns="" xmlns:p14="http://schemas.microsoft.com/office/powerpoint/2010/main" val="24379850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4111"/>
            <a:ext cx="7886700" cy="450574"/>
          </a:xfrm>
        </p:spPr>
        <p:txBody>
          <a:bodyPr>
            <a:normAutofit fontScale="90000"/>
          </a:bodyPr>
          <a:lstStyle/>
          <a:p>
            <a:r>
              <a:rPr lang="en-US" dirty="0"/>
              <a:t>Themes in Strategic Management</a:t>
            </a:r>
            <a:endParaRPr lang="en-GB" dirty="0"/>
          </a:p>
        </p:txBody>
      </p:sp>
      <p:sp>
        <p:nvSpPr>
          <p:cNvPr id="3" name="Content Placeholder 2"/>
          <p:cNvSpPr>
            <a:spLocks noGrp="1"/>
          </p:cNvSpPr>
          <p:nvPr>
            <p:ph idx="1"/>
          </p:nvPr>
        </p:nvSpPr>
        <p:spPr>
          <a:xfrm>
            <a:off x="265471" y="640987"/>
            <a:ext cx="8701548" cy="5725551"/>
          </a:xfrm>
        </p:spPr>
        <p:txBody>
          <a:bodyPr>
            <a:normAutofit/>
          </a:bodyPr>
          <a:lstStyle/>
          <a:p>
            <a:r>
              <a:rPr lang="en-US" sz="2400" dirty="0"/>
              <a:t>Strategic management as a body of knowledge holds high importance among researchers and practitioners. Contemporary issues in the strategic management (development and implementation of strategy in organizations) research are:</a:t>
            </a:r>
          </a:p>
          <a:p>
            <a:endParaRPr lang="en-US" dirty="0"/>
          </a:p>
          <a:p>
            <a:endParaRPr lang="en-US" dirty="0"/>
          </a:p>
          <a:p>
            <a:pPr lvl="2"/>
            <a:endParaRPr lang="en-GB" dirty="0"/>
          </a:p>
        </p:txBody>
      </p:sp>
      <p:graphicFrame>
        <p:nvGraphicFramePr>
          <p:cNvPr id="4" name="Table 3"/>
          <p:cNvGraphicFramePr>
            <a:graphicFrameLocks noGrp="1"/>
          </p:cNvGraphicFramePr>
          <p:nvPr>
            <p:extLst>
              <p:ext uri="{D42A27DB-BD31-4B8C-83A1-F6EECF244321}">
                <p14:modId xmlns="" xmlns:p14="http://schemas.microsoft.com/office/powerpoint/2010/main" val="4276081195"/>
              </p:ext>
            </p:extLst>
          </p:nvPr>
        </p:nvGraphicFramePr>
        <p:xfrm>
          <a:off x="184693" y="2121402"/>
          <a:ext cx="8693836" cy="4547235"/>
        </p:xfrm>
        <a:graphic>
          <a:graphicData uri="http://schemas.openxmlformats.org/drawingml/2006/table">
            <a:tbl>
              <a:tblPr firstRow="1" bandRow="1">
                <a:tableStyleId>{5C22544A-7EE6-4342-B048-85BDC9FD1C3A}</a:tableStyleId>
              </a:tblPr>
              <a:tblGrid>
                <a:gridCol w="4346918">
                  <a:extLst>
                    <a:ext uri="{9D8B030D-6E8A-4147-A177-3AD203B41FA5}">
                      <a16:colId xmlns="" xmlns:a16="http://schemas.microsoft.com/office/drawing/2014/main" val="3510359120"/>
                    </a:ext>
                  </a:extLst>
                </a:gridCol>
                <a:gridCol w="4346918">
                  <a:extLst>
                    <a:ext uri="{9D8B030D-6E8A-4147-A177-3AD203B41FA5}">
                      <a16:colId xmlns="" xmlns:a16="http://schemas.microsoft.com/office/drawing/2014/main" val="1764472840"/>
                    </a:ext>
                  </a:extLst>
                </a:gridCol>
              </a:tblGrid>
              <a:tr h="370840">
                <a:tc>
                  <a:txBody>
                    <a:bodyPr/>
                    <a:lstStyle/>
                    <a:p>
                      <a:pPr lvl="0" algn="l"/>
                      <a:r>
                        <a:rPr lang="en-GB" sz="2400" b="0" dirty="0">
                          <a:solidFill>
                            <a:schemeClr val="tx1"/>
                          </a:solidFill>
                        </a:rPr>
                        <a:t>Competitive Strategy</a:t>
                      </a:r>
                      <a:endParaRPr lang="en-US" sz="2400" b="0" dirty="0">
                        <a:solidFill>
                          <a:schemeClr val="tx1"/>
                        </a:solidFill>
                      </a:endParaRPr>
                    </a:p>
                  </a:txBody>
                  <a:tcPr marL="68580" marR="68580" anchor="ctr"/>
                </a:tc>
                <a:tc>
                  <a:txBody>
                    <a:bodyPr/>
                    <a:lstStyle/>
                    <a:p>
                      <a:pPr algn="l" fontAlgn="b"/>
                      <a:r>
                        <a:rPr lang="en-US" sz="2400" b="0" i="0" u="none" strike="noStrike" dirty="0">
                          <a:solidFill>
                            <a:srgbClr val="000000"/>
                          </a:solidFill>
                          <a:effectLst/>
                          <a:latin typeface="Calibri" panose="020F0502020204030204" pitchFamily="34" charset="0"/>
                        </a:rPr>
                        <a:t>Strategy Process</a:t>
                      </a:r>
                    </a:p>
                  </a:txBody>
                  <a:tcPr marL="7144" marR="7144" marT="9525" marB="0" anchor="ctr"/>
                </a:tc>
                <a:extLst>
                  <a:ext uri="{0D108BD9-81ED-4DB2-BD59-A6C34878D82A}">
                    <a16:rowId xmlns="" xmlns:a16="http://schemas.microsoft.com/office/drawing/2014/main" val="4274826319"/>
                  </a:ext>
                </a:extLst>
              </a:tr>
              <a:tr h="370840">
                <a:tc>
                  <a:txBody>
                    <a:bodyPr/>
                    <a:lstStyle/>
                    <a:p>
                      <a:pPr algn="l" fontAlgn="b"/>
                      <a:r>
                        <a:rPr lang="en-US" sz="2400" b="0" i="0" u="none" strike="noStrike" dirty="0">
                          <a:solidFill>
                            <a:srgbClr val="000000"/>
                          </a:solidFill>
                          <a:effectLst/>
                          <a:latin typeface="Calibri" panose="020F0502020204030204" pitchFamily="34" charset="0"/>
                        </a:rPr>
                        <a:t>Strategic Human Capital</a:t>
                      </a:r>
                    </a:p>
                  </a:txBody>
                  <a:tcPr marL="7144" marR="7144" marT="9525" marB="0" anchor="ctr"/>
                </a:tc>
                <a:tc>
                  <a:txBody>
                    <a:bodyPr/>
                    <a:lstStyle/>
                    <a:p>
                      <a:pPr algn="l" fontAlgn="b"/>
                      <a:r>
                        <a:rPr lang="en-US" sz="2400" b="0" i="0" u="none" strike="noStrike">
                          <a:solidFill>
                            <a:srgbClr val="000000"/>
                          </a:solidFill>
                          <a:effectLst/>
                          <a:latin typeface="Calibri" panose="020F0502020204030204" pitchFamily="34" charset="0"/>
                        </a:rPr>
                        <a:t>Strategic Leadership and Governance</a:t>
                      </a:r>
                    </a:p>
                  </a:txBody>
                  <a:tcPr marL="7144" marR="7144" marT="9525" marB="0" anchor="ctr"/>
                </a:tc>
                <a:extLst>
                  <a:ext uri="{0D108BD9-81ED-4DB2-BD59-A6C34878D82A}">
                    <a16:rowId xmlns="" xmlns:a16="http://schemas.microsoft.com/office/drawing/2014/main" val="1096986435"/>
                  </a:ext>
                </a:extLst>
              </a:tr>
              <a:tr h="370840">
                <a:tc>
                  <a:txBody>
                    <a:bodyPr/>
                    <a:lstStyle/>
                    <a:p>
                      <a:pPr algn="l" fontAlgn="b"/>
                      <a:r>
                        <a:rPr lang="en-US" sz="2400" b="0" i="0" u="none" strike="noStrike">
                          <a:solidFill>
                            <a:srgbClr val="000000"/>
                          </a:solidFill>
                          <a:effectLst/>
                          <a:latin typeface="Calibri" panose="020F0502020204030204" pitchFamily="34" charset="0"/>
                        </a:rPr>
                        <a:t>Cooperative Strategies</a:t>
                      </a:r>
                    </a:p>
                  </a:txBody>
                  <a:tcPr marL="7144" marR="7144" marT="9525" marB="0" anchor="ctr"/>
                </a:tc>
                <a:tc>
                  <a:txBody>
                    <a:bodyPr/>
                    <a:lstStyle/>
                    <a:p>
                      <a:pPr algn="l" fontAlgn="b"/>
                      <a:r>
                        <a:rPr lang="en-US" sz="2400" b="0" i="0" u="none" strike="noStrike">
                          <a:solidFill>
                            <a:srgbClr val="000000"/>
                          </a:solidFill>
                          <a:effectLst/>
                          <a:latin typeface="Calibri" panose="020F0502020204030204" pitchFamily="34" charset="0"/>
                        </a:rPr>
                        <a:t>Knowledge and Innovation</a:t>
                      </a:r>
                    </a:p>
                  </a:txBody>
                  <a:tcPr marL="7144" marR="7144" marT="9525" marB="0" anchor="ctr"/>
                </a:tc>
                <a:extLst>
                  <a:ext uri="{0D108BD9-81ED-4DB2-BD59-A6C34878D82A}">
                    <a16:rowId xmlns="" xmlns:a16="http://schemas.microsoft.com/office/drawing/2014/main" val="523607723"/>
                  </a:ext>
                </a:extLst>
              </a:tr>
              <a:tr h="370840">
                <a:tc>
                  <a:txBody>
                    <a:bodyPr/>
                    <a:lstStyle/>
                    <a:p>
                      <a:pPr algn="l" fontAlgn="b"/>
                      <a:r>
                        <a:rPr lang="en-US" sz="2400" b="0" i="0" u="none" strike="noStrike">
                          <a:solidFill>
                            <a:srgbClr val="000000"/>
                          </a:solidFill>
                          <a:effectLst/>
                          <a:latin typeface="Calibri" panose="020F0502020204030204" pitchFamily="34" charset="0"/>
                        </a:rPr>
                        <a:t>Stakeholder Strategy</a:t>
                      </a:r>
                    </a:p>
                  </a:txBody>
                  <a:tcPr marL="7144" marR="7144" marT="9525" marB="0" anchor="ctr"/>
                </a:tc>
                <a:tc>
                  <a:txBody>
                    <a:bodyPr/>
                    <a:lstStyle/>
                    <a:p>
                      <a:pPr algn="l" fontAlgn="b"/>
                      <a:r>
                        <a:rPr lang="en-US" sz="2400" b="0" i="0" u="none" strike="noStrike">
                          <a:solidFill>
                            <a:srgbClr val="000000"/>
                          </a:solidFill>
                          <a:effectLst/>
                          <a:latin typeface="Calibri" panose="020F0502020204030204" pitchFamily="34" charset="0"/>
                        </a:rPr>
                        <a:t>Teaching Strategy</a:t>
                      </a:r>
                    </a:p>
                  </a:txBody>
                  <a:tcPr marL="7144" marR="7144" marT="9525" marB="0" anchor="ctr"/>
                </a:tc>
                <a:extLst>
                  <a:ext uri="{0D108BD9-81ED-4DB2-BD59-A6C34878D82A}">
                    <a16:rowId xmlns="" xmlns:a16="http://schemas.microsoft.com/office/drawing/2014/main" val="3063711869"/>
                  </a:ext>
                </a:extLst>
              </a:tr>
              <a:tr h="370840">
                <a:tc>
                  <a:txBody>
                    <a:bodyPr/>
                    <a:lstStyle/>
                    <a:p>
                      <a:pPr algn="l" fontAlgn="b"/>
                      <a:r>
                        <a:rPr lang="en-US" sz="2400" b="0" i="0" u="none" strike="noStrike">
                          <a:solidFill>
                            <a:srgbClr val="000000"/>
                          </a:solidFill>
                          <a:effectLst/>
                          <a:latin typeface="Calibri" panose="020F0502020204030204" pitchFamily="34" charset="0"/>
                        </a:rPr>
                        <a:t>Corporate Strategy</a:t>
                      </a:r>
                    </a:p>
                  </a:txBody>
                  <a:tcPr marL="7144" marR="7144" marT="9525" marB="0" anchor="ctr"/>
                </a:tc>
                <a:tc>
                  <a:txBody>
                    <a:bodyPr/>
                    <a:lstStyle/>
                    <a:p>
                      <a:pPr algn="l" fontAlgn="b"/>
                      <a:r>
                        <a:rPr lang="en-US" sz="2400" b="0" i="0" u="none" strike="noStrike">
                          <a:solidFill>
                            <a:srgbClr val="000000"/>
                          </a:solidFill>
                          <a:effectLst/>
                          <a:latin typeface="Calibri" panose="020F0502020204030204" pitchFamily="34" charset="0"/>
                        </a:rPr>
                        <a:t>Entrepreneurship and Strategy</a:t>
                      </a:r>
                    </a:p>
                  </a:txBody>
                  <a:tcPr marL="7144" marR="7144" marT="9525" marB="0" anchor="ctr"/>
                </a:tc>
                <a:extLst>
                  <a:ext uri="{0D108BD9-81ED-4DB2-BD59-A6C34878D82A}">
                    <a16:rowId xmlns="" xmlns:a16="http://schemas.microsoft.com/office/drawing/2014/main" val="878315775"/>
                  </a:ext>
                </a:extLst>
              </a:tr>
              <a:tr h="370840">
                <a:tc>
                  <a:txBody>
                    <a:bodyPr/>
                    <a:lstStyle/>
                    <a:p>
                      <a:pPr algn="l" fontAlgn="b"/>
                      <a:r>
                        <a:rPr lang="en-US" sz="2400" b="0" i="0" u="none" strike="noStrike" dirty="0">
                          <a:solidFill>
                            <a:srgbClr val="000000"/>
                          </a:solidFill>
                          <a:effectLst/>
                          <a:latin typeface="Calibri" panose="020F0502020204030204" pitchFamily="34" charset="0"/>
                        </a:rPr>
                        <a:t>Non-market Strategy (pursuing strategic goals through political and social leverage)</a:t>
                      </a:r>
                    </a:p>
                  </a:txBody>
                  <a:tcPr marL="7144" marR="7144" marT="9525" marB="0" anchor="ctr"/>
                </a:tc>
                <a:tc>
                  <a:txBody>
                    <a:bodyPr/>
                    <a:lstStyle/>
                    <a:p>
                      <a:pPr algn="l" fontAlgn="b"/>
                      <a:r>
                        <a:rPr lang="en-US" sz="2400" b="0" i="0" u="none" strike="noStrike" dirty="0">
                          <a:solidFill>
                            <a:srgbClr val="000000"/>
                          </a:solidFill>
                          <a:effectLst/>
                          <a:latin typeface="Calibri" panose="020F0502020204030204" pitchFamily="34" charset="0"/>
                        </a:rPr>
                        <a:t>Strategic Foresight</a:t>
                      </a:r>
                    </a:p>
                  </a:txBody>
                  <a:tcPr marL="7144" marR="7144" marT="9525" marB="0" anchor="ctr"/>
                </a:tc>
                <a:extLst>
                  <a:ext uri="{0D108BD9-81ED-4DB2-BD59-A6C34878D82A}">
                    <a16:rowId xmlns="" xmlns:a16="http://schemas.microsoft.com/office/drawing/2014/main" val="2715412549"/>
                  </a:ext>
                </a:extLst>
              </a:tr>
              <a:tr h="370840">
                <a:tc>
                  <a:txBody>
                    <a:bodyPr/>
                    <a:lstStyle/>
                    <a:p>
                      <a:pPr algn="l" fontAlgn="b"/>
                      <a:r>
                        <a:rPr lang="en-US" sz="2400" b="0" i="0" u="none" strike="noStrike">
                          <a:solidFill>
                            <a:srgbClr val="000000"/>
                          </a:solidFill>
                          <a:effectLst/>
                          <a:latin typeface="Calibri" panose="020F0502020204030204" pitchFamily="34" charset="0"/>
                        </a:rPr>
                        <a:t>Global Strategy</a:t>
                      </a:r>
                    </a:p>
                  </a:txBody>
                  <a:tcPr marL="7144" marR="7144" marT="9525" marB="0" anchor="ctr"/>
                </a:tc>
                <a:tc>
                  <a:txBody>
                    <a:bodyPr/>
                    <a:lstStyle/>
                    <a:p>
                      <a:pPr algn="l" fontAlgn="b"/>
                      <a:r>
                        <a:rPr lang="en-US" sz="2400" b="0" i="0" u="none" strike="noStrike">
                          <a:solidFill>
                            <a:srgbClr val="000000"/>
                          </a:solidFill>
                          <a:effectLst/>
                          <a:latin typeface="Calibri" panose="020F0502020204030204" pitchFamily="34" charset="0"/>
                        </a:rPr>
                        <a:t>Operations Strategy </a:t>
                      </a:r>
                    </a:p>
                  </a:txBody>
                  <a:tcPr marL="7144" marR="7144" marT="9525" marB="0" anchor="ctr"/>
                </a:tc>
                <a:extLst>
                  <a:ext uri="{0D108BD9-81ED-4DB2-BD59-A6C34878D82A}">
                    <a16:rowId xmlns="" xmlns:a16="http://schemas.microsoft.com/office/drawing/2014/main" val="2317338539"/>
                  </a:ext>
                </a:extLst>
              </a:tr>
              <a:tr h="370840">
                <a:tc>
                  <a:txBody>
                    <a:bodyPr/>
                    <a:lstStyle/>
                    <a:p>
                      <a:pPr algn="l" fontAlgn="b"/>
                      <a:r>
                        <a:rPr lang="en-US" sz="2400" b="0" i="0" u="none" strike="noStrike" dirty="0">
                          <a:solidFill>
                            <a:srgbClr val="000000"/>
                          </a:solidFill>
                          <a:effectLst/>
                          <a:latin typeface="Calibri" panose="020F0502020204030204" pitchFamily="34" charset="0"/>
                        </a:rPr>
                        <a:t>Emergent Strategy</a:t>
                      </a:r>
                    </a:p>
                  </a:txBody>
                  <a:tcPr marL="7144" marR="7144" marT="9525" marB="0" anchor="ctr"/>
                </a:tc>
                <a:tc>
                  <a:txBody>
                    <a:bodyPr/>
                    <a:lstStyle/>
                    <a:p>
                      <a:pPr algn="l" fontAlgn="b"/>
                      <a:r>
                        <a:rPr lang="en-US" sz="2400" b="0" i="0" u="none" strike="noStrike" dirty="0">
                          <a:solidFill>
                            <a:srgbClr val="000000"/>
                          </a:solidFill>
                          <a:effectLst/>
                          <a:latin typeface="Calibri" panose="020F0502020204030204" pitchFamily="34" charset="0"/>
                        </a:rPr>
                        <a:t>Strategy, Neuroscience and Cognition</a:t>
                      </a:r>
                    </a:p>
                  </a:txBody>
                  <a:tcPr marL="7144" marR="7144" marT="9525" marB="0" anchor="ctr"/>
                </a:tc>
                <a:extLst>
                  <a:ext uri="{0D108BD9-81ED-4DB2-BD59-A6C34878D82A}">
                    <a16:rowId xmlns="" xmlns:a16="http://schemas.microsoft.com/office/drawing/2014/main" val="2920658066"/>
                  </a:ext>
                </a:extLst>
              </a:tr>
            </a:tbl>
          </a:graphicData>
        </a:graphic>
      </p:graphicFrame>
    </p:spTree>
    <p:extLst>
      <p:ext uri="{BB962C8B-B14F-4D97-AF65-F5344CB8AC3E}">
        <p14:creationId xmlns="" xmlns:p14="http://schemas.microsoft.com/office/powerpoint/2010/main" val="21713569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 of the Course</a:t>
            </a:r>
            <a:endParaRPr lang="en-GB" dirty="0"/>
          </a:p>
        </p:txBody>
      </p:sp>
      <p:sp>
        <p:nvSpPr>
          <p:cNvPr id="3" name="Content Placeholder 2"/>
          <p:cNvSpPr>
            <a:spLocks noGrp="1"/>
          </p:cNvSpPr>
          <p:nvPr>
            <p:ph idx="1"/>
          </p:nvPr>
        </p:nvSpPr>
        <p:spPr/>
        <p:txBody>
          <a:bodyPr>
            <a:normAutofit fontScale="92500" lnSpcReduction="20000"/>
          </a:bodyPr>
          <a:lstStyle/>
          <a:p>
            <a:r>
              <a:rPr lang="en-US" sz="2600" dirty="0"/>
              <a:t>To introduce you to the main concepts and thought processes in strategic management. What this course covers:</a:t>
            </a:r>
          </a:p>
          <a:p>
            <a:pPr lvl="1"/>
            <a:r>
              <a:rPr lang="en-US" sz="2600" dirty="0"/>
              <a:t>Introduction to Strategic Management</a:t>
            </a:r>
          </a:p>
          <a:p>
            <a:pPr lvl="1"/>
            <a:r>
              <a:rPr lang="en-US" sz="2600" dirty="0"/>
              <a:t>Business Environment</a:t>
            </a:r>
          </a:p>
          <a:p>
            <a:pPr lvl="1"/>
            <a:r>
              <a:rPr lang="en-US" sz="2600" dirty="0"/>
              <a:t>Internal Analysis</a:t>
            </a:r>
          </a:p>
          <a:p>
            <a:pPr lvl="1"/>
            <a:r>
              <a:rPr lang="en-US" sz="2600" dirty="0"/>
              <a:t>Mission, Vision, Strategic Objectives and Business Model</a:t>
            </a:r>
          </a:p>
          <a:p>
            <a:pPr lvl="1"/>
            <a:r>
              <a:rPr lang="en-US" sz="2600" dirty="0"/>
              <a:t>Strategy Formulation</a:t>
            </a:r>
          </a:p>
          <a:p>
            <a:pPr lvl="1"/>
            <a:r>
              <a:rPr lang="en-US" sz="2600" dirty="0"/>
              <a:t>Corporate Level Strategies</a:t>
            </a:r>
          </a:p>
          <a:p>
            <a:pPr lvl="1"/>
            <a:r>
              <a:rPr lang="en-US" sz="2600" dirty="0"/>
              <a:t>Business Level and Functional Strategies</a:t>
            </a:r>
          </a:p>
          <a:p>
            <a:pPr lvl="1"/>
            <a:r>
              <a:rPr lang="en-US" sz="2600" dirty="0"/>
              <a:t>Strategy Execution</a:t>
            </a:r>
          </a:p>
          <a:p>
            <a:pPr lvl="1"/>
            <a:r>
              <a:rPr lang="en-US" sz="2600" dirty="0"/>
              <a:t>Corporate Governance, Strategic Leadership, and Monitoring Strategy Implementation</a:t>
            </a:r>
          </a:p>
          <a:p>
            <a:pPr lvl="2"/>
            <a:endParaRPr lang="en-US" dirty="0"/>
          </a:p>
          <a:p>
            <a:pPr lvl="2"/>
            <a:endParaRPr lang="en-GB" dirty="0"/>
          </a:p>
        </p:txBody>
      </p:sp>
    </p:spTree>
    <p:extLst>
      <p:ext uri="{BB962C8B-B14F-4D97-AF65-F5344CB8AC3E}">
        <p14:creationId xmlns="" xmlns:p14="http://schemas.microsoft.com/office/powerpoint/2010/main" val="40111716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Texts in Strategic Management </a:t>
            </a:r>
            <a:endParaRPr lang="en-GB" dirty="0"/>
          </a:p>
        </p:txBody>
      </p:sp>
      <p:sp>
        <p:nvSpPr>
          <p:cNvPr id="3" name="Content Placeholder 2"/>
          <p:cNvSpPr>
            <a:spLocks noGrp="1"/>
          </p:cNvSpPr>
          <p:nvPr>
            <p:ph idx="1"/>
          </p:nvPr>
        </p:nvSpPr>
        <p:spPr/>
        <p:txBody>
          <a:bodyPr>
            <a:noAutofit/>
          </a:bodyPr>
          <a:lstStyle/>
          <a:p>
            <a:r>
              <a:rPr lang="en-US" sz="2400" dirty="0"/>
              <a:t>Texts in Strategic Management are numerous, for example, some good ones are:</a:t>
            </a:r>
          </a:p>
          <a:p>
            <a:pPr lvl="1"/>
            <a:r>
              <a:rPr lang="en-US" u="sng" dirty="0"/>
              <a:t>Exploring Strategy </a:t>
            </a:r>
            <a:r>
              <a:rPr lang="en-US" dirty="0"/>
              <a:t>by Gerry Johnson and colleagues</a:t>
            </a:r>
          </a:p>
          <a:p>
            <a:pPr lvl="1"/>
            <a:r>
              <a:rPr lang="en-US" u="sng" dirty="0"/>
              <a:t>Strategic Management </a:t>
            </a:r>
            <a:r>
              <a:rPr lang="en-US" dirty="0"/>
              <a:t>by </a:t>
            </a:r>
            <a:r>
              <a:rPr lang="en-US" dirty="0" err="1"/>
              <a:t>Mintzberg</a:t>
            </a:r>
            <a:r>
              <a:rPr lang="en-US" dirty="0"/>
              <a:t> and colleagues</a:t>
            </a:r>
          </a:p>
          <a:p>
            <a:pPr lvl="1"/>
            <a:r>
              <a:rPr lang="en-GB" u="sng" dirty="0"/>
              <a:t>Strategic Management: Awareness &amp; Change </a:t>
            </a:r>
            <a:r>
              <a:rPr lang="en-GB" dirty="0"/>
              <a:t>by Thompson and Martin</a:t>
            </a:r>
            <a:endParaRPr lang="en-US" dirty="0"/>
          </a:p>
          <a:p>
            <a:r>
              <a:rPr lang="en-US" sz="2400" u="sng" dirty="0"/>
              <a:t>What we will be following:</a:t>
            </a:r>
          </a:p>
          <a:p>
            <a:pPr lvl="1"/>
            <a:r>
              <a:rPr lang="en-US" u="sng" dirty="0"/>
              <a:t>Strategic Management: Text and Cases </a:t>
            </a:r>
            <a:r>
              <a:rPr lang="en-US" dirty="0"/>
              <a:t>by Jacob Thomas, 2016, Pearson Publishers, India.</a:t>
            </a:r>
          </a:p>
          <a:p>
            <a:pPr marL="0" indent="0">
              <a:buNone/>
            </a:pPr>
            <a:r>
              <a:rPr lang="en-US" sz="2400" dirty="0"/>
              <a:t>This is one of the easiest books for students - easily available in book stores in Pakistan. The book uses simple English, covers all the key aspects of strategic management, and uses updated literature.</a:t>
            </a:r>
            <a:endParaRPr lang="en-GB" sz="2400" dirty="0"/>
          </a:p>
        </p:txBody>
      </p:sp>
    </p:spTree>
    <p:extLst>
      <p:ext uri="{BB962C8B-B14F-4D97-AF65-F5344CB8AC3E}">
        <p14:creationId xmlns="" xmlns:p14="http://schemas.microsoft.com/office/powerpoint/2010/main" val="24255589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Chapter 1: Introduction to Business Policy and Strategic Management</a:t>
            </a:r>
            <a:endParaRPr lang="en-GB" dirty="0"/>
          </a:p>
        </p:txBody>
      </p:sp>
      <p:sp>
        <p:nvSpPr>
          <p:cNvPr id="3" name="Content Placeholder 2"/>
          <p:cNvSpPr>
            <a:spLocks noGrp="1"/>
          </p:cNvSpPr>
          <p:nvPr>
            <p:ph idx="1"/>
          </p:nvPr>
        </p:nvSpPr>
        <p:spPr/>
        <p:txBody>
          <a:bodyPr/>
          <a:lstStyle/>
          <a:p>
            <a:r>
              <a:rPr lang="en-US" dirty="0"/>
              <a:t>Learning Objectives (in no particular order):</a:t>
            </a:r>
          </a:p>
          <a:p>
            <a:pPr lvl="1"/>
            <a:endParaRPr lang="en-US" dirty="0"/>
          </a:p>
          <a:p>
            <a:pPr lvl="1"/>
            <a:r>
              <a:rPr lang="en-US" dirty="0"/>
              <a:t>What is strategy, strategic management, and strategy absence in a firm</a:t>
            </a:r>
          </a:p>
          <a:p>
            <a:pPr lvl="1"/>
            <a:r>
              <a:rPr lang="en-US" dirty="0"/>
              <a:t>Different concepts and dimensions of strategy</a:t>
            </a:r>
          </a:p>
          <a:p>
            <a:pPr lvl="1"/>
            <a:r>
              <a:rPr lang="en-US" dirty="0"/>
              <a:t>Role of strategic management professionals and the role of strategy in the management of a firm</a:t>
            </a:r>
          </a:p>
          <a:p>
            <a:pPr lvl="1"/>
            <a:r>
              <a:rPr lang="en-US" dirty="0"/>
              <a:t>Theories used in understanding and formulating strategy</a:t>
            </a:r>
          </a:p>
          <a:p>
            <a:pPr lvl="1"/>
            <a:r>
              <a:rPr lang="en-US" dirty="0"/>
              <a:t>Tools employed in the strategic management process</a:t>
            </a:r>
          </a:p>
          <a:p>
            <a:pPr lvl="1"/>
            <a:endParaRPr lang="en-GB" dirty="0"/>
          </a:p>
        </p:txBody>
      </p:sp>
    </p:spTree>
    <p:extLst>
      <p:ext uri="{BB962C8B-B14F-4D97-AF65-F5344CB8AC3E}">
        <p14:creationId xmlns="" xmlns:p14="http://schemas.microsoft.com/office/powerpoint/2010/main" val="15795587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 Concepts of Strategy</a:t>
            </a:r>
            <a:endParaRPr lang="en-GB" dirty="0"/>
          </a:p>
        </p:txBody>
      </p:sp>
      <p:sp>
        <p:nvSpPr>
          <p:cNvPr id="3" name="Content Placeholder 2"/>
          <p:cNvSpPr>
            <a:spLocks noGrp="1"/>
          </p:cNvSpPr>
          <p:nvPr>
            <p:ph idx="1"/>
          </p:nvPr>
        </p:nvSpPr>
        <p:spPr/>
        <p:txBody>
          <a:bodyPr>
            <a:normAutofit lnSpcReduction="10000"/>
          </a:bodyPr>
          <a:lstStyle/>
          <a:p>
            <a:r>
              <a:rPr lang="en-US" dirty="0"/>
              <a:t>Various definitions have been proposed by different authors at different times. For example:</a:t>
            </a:r>
          </a:p>
          <a:p>
            <a:pPr lvl="1"/>
            <a:r>
              <a:rPr lang="en-US" dirty="0"/>
              <a:t>Chandler (1962): The determination of the basic long term goals and objectives of an enterprise, the adoption of a course of action, and the allocation of resources necessary to carry out these goals. </a:t>
            </a:r>
          </a:p>
          <a:p>
            <a:pPr lvl="1"/>
            <a:r>
              <a:rPr lang="en-US" dirty="0" err="1"/>
              <a:t>Ansoff</a:t>
            </a:r>
            <a:r>
              <a:rPr lang="en-US" dirty="0"/>
              <a:t> (1965): Strategy is a plan</a:t>
            </a:r>
          </a:p>
          <a:p>
            <a:pPr lvl="1"/>
            <a:r>
              <a:rPr lang="en-US" dirty="0"/>
              <a:t>Porter (1980): Moving from where you are to where you want to be in the future, through sustainable competitive advantage. Strategy is building defenses against the competitive forces or finding a position in the industry where the competitive forces are the weakest. </a:t>
            </a:r>
          </a:p>
          <a:p>
            <a:pPr lvl="1"/>
            <a:endParaRPr lang="en-GB" dirty="0"/>
          </a:p>
        </p:txBody>
      </p:sp>
    </p:spTree>
    <p:extLst>
      <p:ext uri="{BB962C8B-B14F-4D97-AF65-F5344CB8AC3E}">
        <p14:creationId xmlns="" xmlns:p14="http://schemas.microsoft.com/office/powerpoint/2010/main" val="16638179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 Concepts of Strategy (Continued)</a:t>
            </a:r>
            <a:endParaRPr lang="en-GB" dirty="0"/>
          </a:p>
        </p:txBody>
      </p:sp>
      <p:sp>
        <p:nvSpPr>
          <p:cNvPr id="3" name="Content Placeholder 2"/>
          <p:cNvSpPr>
            <a:spLocks noGrp="1"/>
          </p:cNvSpPr>
          <p:nvPr>
            <p:ph idx="1"/>
          </p:nvPr>
        </p:nvSpPr>
        <p:spPr/>
        <p:txBody>
          <a:bodyPr>
            <a:normAutofit fontScale="92500" lnSpcReduction="10000"/>
          </a:bodyPr>
          <a:lstStyle/>
          <a:p>
            <a:r>
              <a:rPr lang="en-US" sz="2600" dirty="0"/>
              <a:t>Various definitions have been proposed by different authors at different time periods. This suggests that strategy is not a unitary concept. For example (continued):</a:t>
            </a:r>
          </a:p>
          <a:p>
            <a:pPr lvl="1"/>
            <a:r>
              <a:rPr lang="en-US" sz="2600" dirty="0"/>
              <a:t>Pearce et al. (</a:t>
            </a:r>
            <a:r>
              <a:rPr lang="en-US" sz="2600" dirty="0" err="1"/>
              <a:t>1987a</a:t>
            </a:r>
            <a:r>
              <a:rPr lang="en-US" sz="2600" dirty="0"/>
              <a:t>): the process of determining the mission, major objectives, strategies, and policies that govern the acquisition and collaboration of resources to achieve organizational aims. </a:t>
            </a:r>
          </a:p>
          <a:p>
            <a:pPr lvl="1"/>
            <a:r>
              <a:rPr lang="en-US" sz="2600" dirty="0" err="1"/>
              <a:t>Mintzberg</a:t>
            </a:r>
            <a:r>
              <a:rPr lang="en-US" sz="2600" dirty="0"/>
              <a:t> (1978): Strategy is a pattern in a stream of decisions.</a:t>
            </a:r>
          </a:p>
          <a:p>
            <a:pPr lvl="1"/>
            <a:r>
              <a:rPr lang="en-US" sz="2600" dirty="0"/>
              <a:t>Waters (1985): Strategy is a pattern in a stream of action.</a:t>
            </a:r>
          </a:p>
          <a:p>
            <a:pPr lvl="1"/>
            <a:r>
              <a:rPr lang="en-US" sz="2600" dirty="0" err="1"/>
              <a:t>Houlder</a:t>
            </a:r>
            <a:r>
              <a:rPr lang="en-US" sz="2600" dirty="0"/>
              <a:t> and Nicholson (2006): A way of channelizing resources to achieve a goal.</a:t>
            </a:r>
          </a:p>
          <a:p>
            <a:pPr lvl="2"/>
            <a:endParaRPr lang="en-US" dirty="0"/>
          </a:p>
          <a:p>
            <a:pPr lvl="1"/>
            <a:endParaRPr lang="en-GB" dirty="0"/>
          </a:p>
        </p:txBody>
      </p:sp>
    </p:spTree>
    <p:extLst>
      <p:ext uri="{BB962C8B-B14F-4D97-AF65-F5344CB8AC3E}">
        <p14:creationId xmlns="" xmlns:p14="http://schemas.microsoft.com/office/powerpoint/2010/main" val="42886128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 Concepts of Strategy (Continued)</a:t>
            </a:r>
            <a:endParaRPr lang="en-GB" dirty="0"/>
          </a:p>
        </p:txBody>
      </p:sp>
      <p:sp>
        <p:nvSpPr>
          <p:cNvPr id="3" name="Content Placeholder 2"/>
          <p:cNvSpPr>
            <a:spLocks noGrp="1"/>
          </p:cNvSpPr>
          <p:nvPr>
            <p:ph idx="1"/>
          </p:nvPr>
        </p:nvSpPr>
        <p:spPr/>
        <p:txBody>
          <a:bodyPr/>
          <a:lstStyle/>
          <a:p>
            <a:r>
              <a:rPr lang="en-US" dirty="0"/>
              <a:t>Various definitions have been proposed by different authors at different time periods. This suggests that strategy is not a unitary concept. For example (continued):</a:t>
            </a:r>
          </a:p>
          <a:p>
            <a:pPr lvl="1"/>
            <a:r>
              <a:rPr lang="en-US" dirty="0"/>
              <a:t>Bower and Gilbert (2007): Strategy is deciding which opportunities a company will pursue and which it will pass by and commit resources to policies, programs, people, and facilities. </a:t>
            </a:r>
          </a:p>
          <a:p>
            <a:pPr lvl="1"/>
            <a:r>
              <a:rPr lang="en-US" dirty="0" err="1"/>
              <a:t>Rodwell</a:t>
            </a:r>
            <a:r>
              <a:rPr lang="en-US" dirty="0"/>
              <a:t> and </a:t>
            </a:r>
            <a:r>
              <a:rPr lang="en-US" dirty="0" err="1"/>
              <a:t>Shadur</a:t>
            </a:r>
            <a:r>
              <a:rPr lang="en-US" dirty="0"/>
              <a:t> (2007): Strategy is the translation of intent into action.</a:t>
            </a:r>
          </a:p>
          <a:p>
            <a:pPr marL="457200" lvl="1" indent="0">
              <a:buNone/>
            </a:pPr>
            <a:endParaRPr lang="en-US" dirty="0"/>
          </a:p>
          <a:p>
            <a:pPr lvl="2"/>
            <a:endParaRPr lang="en-US" dirty="0"/>
          </a:p>
          <a:p>
            <a:pPr lvl="1"/>
            <a:endParaRPr lang="en-GB" dirty="0"/>
          </a:p>
        </p:txBody>
      </p:sp>
    </p:spTree>
    <p:extLst>
      <p:ext uri="{BB962C8B-B14F-4D97-AF65-F5344CB8AC3E}">
        <p14:creationId xmlns="" xmlns:p14="http://schemas.microsoft.com/office/powerpoint/2010/main" val="34986179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 Meaning and Nature of Strategic Management</a:t>
            </a:r>
            <a:endParaRPr lang="en-GB" dirty="0"/>
          </a:p>
        </p:txBody>
      </p:sp>
      <p:sp>
        <p:nvSpPr>
          <p:cNvPr id="3" name="Content Placeholder 2"/>
          <p:cNvSpPr>
            <a:spLocks noGrp="1"/>
          </p:cNvSpPr>
          <p:nvPr>
            <p:ph idx="1"/>
          </p:nvPr>
        </p:nvSpPr>
        <p:spPr/>
        <p:txBody>
          <a:bodyPr/>
          <a:lstStyle/>
          <a:p>
            <a:r>
              <a:rPr lang="en-US" dirty="0"/>
              <a:t>Different Dimensions of Strategy:</a:t>
            </a:r>
          </a:p>
          <a:p>
            <a:pPr lvl="1"/>
            <a:r>
              <a:rPr lang="en-US" dirty="0"/>
              <a:t>Strategy is expected to give competitive advantage to a firm in a sustainable manner</a:t>
            </a:r>
          </a:p>
          <a:p>
            <a:pPr lvl="1"/>
            <a:r>
              <a:rPr lang="en-US" dirty="0"/>
              <a:t>At a functional level, every function (e.g. marketing, finance, HR) is to think that it is their efficiency and effectiveness that gives competitive advantage to the firm. </a:t>
            </a:r>
          </a:p>
          <a:p>
            <a:pPr lvl="1"/>
            <a:r>
              <a:rPr lang="en-US" dirty="0"/>
              <a:t>The CEO, COO, CFO are to think similarly that it is their strategic leadership that gives competitive advantage</a:t>
            </a:r>
          </a:p>
          <a:p>
            <a:pPr lvl="1"/>
            <a:r>
              <a:rPr lang="en-US" dirty="0"/>
              <a:t>Similarly, some may view that it is the innovative features or quality of the product or low cost of the product that gives competitive advantage to the firm. </a:t>
            </a:r>
          </a:p>
          <a:p>
            <a:pPr lvl="1"/>
            <a:endParaRPr lang="en-GB" dirty="0"/>
          </a:p>
        </p:txBody>
      </p:sp>
    </p:spTree>
    <p:extLst>
      <p:ext uri="{BB962C8B-B14F-4D97-AF65-F5344CB8AC3E}">
        <p14:creationId xmlns="" xmlns:p14="http://schemas.microsoft.com/office/powerpoint/2010/main" val="8953965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913" y="111907"/>
            <a:ext cx="8873198" cy="718087"/>
          </a:xfrm>
        </p:spPr>
        <p:txBody>
          <a:bodyPr>
            <a:normAutofit fontScale="90000"/>
          </a:bodyPr>
          <a:lstStyle/>
          <a:p>
            <a:r>
              <a:rPr lang="en-US" sz="3600" dirty="0"/>
              <a:t>1.2 Meaning and Nature of Strategic Management (continued)</a:t>
            </a:r>
            <a:endParaRPr lang="en-GB" sz="3600" dirty="0"/>
          </a:p>
        </p:txBody>
      </p:sp>
      <p:sp>
        <p:nvSpPr>
          <p:cNvPr id="3" name="Content Placeholder 2"/>
          <p:cNvSpPr>
            <a:spLocks noGrp="1"/>
          </p:cNvSpPr>
          <p:nvPr>
            <p:ph idx="1"/>
          </p:nvPr>
        </p:nvSpPr>
        <p:spPr>
          <a:xfrm>
            <a:off x="189913" y="899270"/>
            <a:ext cx="8873198" cy="4351338"/>
          </a:xfrm>
        </p:spPr>
        <p:txBody>
          <a:bodyPr/>
          <a:lstStyle/>
          <a:p>
            <a:r>
              <a:rPr lang="en-US" dirty="0"/>
              <a:t>Different Dimensions of Strategy:</a:t>
            </a:r>
          </a:p>
          <a:p>
            <a:pPr lvl="1"/>
            <a:r>
              <a:rPr lang="en-US" dirty="0"/>
              <a:t>Strategy Paradigms – a comparison of the dominant views and the emerging views:</a:t>
            </a:r>
          </a:p>
          <a:p>
            <a:pPr lvl="1"/>
            <a:endParaRPr lang="en-GB" dirty="0"/>
          </a:p>
        </p:txBody>
      </p:sp>
      <p:graphicFrame>
        <p:nvGraphicFramePr>
          <p:cNvPr id="4" name="Table 3"/>
          <p:cNvGraphicFramePr>
            <a:graphicFrameLocks noGrp="1"/>
          </p:cNvGraphicFramePr>
          <p:nvPr>
            <p:extLst>
              <p:ext uri="{D42A27DB-BD31-4B8C-83A1-F6EECF244321}">
                <p14:modId xmlns="" xmlns:p14="http://schemas.microsoft.com/office/powerpoint/2010/main" val="2747174868"/>
              </p:ext>
            </p:extLst>
          </p:nvPr>
        </p:nvGraphicFramePr>
        <p:xfrm>
          <a:off x="191729" y="2725501"/>
          <a:ext cx="8746587" cy="2926080"/>
        </p:xfrm>
        <a:graphic>
          <a:graphicData uri="http://schemas.openxmlformats.org/drawingml/2006/table">
            <a:tbl>
              <a:tblPr firstRow="1" bandRow="1">
                <a:tableStyleId>{5C22544A-7EE6-4342-B048-85BDC9FD1C3A}</a:tableStyleId>
              </a:tblPr>
              <a:tblGrid>
                <a:gridCol w="3945988">
                  <a:extLst>
                    <a:ext uri="{9D8B030D-6E8A-4147-A177-3AD203B41FA5}">
                      <a16:colId xmlns="" xmlns:a16="http://schemas.microsoft.com/office/drawing/2014/main" val="493781543"/>
                    </a:ext>
                  </a:extLst>
                </a:gridCol>
                <a:gridCol w="4800599">
                  <a:extLst>
                    <a:ext uri="{9D8B030D-6E8A-4147-A177-3AD203B41FA5}">
                      <a16:colId xmlns="" xmlns:a16="http://schemas.microsoft.com/office/drawing/2014/main" val="2471175257"/>
                    </a:ext>
                  </a:extLst>
                </a:gridCol>
              </a:tblGrid>
              <a:tr h="370840">
                <a:tc>
                  <a:txBody>
                    <a:bodyPr/>
                    <a:lstStyle/>
                    <a:p>
                      <a:pPr algn="ctr"/>
                      <a:r>
                        <a:rPr lang="en-US" sz="2400" dirty="0"/>
                        <a:t>Prevailing Paradigms</a:t>
                      </a:r>
                      <a:endParaRPr lang="en-GB" sz="2400" dirty="0"/>
                    </a:p>
                  </a:txBody>
                  <a:tcPr marL="68580" marR="68580"/>
                </a:tc>
                <a:tc>
                  <a:txBody>
                    <a:bodyPr/>
                    <a:lstStyle/>
                    <a:p>
                      <a:pPr algn="ctr"/>
                      <a:r>
                        <a:rPr lang="en-US" sz="2400" dirty="0"/>
                        <a:t>Emerging Paradigms</a:t>
                      </a:r>
                      <a:endParaRPr lang="en-GB" sz="2400" dirty="0"/>
                    </a:p>
                  </a:txBody>
                  <a:tcPr marL="68580" marR="68580"/>
                </a:tc>
                <a:extLst>
                  <a:ext uri="{0D108BD9-81ED-4DB2-BD59-A6C34878D82A}">
                    <a16:rowId xmlns="" xmlns:a16="http://schemas.microsoft.com/office/drawing/2014/main" val="2166988492"/>
                  </a:ext>
                </a:extLst>
              </a:tr>
              <a:tr h="370840">
                <a:tc>
                  <a:txBody>
                    <a:bodyPr/>
                    <a:lstStyle/>
                    <a:p>
                      <a:r>
                        <a:rPr lang="en-US" sz="2400" dirty="0"/>
                        <a:t>Where and</a:t>
                      </a:r>
                      <a:r>
                        <a:rPr lang="en-US" sz="2400" baseline="0" dirty="0"/>
                        <a:t> how a firm wants to compete</a:t>
                      </a:r>
                      <a:endParaRPr lang="en-GB" sz="2400" dirty="0"/>
                    </a:p>
                  </a:txBody>
                  <a:tcPr marL="68580" marR="68580"/>
                </a:tc>
                <a:tc>
                  <a:txBody>
                    <a:bodyPr/>
                    <a:lstStyle/>
                    <a:p>
                      <a:r>
                        <a:rPr lang="en-US" sz="2400" dirty="0"/>
                        <a:t>Where and how a firm wants to serve</a:t>
                      </a:r>
                      <a:endParaRPr lang="en-GB" sz="2400" dirty="0"/>
                    </a:p>
                  </a:txBody>
                  <a:tcPr marL="68580" marR="68580"/>
                </a:tc>
                <a:extLst>
                  <a:ext uri="{0D108BD9-81ED-4DB2-BD59-A6C34878D82A}">
                    <a16:rowId xmlns="" xmlns:a16="http://schemas.microsoft.com/office/drawing/2014/main" val="677238143"/>
                  </a:ext>
                </a:extLst>
              </a:tr>
              <a:tr h="370840">
                <a:tc>
                  <a:txBody>
                    <a:bodyPr/>
                    <a:lstStyle/>
                    <a:p>
                      <a:r>
                        <a:rPr lang="en-US" sz="2400" dirty="0"/>
                        <a:t>Most value to shareholders (ROI)</a:t>
                      </a:r>
                      <a:endParaRPr lang="en-GB" sz="2400" dirty="0"/>
                    </a:p>
                  </a:txBody>
                  <a:tcPr marL="68580" marR="68580"/>
                </a:tc>
                <a:tc>
                  <a:txBody>
                    <a:bodyPr/>
                    <a:lstStyle/>
                    <a:p>
                      <a:r>
                        <a:rPr lang="en-US" sz="2400" dirty="0"/>
                        <a:t>Most value for customers (customer satisfaction)</a:t>
                      </a:r>
                      <a:endParaRPr lang="en-GB" sz="2400" dirty="0"/>
                    </a:p>
                  </a:txBody>
                  <a:tcPr marL="68580" marR="68580"/>
                </a:tc>
                <a:extLst>
                  <a:ext uri="{0D108BD9-81ED-4DB2-BD59-A6C34878D82A}">
                    <a16:rowId xmlns="" xmlns:a16="http://schemas.microsoft.com/office/drawing/2014/main" val="3131914103"/>
                  </a:ext>
                </a:extLst>
              </a:tr>
              <a:tr h="370840">
                <a:tc>
                  <a:txBody>
                    <a:bodyPr/>
                    <a:lstStyle/>
                    <a:p>
                      <a:r>
                        <a:rPr lang="en-US" sz="2400" dirty="0"/>
                        <a:t>More production for market share</a:t>
                      </a:r>
                      <a:endParaRPr lang="en-GB" sz="2400" dirty="0"/>
                    </a:p>
                  </a:txBody>
                  <a:tcPr marL="68580" marR="68580"/>
                </a:tc>
                <a:tc>
                  <a:txBody>
                    <a:bodyPr/>
                    <a:lstStyle/>
                    <a:p>
                      <a:r>
                        <a:rPr lang="en-US" sz="2400" dirty="0"/>
                        <a:t>Less production for market loyalty</a:t>
                      </a:r>
                      <a:endParaRPr lang="en-GB" sz="2400" dirty="0"/>
                    </a:p>
                  </a:txBody>
                  <a:tcPr marL="68580" marR="68580"/>
                </a:tc>
                <a:extLst>
                  <a:ext uri="{0D108BD9-81ED-4DB2-BD59-A6C34878D82A}">
                    <a16:rowId xmlns="" xmlns:a16="http://schemas.microsoft.com/office/drawing/2014/main" val="2559501527"/>
                  </a:ext>
                </a:extLst>
              </a:tr>
            </a:tbl>
          </a:graphicData>
        </a:graphic>
      </p:graphicFrame>
    </p:spTree>
    <p:extLst>
      <p:ext uri="{BB962C8B-B14F-4D97-AF65-F5344CB8AC3E}">
        <p14:creationId xmlns="" xmlns:p14="http://schemas.microsoft.com/office/powerpoint/2010/main" val="23588724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913" y="111907"/>
            <a:ext cx="8873198" cy="718087"/>
          </a:xfrm>
        </p:spPr>
        <p:txBody>
          <a:bodyPr>
            <a:normAutofit fontScale="90000"/>
          </a:bodyPr>
          <a:lstStyle/>
          <a:p>
            <a:r>
              <a:rPr lang="en-US" sz="3600" dirty="0"/>
              <a:t>1.2 Meaning and Nature of Strategic Management (continued)</a:t>
            </a:r>
            <a:endParaRPr lang="en-GB" sz="3600" dirty="0"/>
          </a:p>
        </p:txBody>
      </p:sp>
      <p:sp>
        <p:nvSpPr>
          <p:cNvPr id="3" name="Content Placeholder 2"/>
          <p:cNvSpPr>
            <a:spLocks noGrp="1"/>
          </p:cNvSpPr>
          <p:nvPr>
            <p:ph idx="1"/>
          </p:nvPr>
        </p:nvSpPr>
        <p:spPr>
          <a:xfrm>
            <a:off x="189913" y="899270"/>
            <a:ext cx="8873198" cy="4351338"/>
          </a:xfrm>
        </p:spPr>
        <p:txBody>
          <a:bodyPr/>
          <a:lstStyle/>
          <a:p>
            <a:r>
              <a:rPr lang="en-US" dirty="0"/>
              <a:t>Different Dimensions of Strategy:</a:t>
            </a:r>
          </a:p>
          <a:p>
            <a:pPr lvl="1"/>
            <a:r>
              <a:rPr lang="en-US" dirty="0"/>
              <a:t>Strategy Paradigms – a comparison of the dominant views and the emerging views:</a:t>
            </a:r>
          </a:p>
          <a:p>
            <a:pPr lvl="1"/>
            <a:endParaRPr lang="en-GB" dirty="0"/>
          </a:p>
        </p:txBody>
      </p:sp>
      <p:graphicFrame>
        <p:nvGraphicFramePr>
          <p:cNvPr id="4" name="Table 3"/>
          <p:cNvGraphicFramePr>
            <a:graphicFrameLocks noGrp="1"/>
          </p:cNvGraphicFramePr>
          <p:nvPr>
            <p:extLst>
              <p:ext uri="{D42A27DB-BD31-4B8C-83A1-F6EECF244321}">
                <p14:modId xmlns="" xmlns:p14="http://schemas.microsoft.com/office/powerpoint/2010/main" val="2747174868"/>
              </p:ext>
            </p:extLst>
          </p:nvPr>
        </p:nvGraphicFramePr>
        <p:xfrm>
          <a:off x="191729" y="2165063"/>
          <a:ext cx="8746587" cy="3383280"/>
        </p:xfrm>
        <a:graphic>
          <a:graphicData uri="http://schemas.openxmlformats.org/drawingml/2006/table">
            <a:tbl>
              <a:tblPr firstRow="1" bandRow="1">
                <a:tableStyleId>{5C22544A-7EE6-4342-B048-85BDC9FD1C3A}</a:tableStyleId>
              </a:tblPr>
              <a:tblGrid>
                <a:gridCol w="3945988">
                  <a:extLst>
                    <a:ext uri="{9D8B030D-6E8A-4147-A177-3AD203B41FA5}">
                      <a16:colId xmlns="" xmlns:a16="http://schemas.microsoft.com/office/drawing/2014/main" val="493781543"/>
                    </a:ext>
                  </a:extLst>
                </a:gridCol>
                <a:gridCol w="4800599">
                  <a:extLst>
                    <a:ext uri="{9D8B030D-6E8A-4147-A177-3AD203B41FA5}">
                      <a16:colId xmlns="" xmlns:a16="http://schemas.microsoft.com/office/drawing/2014/main" val="2471175257"/>
                    </a:ext>
                  </a:extLst>
                </a:gridCol>
              </a:tblGrid>
              <a:tr h="370840">
                <a:tc>
                  <a:txBody>
                    <a:bodyPr/>
                    <a:lstStyle/>
                    <a:p>
                      <a:pPr algn="ctr"/>
                      <a:r>
                        <a:rPr lang="en-US" sz="2400" dirty="0"/>
                        <a:t>Prevailing Paradigms</a:t>
                      </a:r>
                      <a:endParaRPr lang="en-GB" sz="2400" dirty="0"/>
                    </a:p>
                  </a:txBody>
                  <a:tcPr marL="68580" marR="68580"/>
                </a:tc>
                <a:tc>
                  <a:txBody>
                    <a:bodyPr/>
                    <a:lstStyle/>
                    <a:p>
                      <a:pPr algn="ctr"/>
                      <a:r>
                        <a:rPr lang="en-US" sz="2400" dirty="0"/>
                        <a:t>Emerging Paradigms</a:t>
                      </a:r>
                      <a:endParaRPr lang="en-GB" sz="2400" dirty="0"/>
                    </a:p>
                  </a:txBody>
                  <a:tcPr marL="68580" marR="68580"/>
                </a:tc>
                <a:extLst>
                  <a:ext uri="{0D108BD9-81ED-4DB2-BD59-A6C34878D82A}">
                    <a16:rowId xmlns="" xmlns:a16="http://schemas.microsoft.com/office/drawing/2014/main" val="2166988492"/>
                  </a:ext>
                </a:extLst>
              </a:tr>
              <a:tr h="370840">
                <a:tc>
                  <a:txBody>
                    <a:bodyPr/>
                    <a:lstStyle/>
                    <a:p>
                      <a:r>
                        <a:rPr lang="en-US" sz="2400" dirty="0"/>
                        <a:t>Expand markets using all resources</a:t>
                      </a:r>
                      <a:endParaRPr lang="en-GB" sz="2400" dirty="0"/>
                    </a:p>
                  </a:txBody>
                  <a:tcPr marL="68580" marR="68580"/>
                </a:tc>
                <a:tc>
                  <a:txBody>
                    <a:bodyPr/>
                    <a:lstStyle/>
                    <a:p>
                      <a:r>
                        <a:rPr lang="en-US" sz="2400" dirty="0"/>
                        <a:t>Use renewable resources or natural resource substitutes</a:t>
                      </a:r>
                      <a:endParaRPr lang="en-GB" sz="2400" dirty="0"/>
                    </a:p>
                  </a:txBody>
                  <a:tcPr marL="68580" marR="68580"/>
                </a:tc>
                <a:extLst>
                  <a:ext uri="{0D108BD9-81ED-4DB2-BD59-A6C34878D82A}">
                    <a16:rowId xmlns="" xmlns:a16="http://schemas.microsoft.com/office/drawing/2014/main" val="565765494"/>
                  </a:ext>
                </a:extLst>
              </a:tr>
              <a:tr h="370840">
                <a:tc>
                  <a:txBody>
                    <a:bodyPr/>
                    <a:lstStyle/>
                    <a:p>
                      <a:r>
                        <a:rPr lang="en-US" sz="2400" dirty="0"/>
                        <a:t>Strategy is for growth of a business</a:t>
                      </a:r>
                      <a:endParaRPr lang="en-GB" sz="2400" dirty="0"/>
                    </a:p>
                  </a:txBody>
                  <a:tcPr marL="68580" marR="68580"/>
                </a:tc>
                <a:tc>
                  <a:txBody>
                    <a:bodyPr/>
                    <a:lstStyle/>
                    <a:p>
                      <a:r>
                        <a:rPr lang="en-US" sz="2400" dirty="0"/>
                        <a:t>Strategy is for contribution</a:t>
                      </a:r>
                      <a:r>
                        <a:rPr lang="en-US" sz="2400" baseline="0" dirty="0"/>
                        <a:t> to society and coalition building</a:t>
                      </a:r>
                      <a:endParaRPr lang="en-GB" sz="2400" dirty="0"/>
                    </a:p>
                  </a:txBody>
                  <a:tcPr marL="68580" marR="68580"/>
                </a:tc>
                <a:extLst>
                  <a:ext uri="{0D108BD9-81ED-4DB2-BD59-A6C34878D82A}">
                    <a16:rowId xmlns="" xmlns:a16="http://schemas.microsoft.com/office/drawing/2014/main" val="210924012"/>
                  </a:ext>
                </a:extLst>
              </a:tr>
              <a:tr h="370840">
                <a:tc>
                  <a:txBody>
                    <a:bodyPr/>
                    <a:lstStyle/>
                    <a:p>
                      <a:r>
                        <a:rPr lang="en-US" sz="2400" dirty="0"/>
                        <a:t>Growth is through expansion</a:t>
                      </a:r>
                      <a:endParaRPr lang="en-GB" sz="2400" dirty="0"/>
                    </a:p>
                  </a:txBody>
                  <a:tcPr marL="68580" marR="68580"/>
                </a:tc>
                <a:tc>
                  <a:txBody>
                    <a:bodyPr/>
                    <a:lstStyle/>
                    <a:p>
                      <a:r>
                        <a:rPr lang="en-US" sz="2400" dirty="0"/>
                        <a:t>Growth is through identity</a:t>
                      </a:r>
                      <a:endParaRPr lang="en-GB" sz="2400" dirty="0"/>
                    </a:p>
                  </a:txBody>
                  <a:tcPr marL="68580" marR="68580"/>
                </a:tc>
                <a:extLst>
                  <a:ext uri="{0D108BD9-81ED-4DB2-BD59-A6C34878D82A}">
                    <a16:rowId xmlns="" xmlns:a16="http://schemas.microsoft.com/office/drawing/2014/main" val="1539860149"/>
                  </a:ext>
                </a:extLst>
              </a:tr>
              <a:tr h="370840">
                <a:tc>
                  <a:txBody>
                    <a:bodyPr/>
                    <a:lstStyle/>
                    <a:p>
                      <a:r>
                        <a:rPr lang="en-US" sz="2400" dirty="0"/>
                        <a:t>Strategy is doing better than rivals</a:t>
                      </a:r>
                      <a:endParaRPr lang="en-GB" sz="2400" dirty="0"/>
                    </a:p>
                  </a:txBody>
                  <a:tcPr marL="68580" marR="68580"/>
                </a:tc>
                <a:tc>
                  <a:txBody>
                    <a:bodyPr/>
                    <a:lstStyle/>
                    <a:p>
                      <a:r>
                        <a:rPr lang="en-US" sz="2400" dirty="0"/>
                        <a:t>Strategy is engaging with society</a:t>
                      </a:r>
                      <a:endParaRPr lang="en-GB" sz="2400" dirty="0"/>
                    </a:p>
                  </a:txBody>
                  <a:tcPr marL="68580" marR="68580"/>
                </a:tc>
                <a:extLst>
                  <a:ext uri="{0D108BD9-81ED-4DB2-BD59-A6C34878D82A}">
                    <a16:rowId xmlns="" xmlns:a16="http://schemas.microsoft.com/office/drawing/2014/main" val="4188253339"/>
                  </a:ext>
                </a:extLst>
              </a:tr>
            </a:tbl>
          </a:graphicData>
        </a:graphic>
      </p:graphicFrame>
    </p:spTree>
    <p:extLst>
      <p:ext uri="{BB962C8B-B14F-4D97-AF65-F5344CB8AC3E}">
        <p14:creationId xmlns="" xmlns:p14="http://schemas.microsoft.com/office/powerpoint/2010/main" val="23588724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399" y="247139"/>
            <a:ext cx="7886700" cy="1325563"/>
          </a:xfrm>
        </p:spPr>
        <p:txBody>
          <a:bodyPr/>
          <a:lstStyle/>
          <a:p>
            <a:r>
              <a:rPr lang="en-US" dirty="0"/>
              <a:t>1.3 Importance and Relevance of Strategy</a:t>
            </a:r>
            <a:endParaRPr lang="en-GB" dirty="0"/>
          </a:p>
        </p:txBody>
      </p:sp>
      <p:sp>
        <p:nvSpPr>
          <p:cNvPr id="3" name="Content Placeholder 2"/>
          <p:cNvSpPr>
            <a:spLocks noGrp="1"/>
          </p:cNvSpPr>
          <p:nvPr>
            <p:ph idx="1"/>
          </p:nvPr>
        </p:nvSpPr>
        <p:spPr>
          <a:xfrm>
            <a:off x="628650" y="1560154"/>
            <a:ext cx="7886700" cy="4988130"/>
          </a:xfrm>
        </p:spPr>
        <p:txBody>
          <a:bodyPr>
            <a:normAutofit fontScale="77500" lnSpcReduction="20000"/>
          </a:bodyPr>
          <a:lstStyle/>
          <a:p>
            <a:pPr marL="0" indent="0">
              <a:buNone/>
            </a:pPr>
            <a:r>
              <a:rPr lang="en-US" sz="3100" dirty="0"/>
              <a:t>According to Darwin’s theory of natural selection, it is the adaptation and survival of the fittest – same applies in case of firms</a:t>
            </a:r>
          </a:p>
          <a:p>
            <a:endParaRPr lang="en-US" sz="3100" dirty="0"/>
          </a:p>
          <a:p>
            <a:r>
              <a:rPr lang="en-US" sz="3100" dirty="0"/>
              <a:t>Competitors who make their living in the same way cannot co-exist for long (Example: Carnivores)</a:t>
            </a:r>
          </a:p>
          <a:p>
            <a:r>
              <a:rPr lang="en-US" sz="3100" dirty="0"/>
              <a:t>Different species will have different nutrition requirements and tap its needs without affecting the needs of other species. </a:t>
            </a:r>
          </a:p>
          <a:p>
            <a:r>
              <a:rPr lang="en-US" sz="3100" dirty="0"/>
              <a:t>Firms will have competition – there will be a need for a strategy – firms should aim at having a unique advantage – the fittest (or the one with a better strategy) will survive. </a:t>
            </a:r>
          </a:p>
          <a:p>
            <a:endParaRPr lang="en-US" sz="3100" dirty="0"/>
          </a:p>
          <a:p>
            <a:pPr marL="0" indent="0">
              <a:buNone/>
            </a:pPr>
            <a:r>
              <a:rPr lang="en-US" sz="3100" dirty="0"/>
              <a:t>Thus strategy is important for long-term survival of any business firm as there is competition out there for customer’s attention and for scarce resources</a:t>
            </a:r>
            <a:r>
              <a:rPr lang="en-US" dirty="0"/>
              <a:t>.</a:t>
            </a:r>
            <a:endParaRPr lang="en-GB" dirty="0"/>
          </a:p>
        </p:txBody>
      </p:sp>
    </p:spTree>
    <p:extLst>
      <p:ext uri="{BB962C8B-B14F-4D97-AF65-F5344CB8AC3E}">
        <p14:creationId xmlns="" xmlns:p14="http://schemas.microsoft.com/office/powerpoint/2010/main" val="14604999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1.3.1 Objectives of Business Strategy for a Firm</a:t>
            </a:r>
            <a:endParaRPr lang="en-GB" dirty="0"/>
          </a:p>
        </p:txBody>
      </p:sp>
      <p:sp>
        <p:nvSpPr>
          <p:cNvPr id="3" name="Content Placeholder 2"/>
          <p:cNvSpPr>
            <a:spLocks noGrp="1"/>
          </p:cNvSpPr>
          <p:nvPr>
            <p:ph idx="1"/>
          </p:nvPr>
        </p:nvSpPr>
        <p:spPr>
          <a:xfrm>
            <a:off x="628650" y="1825625"/>
            <a:ext cx="7886700" cy="4840646"/>
          </a:xfrm>
        </p:spPr>
        <p:txBody>
          <a:bodyPr>
            <a:normAutofit fontScale="85000" lnSpcReduction="20000"/>
          </a:bodyPr>
          <a:lstStyle/>
          <a:p>
            <a:r>
              <a:rPr lang="en-US" dirty="0"/>
              <a:t>Achieve sustainable competitive advantage, deliver superior value advantage to your target customers relative to your competitors</a:t>
            </a:r>
          </a:p>
          <a:p>
            <a:r>
              <a:rPr lang="en-US" dirty="0"/>
              <a:t>Sense and respond to the threats and opportunities in the market (example initiatives)</a:t>
            </a:r>
          </a:p>
          <a:p>
            <a:r>
              <a:rPr lang="en-US" dirty="0"/>
              <a:t>Achieve superior financial (sales, ROI) and non-financial performance (customer/employee satisfaction, quality, market share)</a:t>
            </a:r>
          </a:p>
          <a:p>
            <a:r>
              <a:rPr lang="en-US" dirty="0"/>
              <a:t>Utilize resources effectively and efficiently and achieve the ends (vision)</a:t>
            </a:r>
          </a:p>
          <a:p>
            <a:r>
              <a:rPr lang="en-US" dirty="0"/>
              <a:t>To survive in the times of crisis and environmental changes through flexibility, and adaption and continually scan for environmental changes (example Nokia and Samsung against Apple)</a:t>
            </a:r>
          </a:p>
          <a:p>
            <a:r>
              <a:rPr lang="en-US" dirty="0"/>
              <a:t>To consider the interests of all stakeholders rather than only shareholders</a:t>
            </a:r>
            <a:endParaRPr lang="en-GB" dirty="0"/>
          </a:p>
        </p:txBody>
      </p:sp>
    </p:spTree>
    <p:extLst>
      <p:ext uri="{BB962C8B-B14F-4D97-AF65-F5344CB8AC3E}">
        <p14:creationId xmlns="" xmlns:p14="http://schemas.microsoft.com/office/powerpoint/2010/main" val="13045827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1.3.2 Various Types of Growth Strategies</a:t>
            </a:r>
            <a:endParaRPr lang="en-GB" dirty="0"/>
          </a:p>
        </p:txBody>
      </p:sp>
      <p:sp>
        <p:nvSpPr>
          <p:cNvPr id="3" name="Content Placeholder 2"/>
          <p:cNvSpPr>
            <a:spLocks noGrp="1"/>
          </p:cNvSpPr>
          <p:nvPr>
            <p:ph idx="1"/>
          </p:nvPr>
        </p:nvSpPr>
        <p:spPr/>
        <p:txBody>
          <a:bodyPr>
            <a:normAutofit fontScale="92500" lnSpcReduction="10000"/>
          </a:bodyPr>
          <a:lstStyle/>
          <a:p>
            <a:endParaRPr lang="en-US" dirty="0"/>
          </a:p>
          <a:p>
            <a:r>
              <a:rPr lang="en-US" sz="2600" dirty="0"/>
              <a:t>Achieving growth is vital for any organization</a:t>
            </a:r>
          </a:p>
          <a:p>
            <a:r>
              <a:rPr lang="en-US" sz="2600" dirty="0"/>
              <a:t>Growth requires taking up a strategy:</a:t>
            </a:r>
          </a:p>
          <a:p>
            <a:pPr lvl="1"/>
            <a:endParaRPr lang="en-US" sz="2600" dirty="0"/>
          </a:p>
          <a:p>
            <a:pPr lvl="1"/>
            <a:r>
              <a:rPr lang="en-US" sz="2600" dirty="0"/>
              <a:t>Key determinants of growth are:</a:t>
            </a:r>
          </a:p>
          <a:p>
            <a:pPr lvl="2"/>
            <a:r>
              <a:rPr lang="en-US" sz="2600" dirty="0"/>
              <a:t>Organization's internal strength (resources, capabilities etc.)</a:t>
            </a:r>
          </a:p>
          <a:p>
            <a:pPr lvl="2"/>
            <a:r>
              <a:rPr lang="en-US" sz="2600" dirty="0"/>
              <a:t>External environment (customers, suppliers, political, economic factors etc.)</a:t>
            </a:r>
          </a:p>
          <a:p>
            <a:pPr lvl="2"/>
            <a:r>
              <a:rPr lang="en-US" sz="2600" dirty="0"/>
              <a:t>Values guiding the organization (e.g. customer or profit oriented)</a:t>
            </a:r>
          </a:p>
          <a:p>
            <a:pPr lvl="2"/>
            <a:r>
              <a:rPr lang="en-US" sz="2600" dirty="0"/>
              <a:t>Competitive landscape (industry dynamism)</a:t>
            </a:r>
          </a:p>
          <a:p>
            <a:pPr lvl="2"/>
            <a:endParaRPr lang="en-GB" dirty="0"/>
          </a:p>
        </p:txBody>
      </p:sp>
    </p:spTree>
    <p:extLst>
      <p:ext uri="{BB962C8B-B14F-4D97-AF65-F5344CB8AC3E}">
        <p14:creationId xmlns="" xmlns:p14="http://schemas.microsoft.com/office/powerpoint/2010/main" val="41965729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7644" y="202894"/>
            <a:ext cx="7886700" cy="903236"/>
          </a:xfrm>
        </p:spPr>
        <p:txBody>
          <a:bodyPr>
            <a:normAutofit fontScale="90000"/>
          </a:bodyPr>
          <a:lstStyle/>
          <a:p>
            <a:r>
              <a:rPr lang="en-US" dirty="0"/>
              <a:t>1.3.2 Various Types of Growth Strategies (continued)</a:t>
            </a:r>
            <a:endParaRPr lang="en-GB" dirty="0"/>
          </a:p>
        </p:txBody>
      </p:sp>
      <p:sp>
        <p:nvSpPr>
          <p:cNvPr id="3" name="Content Placeholder 2"/>
          <p:cNvSpPr>
            <a:spLocks noGrp="1"/>
          </p:cNvSpPr>
          <p:nvPr>
            <p:ph idx="1"/>
          </p:nvPr>
        </p:nvSpPr>
        <p:spPr>
          <a:xfrm>
            <a:off x="672896" y="1253613"/>
            <a:ext cx="7886700" cy="5309419"/>
          </a:xfrm>
        </p:spPr>
        <p:txBody>
          <a:bodyPr>
            <a:normAutofit fontScale="92500" lnSpcReduction="10000"/>
          </a:bodyPr>
          <a:lstStyle/>
          <a:p>
            <a:r>
              <a:rPr lang="en-US" sz="2600" dirty="0" smtClean="0"/>
              <a:t>Growth </a:t>
            </a:r>
            <a:r>
              <a:rPr lang="en-US" sz="2600" dirty="0"/>
              <a:t>therefore is a key element of the organization's strategy</a:t>
            </a:r>
          </a:p>
          <a:p>
            <a:r>
              <a:rPr lang="en-US" sz="2600" dirty="0"/>
              <a:t>Being part of strategy, the objectives of growth can be twofold:</a:t>
            </a:r>
          </a:p>
          <a:p>
            <a:pPr lvl="1"/>
            <a:r>
              <a:rPr lang="en-US" sz="2600" dirty="0"/>
              <a:t>Growth seen as an expansion </a:t>
            </a:r>
          </a:p>
          <a:p>
            <a:pPr lvl="2"/>
            <a:r>
              <a:rPr lang="en-US" sz="2600" dirty="0"/>
              <a:t>For example expansion of sales, market, number of consumers, employees, production capacity, profits, shareholders base etc.</a:t>
            </a:r>
          </a:p>
          <a:p>
            <a:pPr lvl="1"/>
            <a:r>
              <a:rPr lang="en-US" sz="2600" dirty="0"/>
              <a:t>Growth seen as an identity</a:t>
            </a:r>
          </a:p>
          <a:p>
            <a:pPr lvl="2"/>
            <a:r>
              <a:rPr lang="en-US" sz="2600" dirty="0"/>
              <a:t>Growth seen in terms of objectives, purposes, goals, for example:</a:t>
            </a:r>
          </a:p>
          <a:p>
            <a:pPr lvl="3"/>
            <a:r>
              <a:rPr lang="en-US" sz="2600" dirty="0"/>
              <a:t>Making life easier, healthier, better, faster; providing safety; providing knowledge; </a:t>
            </a:r>
          </a:p>
          <a:p>
            <a:pPr lvl="3"/>
            <a:r>
              <a:rPr lang="en-US" sz="2600" dirty="0"/>
              <a:t>Ethical identity, quality identity, after sales service identity; nationalist identity; social responsibility identity</a:t>
            </a:r>
          </a:p>
          <a:p>
            <a:pPr lvl="2"/>
            <a:endParaRPr lang="en-GB" dirty="0"/>
          </a:p>
        </p:txBody>
      </p:sp>
    </p:spTree>
    <p:extLst>
      <p:ext uri="{BB962C8B-B14F-4D97-AF65-F5344CB8AC3E}">
        <p14:creationId xmlns="" xmlns:p14="http://schemas.microsoft.com/office/powerpoint/2010/main" val="8162988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topics covered</a:t>
            </a:r>
            <a:endParaRPr lang="en-GB" dirty="0"/>
          </a:p>
        </p:txBody>
      </p:sp>
      <p:sp>
        <p:nvSpPr>
          <p:cNvPr id="3" name="Content Placeholder 2"/>
          <p:cNvSpPr>
            <a:spLocks noGrp="1"/>
          </p:cNvSpPr>
          <p:nvPr>
            <p:ph idx="1"/>
          </p:nvPr>
        </p:nvSpPr>
        <p:spPr/>
        <p:txBody>
          <a:bodyPr/>
          <a:lstStyle/>
          <a:p>
            <a:endParaRPr lang="en-US" dirty="0"/>
          </a:p>
          <a:p>
            <a:r>
              <a:rPr lang="en-US" dirty="0"/>
              <a:t>Strategy, management, and strategic management</a:t>
            </a:r>
          </a:p>
          <a:p>
            <a:r>
              <a:rPr lang="en-US" dirty="0"/>
              <a:t>Concepts of strategy</a:t>
            </a:r>
          </a:p>
          <a:p>
            <a:r>
              <a:rPr lang="en-US" dirty="0"/>
              <a:t>Meaning and nature of strategic management</a:t>
            </a:r>
          </a:p>
          <a:p>
            <a:r>
              <a:rPr lang="en-US" dirty="0"/>
              <a:t>Importance and relevance of strategy</a:t>
            </a:r>
          </a:p>
          <a:p>
            <a:r>
              <a:rPr lang="en-US" dirty="0"/>
              <a:t>Objectives of business strategy for a firm</a:t>
            </a:r>
          </a:p>
          <a:p>
            <a:r>
              <a:rPr lang="en-US" dirty="0"/>
              <a:t>Various types of growth strategies</a:t>
            </a:r>
          </a:p>
          <a:p>
            <a:endParaRPr lang="en-US" dirty="0"/>
          </a:p>
          <a:p>
            <a:endParaRPr lang="en-US" dirty="0"/>
          </a:p>
          <a:p>
            <a:endParaRPr lang="en-US" dirty="0"/>
          </a:p>
          <a:p>
            <a:endParaRPr lang="en-GB" dirty="0"/>
          </a:p>
        </p:txBody>
      </p:sp>
    </p:spTree>
    <p:extLst>
      <p:ext uri="{BB962C8B-B14F-4D97-AF65-F5344CB8AC3E}">
        <p14:creationId xmlns="" xmlns:p14="http://schemas.microsoft.com/office/powerpoint/2010/main" val="39672904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for the next lecture</a:t>
            </a:r>
            <a:endParaRPr lang="en-GB" dirty="0"/>
          </a:p>
        </p:txBody>
      </p:sp>
      <p:sp>
        <p:nvSpPr>
          <p:cNvPr id="3" name="Content Placeholder 2"/>
          <p:cNvSpPr>
            <a:spLocks noGrp="1"/>
          </p:cNvSpPr>
          <p:nvPr>
            <p:ph idx="1"/>
          </p:nvPr>
        </p:nvSpPr>
        <p:spPr/>
        <p:txBody>
          <a:bodyPr>
            <a:normAutofit/>
          </a:bodyPr>
          <a:lstStyle/>
          <a:p>
            <a:endParaRPr lang="en-US" dirty="0"/>
          </a:p>
          <a:p>
            <a:r>
              <a:rPr lang="en-US" dirty="0"/>
              <a:t>Characteristics of strategic management and strategic absence</a:t>
            </a:r>
          </a:p>
          <a:p>
            <a:r>
              <a:rPr lang="en-US" dirty="0"/>
              <a:t>Role of the strategic management professionals (e.g. CEO, line manager, etc.)</a:t>
            </a:r>
          </a:p>
          <a:p>
            <a:r>
              <a:rPr lang="en-US" dirty="0"/>
              <a:t>Strategic management conceptual framework (e.g. what it involves, performance, rivals, competitive advantage)</a:t>
            </a:r>
          </a:p>
          <a:p>
            <a:pPr lvl="1"/>
            <a:r>
              <a:rPr lang="en-US" dirty="0"/>
              <a:t>Strategic management process, formulation and implementation</a:t>
            </a:r>
          </a:p>
          <a:p>
            <a:endParaRPr lang="en-US" dirty="0"/>
          </a:p>
          <a:p>
            <a:endParaRPr lang="en-GB" dirty="0"/>
          </a:p>
        </p:txBody>
      </p:sp>
    </p:spTree>
    <p:extLst>
      <p:ext uri="{BB962C8B-B14F-4D97-AF65-F5344CB8AC3E}">
        <p14:creationId xmlns="" xmlns:p14="http://schemas.microsoft.com/office/powerpoint/2010/main" val="2818316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381</TotalTime>
  <Words>1660</Words>
  <Application>Microsoft Office PowerPoint</Application>
  <PresentationFormat>On-screen Show (4:3)</PresentationFormat>
  <Paragraphs>175</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Strategic Management (MGT501)</vt:lpstr>
      <vt:lpstr>Introduction</vt:lpstr>
      <vt:lpstr>Strategy and Management</vt:lpstr>
      <vt:lpstr>Strategy and Management (continued)</vt:lpstr>
      <vt:lpstr>So what is Strategic Management</vt:lpstr>
      <vt:lpstr>Themes in Strategic Management</vt:lpstr>
      <vt:lpstr>Objectives of the Course</vt:lpstr>
      <vt:lpstr>Key Texts in Strategic Management </vt:lpstr>
      <vt:lpstr>Chapter 1: Introduction to Business Policy and Strategic Management</vt:lpstr>
      <vt:lpstr>1.1 Concepts of Strategy</vt:lpstr>
      <vt:lpstr>1.1 Concepts of Strategy (Continued)</vt:lpstr>
      <vt:lpstr>1.1 Concepts of Strategy (Continued)</vt:lpstr>
      <vt:lpstr>1.2 Meaning and Nature of Strategic Management</vt:lpstr>
      <vt:lpstr>1.2 Meaning and Nature of Strategic Management (continued)</vt:lpstr>
      <vt:lpstr>1.2 Meaning and Nature of Strategic Management (continued)</vt:lpstr>
      <vt:lpstr>1.3 Importance and Relevance of Strategy</vt:lpstr>
      <vt:lpstr>1.3.1 Objectives of Business Strategy for a Firm</vt:lpstr>
      <vt:lpstr>1.3.2 Various Types of Growth Strategies</vt:lpstr>
      <vt:lpstr>1.3.2 Various Types of Growth Strategies (continued)</vt:lpstr>
      <vt:lpstr>Summary of the topics covered</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125</cp:revision>
  <dcterms:created xsi:type="dcterms:W3CDTF">2016-04-16T04:48:58Z</dcterms:created>
  <dcterms:modified xsi:type="dcterms:W3CDTF">2016-07-15T07:18:11Z</dcterms:modified>
</cp:coreProperties>
</file>