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60" r:id="rId5"/>
    <p:sldId id="258" r:id="rId6"/>
    <p:sldId id="261" r:id="rId7"/>
    <p:sldId id="262" r:id="rId8"/>
    <p:sldId id="264" r:id="rId9"/>
    <p:sldId id="263" r:id="rId10"/>
    <p:sldId id="265" r:id="rId11"/>
    <p:sldId id="266" r:id="rId12"/>
    <p:sldId id="267" r:id="rId13"/>
    <p:sldId id="268" r:id="rId14"/>
    <p:sldId id="272" r:id="rId15"/>
    <p:sldId id="273" r:id="rId16"/>
    <p:sldId id="269" r:id="rId17"/>
    <p:sldId id="270" r:id="rId18"/>
    <p:sldId id="271"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EC3120-9CC6-4559-81A7-B007ADDD0C37}" type="datetimeFigureOut">
              <a:rPr lang="en-US" smtClean="0"/>
              <a:t>24/07/2014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4B427D-67BB-4A10-ADE3-1B7B8C2ECB5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112FAC-C550-461D-B158-40A198023C88}"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92BEFB-1BCF-485C-8B8C-3BC4B9074327}"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407255-8DC2-40A9-A620-449E6C998167}"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7E3B94-A4D4-48B7-AE6E-68F51FE9F9FC}" type="datetime1">
              <a:rPr lang="en-US" smtClean="0"/>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8AF0E5-4B97-4A48-B916-F9E727595EDE}" type="datetime1">
              <a:rPr lang="en-US" smtClean="0"/>
              <a:t>24/07/2014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87AF29-2D2E-4B9C-BDBC-BA1488EA9689}" type="datetime1">
              <a:rPr lang="en-US" smtClean="0"/>
              <a:t>24/07/2014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3C70D-A4F3-42C1-82FA-EAF21094C51E}" type="datetime1">
              <a:rPr lang="en-US" smtClean="0"/>
              <a:t>24/07/2014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EBC845-C3EC-4CE5-91CB-40A5D7972F0C}" type="datetime1">
              <a:rPr lang="en-US" smtClean="0"/>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3138AA-907C-4AC6-B4EE-337F1A4C4372}" type="datetime1">
              <a:rPr lang="en-US" smtClean="0"/>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144DA9-DA7D-43B4-B9CF-9B4764EF087C}"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24D83-439D-442D-A756-3217B9F46FFA}"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788D3B-BED4-4AB7-914E-18D6B59C2BEB}" type="datetime1">
              <a:rPr lang="en-US" smtClean="0"/>
              <a:t>24/07/2014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Self Management Project	</a:t>
            </a:r>
            <a:br>
              <a:rPr lang="en-US" b="1" dirty="0" smtClean="0"/>
            </a:br>
            <a:r>
              <a:rPr lang="en-US" b="1" dirty="0" smtClean="0"/>
              <a:t>MGT 494</a:t>
            </a:r>
            <a:endParaRPr lang="en-US" dirty="0"/>
          </a:p>
        </p:txBody>
      </p:sp>
      <p:sp>
        <p:nvSpPr>
          <p:cNvPr id="3" name="Subtitle 2"/>
          <p:cNvSpPr>
            <a:spLocks noGrp="1"/>
          </p:cNvSpPr>
          <p:nvPr>
            <p:ph type="subTitle" idx="1"/>
          </p:nvPr>
        </p:nvSpPr>
        <p:spPr/>
        <p:txBody>
          <a:bodyPr/>
          <a:lstStyle/>
          <a:p>
            <a:pPr algn="r"/>
            <a:r>
              <a:rPr lang="en-US" b="1" dirty="0" smtClean="0">
                <a:solidFill>
                  <a:schemeClr val="tx1"/>
                </a:solidFill>
              </a:rPr>
              <a:t>Lecture-2</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development of </a:t>
            </a:r>
            <a:r>
              <a:rPr lang="en-US" b="1" dirty="0" smtClean="0"/>
              <a:t>self-management skills</a:t>
            </a:r>
            <a:r>
              <a:rPr lang="en-US" dirty="0" smtClean="0"/>
              <a:t> is one of management best practices for those people who have decided to become more productive employees. </a:t>
            </a:r>
          </a:p>
          <a:p>
            <a:pPr algn="just"/>
            <a:endParaRPr lang="en-US" dirty="0" smtClean="0"/>
          </a:p>
          <a:p>
            <a:pPr algn="just"/>
            <a:r>
              <a:rPr lang="en-US" dirty="0" smtClean="0"/>
              <a:t>While companies tend to spend large amounts of money and energy to provide their employees with special self-management skills &amp; training, each worker can personally organize self-assessment surveys to define whether he or she has the required skills set.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b="1" dirty="0" smtClean="0"/>
              <a:t>Problem Solving</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pPr algn="just"/>
            <a:r>
              <a:rPr lang="en-US" dirty="0" smtClean="0"/>
              <a:t>The second self-management skill requires you to use your brain as a mechanism for making right decisions. </a:t>
            </a:r>
          </a:p>
          <a:p>
            <a:pPr algn="just"/>
            <a:endParaRPr lang="en-US" dirty="0" smtClean="0"/>
          </a:p>
          <a:p>
            <a:pPr algn="just"/>
            <a:r>
              <a:rPr lang="en-US" dirty="0" smtClean="0"/>
              <a:t>Even the hardest tasks and challenges can be efficiently handled if the mental process in your head is always in progress. </a:t>
            </a:r>
          </a:p>
          <a:p>
            <a:pPr algn="just"/>
            <a:endParaRPr lang="en-US" dirty="0" smtClean="0"/>
          </a:p>
          <a:p>
            <a:pPr algn="just"/>
            <a:r>
              <a:rPr lang="en-US" dirty="0" smtClean="0"/>
              <a:t>Problem solving requires you to operate facts and make right assumptions to analyze the situation, review problems, and find effective solutions. </a:t>
            </a:r>
          </a:p>
          <a:p>
            <a:pPr algn="just"/>
            <a:endParaRPr lang="en-US" dirty="0" smtClean="0"/>
          </a:p>
          <a:p>
            <a:pPr algn="just"/>
            <a:r>
              <a:rPr lang="en-US" dirty="0" smtClean="0"/>
              <a:t>Keeping your mind sober allows you to take right decisions even in the toughest situations.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Be More Productive?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lgn="just"/>
            <a:r>
              <a:rPr lang="en-US" b="1" dirty="0" smtClean="0"/>
              <a:t>Make a to-do list</a:t>
            </a:r>
            <a:r>
              <a:rPr lang="en-US" dirty="0" smtClean="0"/>
              <a:t>. You can’t efficiently plan for anything having no to-do list. </a:t>
            </a:r>
          </a:p>
          <a:p>
            <a:pPr algn="just"/>
            <a:endParaRPr lang="en-US" dirty="0" smtClean="0"/>
          </a:p>
          <a:p>
            <a:pPr algn="just"/>
            <a:r>
              <a:rPr lang="en-US" dirty="0" smtClean="0"/>
              <a:t>First you need to make a task list and specify the key tasks for developing self management skills examples. </a:t>
            </a:r>
          </a:p>
          <a:p>
            <a:pPr algn="just"/>
            <a:endParaRPr lang="en-US" dirty="0" smtClean="0"/>
          </a:p>
          <a:p>
            <a:pPr algn="just"/>
            <a:r>
              <a:rPr lang="en-US" dirty="0" smtClean="0"/>
              <a:t>Use task management software to create and manage your tasks.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algn="just"/>
            <a:r>
              <a:rPr lang="en-US" dirty="0" smtClean="0"/>
              <a:t>Manage Your Work, Don't Let It Manage You:</a:t>
            </a:r>
            <a:br>
              <a:rPr lang="en-US" dirty="0" smtClean="0"/>
            </a:br>
            <a:r>
              <a:rPr lang="en-US" dirty="0" smtClean="0"/>
              <a:t>Tips for Managing Your Time and Getting Ahead</a:t>
            </a:r>
          </a:p>
          <a:p>
            <a:endParaRPr lang="en-US" dirty="0" smtClean="0"/>
          </a:p>
          <a:p>
            <a:pPr algn="just"/>
            <a:r>
              <a:rPr lang="en-US" dirty="0" smtClean="0"/>
              <a:t>Key’s Questions for improved Self Management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Goals of Time Management</a:t>
            </a:r>
            <a:br>
              <a:rPr lang="en-US" b="1" dirty="0" smtClean="0"/>
            </a:br>
            <a:endParaRPr lang="en-US" dirty="0"/>
          </a:p>
        </p:txBody>
      </p:sp>
      <p:sp>
        <p:nvSpPr>
          <p:cNvPr id="3" name="Content Placeholder 2"/>
          <p:cNvSpPr>
            <a:spLocks noGrp="1"/>
          </p:cNvSpPr>
          <p:nvPr>
            <p:ph idx="1"/>
          </p:nvPr>
        </p:nvSpPr>
        <p:spPr/>
        <p:txBody>
          <a:bodyPr/>
          <a:lstStyle/>
          <a:p>
            <a:pPr algn="just"/>
            <a:endParaRPr lang="en-US" dirty="0" smtClean="0"/>
          </a:p>
          <a:p>
            <a:pPr algn="just"/>
            <a:r>
              <a:rPr lang="en-US" dirty="0" smtClean="0"/>
              <a:t>To be able to have control over your life - manage your time, don't let it manage you!</a:t>
            </a:r>
          </a:p>
          <a:p>
            <a:pPr algn="just"/>
            <a:endParaRPr lang="en-US" dirty="0" smtClean="0"/>
          </a:p>
          <a:p>
            <a:r>
              <a:rPr lang="en-US" dirty="0" smtClean="0"/>
              <a:t>To be healthier and happier (less stress).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i="1" dirty="0" smtClean="0"/>
              <a:t>Be Organized</a:t>
            </a:r>
            <a:br>
              <a:rPr lang="en-US" b="1" i="1"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10000"/>
          </a:bodyPr>
          <a:lstStyle/>
          <a:p>
            <a:pPr algn="just"/>
            <a:r>
              <a:rPr lang="en-US" dirty="0" smtClean="0"/>
              <a:t>Use time saving tools: appointment calendars, "to do" lists, e-mail, answering machines, file folders, etc.</a:t>
            </a:r>
          </a:p>
          <a:p>
            <a:pPr algn="just"/>
            <a:endParaRPr lang="en-US" dirty="0" smtClean="0"/>
          </a:p>
          <a:p>
            <a:pPr algn="just"/>
            <a:r>
              <a:rPr lang="en-US" dirty="0" smtClean="0"/>
              <a:t>Have an organized workplace (don't waste time constantly looking for your work).</a:t>
            </a:r>
          </a:p>
          <a:p>
            <a:pPr algn="just"/>
            <a:endParaRPr lang="en-US" dirty="0" smtClean="0"/>
          </a:p>
          <a:p>
            <a:pPr algn="just"/>
            <a:r>
              <a:rPr lang="en-US" dirty="0" smtClean="0"/>
              <a:t>Use your appointment calendar for everything, including listing study time.</a:t>
            </a:r>
          </a:p>
          <a:p>
            <a:pPr algn="just"/>
            <a:endParaRPr lang="en-US" dirty="0" smtClean="0"/>
          </a:p>
          <a:p>
            <a:pPr algn="just"/>
            <a:r>
              <a:rPr lang="en-US" dirty="0" smtClean="0"/>
              <a:t>Use "to do" lists for both long-term and for each day/week.</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pPr algn="r"/>
            <a:r>
              <a:rPr lang="en-US" sz="3100" b="1" i="1" dirty="0" smtClean="0"/>
              <a:t>Plan Ahead (Schedule it and it will happen!)</a:t>
            </a:r>
            <a:r>
              <a:rPr lang="en-US" b="1" i="1" dirty="0" smtClean="0"/>
              <a:t/>
            </a:r>
            <a:br>
              <a:rPr lang="en-US" b="1" i="1" dirty="0" smtClean="0"/>
            </a:br>
            <a:endParaRPr lang="en-US" dirty="0"/>
          </a:p>
        </p:txBody>
      </p:sp>
      <p:sp>
        <p:nvSpPr>
          <p:cNvPr id="3" name="Content Placeholder 2"/>
          <p:cNvSpPr>
            <a:spLocks noGrp="1"/>
          </p:cNvSpPr>
          <p:nvPr>
            <p:ph idx="1"/>
          </p:nvPr>
        </p:nvSpPr>
        <p:spPr>
          <a:xfrm>
            <a:off x="457200" y="1752600"/>
            <a:ext cx="8382000" cy="4267200"/>
          </a:xfrm>
        </p:spPr>
        <p:txBody>
          <a:bodyPr>
            <a:normAutofit fontScale="92500" lnSpcReduction="10000"/>
          </a:bodyPr>
          <a:lstStyle/>
          <a:p>
            <a:pPr algn="just"/>
            <a:r>
              <a:rPr lang="en-US" dirty="0" smtClean="0"/>
              <a:t>Determine how long your tasks will take (do this before agreeing to take on a task!)</a:t>
            </a:r>
          </a:p>
          <a:p>
            <a:pPr algn="just"/>
            <a:endParaRPr lang="en-US" dirty="0" smtClean="0"/>
          </a:p>
          <a:p>
            <a:pPr algn="just"/>
            <a:r>
              <a:rPr lang="en-US" dirty="0" smtClean="0"/>
              <a:t>Consider whether any activities can be combined.</a:t>
            </a:r>
          </a:p>
          <a:p>
            <a:pPr algn="just"/>
            <a:endParaRPr lang="en-US" dirty="0" smtClean="0"/>
          </a:p>
          <a:p>
            <a:pPr algn="just"/>
            <a:r>
              <a:rPr lang="en-US" dirty="0" smtClean="0"/>
              <a:t>Determine if big tasks can be broken down into smaller tasks that may be easier to schedule (such as studying for exams and visiting the library as part of an assignment to write a term paper).</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i="1" dirty="0" smtClean="0"/>
              <a:t>Prioritize Your Tasks</a:t>
            </a:r>
            <a:br>
              <a:rPr lang="en-US" b="1" i="1" dirty="0" smtClean="0"/>
            </a:br>
            <a:endParaRPr lang="en-US" dirty="0"/>
          </a:p>
        </p:txBody>
      </p:sp>
      <p:sp>
        <p:nvSpPr>
          <p:cNvPr id="3" name="Content Placeholder 2"/>
          <p:cNvSpPr>
            <a:spLocks noGrp="1"/>
          </p:cNvSpPr>
          <p:nvPr>
            <p:ph idx="1"/>
          </p:nvPr>
        </p:nvSpPr>
        <p:spPr>
          <a:xfrm>
            <a:off x="457200" y="1219200"/>
            <a:ext cx="8229600" cy="5181600"/>
          </a:xfrm>
        </p:spPr>
        <p:txBody>
          <a:bodyPr>
            <a:normAutofit fontScale="77500" lnSpcReduction="20000"/>
          </a:bodyPr>
          <a:lstStyle/>
          <a:p>
            <a:pPr algn="just"/>
            <a:r>
              <a:rPr lang="en-US" dirty="0" smtClean="0"/>
              <a:t>Use an A-B-C rating system for items on your "to do" lists with A items being highest priority.</a:t>
            </a:r>
          </a:p>
          <a:p>
            <a:pPr algn="just"/>
            <a:endParaRPr lang="en-US" dirty="0" smtClean="0"/>
          </a:p>
          <a:p>
            <a:pPr algn="just"/>
            <a:r>
              <a:rPr lang="en-US" dirty="0" smtClean="0"/>
              <a:t>Set goals for both the short term and long term as to what you want to accomplish.</a:t>
            </a:r>
          </a:p>
          <a:p>
            <a:pPr algn="just"/>
            <a:endParaRPr lang="en-US" dirty="0" smtClean="0"/>
          </a:p>
          <a:p>
            <a:pPr algn="just"/>
            <a:r>
              <a:rPr lang="en-US" dirty="0" smtClean="0"/>
              <a:t>Look at all of your "to </a:t>
            </a:r>
            <a:r>
              <a:rPr lang="en-US" dirty="0" err="1" smtClean="0"/>
              <a:t>do"s</a:t>
            </a:r>
            <a:r>
              <a:rPr lang="en-US" dirty="0" smtClean="0"/>
              <a:t> to gauge the time requirement and whether additional resources will be needed to accomplish them (if yes, schedule time to obtain those resources). </a:t>
            </a:r>
          </a:p>
          <a:p>
            <a:pPr algn="just"/>
            <a:endParaRPr lang="en-US" dirty="0" smtClean="0"/>
          </a:p>
          <a:p>
            <a:pPr algn="just"/>
            <a:r>
              <a:rPr lang="en-US" dirty="0" smtClean="0"/>
              <a:t>Don't postpone the small tasks (a sense of accomplishment is good and overlooked small tasks can become larger tasks.)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i="1" dirty="0" smtClean="0"/>
              <a:t>Avoid Overload</a:t>
            </a:r>
            <a:br>
              <a:rPr lang="en-US" b="1" i="1"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lgn="just"/>
            <a:r>
              <a:rPr lang="en-US" dirty="0" smtClean="0"/>
              <a:t>Include time for rest, relaxation, sleep, eating, exercise, and socializing in your schedule.</a:t>
            </a:r>
          </a:p>
          <a:p>
            <a:pPr algn="just"/>
            <a:endParaRPr lang="en-US" dirty="0" smtClean="0"/>
          </a:p>
          <a:p>
            <a:pPr algn="just"/>
            <a:r>
              <a:rPr lang="en-US" dirty="0" smtClean="0"/>
              <a:t>Take short breaks during study and work periods.</a:t>
            </a:r>
          </a:p>
          <a:p>
            <a:pPr algn="just"/>
            <a:endParaRPr lang="en-US" dirty="0" smtClean="0"/>
          </a:p>
          <a:p>
            <a:pPr algn="just"/>
            <a:r>
              <a:rPr lang="en-US" dirty="0" smtClean="0"/>
              <a:t>Don't put everything off until the last minute (for example, don't cram for exams).</a:t>
            </a:r>
          </a:p>
          <a:p>
            <a:pPr algn="just"/>
            <a:endParaRPr lang="en-US" dirty="0" smtClean="0"/>
          </a:p>
          <a:p>
            <a:pPr algn="just"/>
            <a:r>
              <a:rPr lang="en-US" dirty="0" smtClean="0"/>
              <a:t>Learn to say "no" when appropriate and to negotiate better deadlines when appropriate.</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i="1" dirty="0" smtClean="0"/>
              <a:t>Practice Effective Study Techniques</a:t>
            </a:r>
            <a:br>
              <a:rPr lang="en-US" b="1" i="1" dirty="0" smtClean="0"/>
            </a:br>
            <a:endParaRPr lang="en-US" dirty="0"/>
          </a:p>
        </p:txBody>
      </p:sp>
      <p:sp>
        <p:nvSpPr>
          <p:cNvPr id="3" name="Content Placeholder 2"/>
          <p:cNvSpPr>
            <a:spLocks noGrp="1"/>
          </p:cNvSpPr>
          <p:nvPr>
            <p:ph idx="1"/>
          </p:nvPr>
        </p:nvSpPr>
        <p:spPr>
          <a:xfrm>
            <a:off x="457200" y="1371600"/>
            <a:ext cx="8229600" cy="4572000"/>
          </a:xfrm>
        </p:spPr>
        <p:txBody>
          <a:bodyPr>
            <a:normAutofit fontScale="70000" lnSpcReduction="20000"/>
          </a:bodyPr>
          <a:lstStyle/>
          <a:p>
            <a:pPr algn="just"/>
            <a:r>
              <a:rPr lang="en-US" dirty="0" smtClean="0"/>
              <a:t>Have an appropriate study environment.</a:t>
            </a:r>
          </a:p>
          <a:p>
            <a:pPr algn="just"/>
            <a:r>
              <a:rPr lang="en-US" dirty="0" smtClean="0"/>
              <a:t>Split large tasks into more manageable tasks.</a:t>
            </a:r>
          </a:p>
          <a:p>
            <a:pPr algn="just"/>
            <a:r>
              <a:rPr lang="en-US" dirty="0" smtClean="0"/>
              <a:t>Read for comprehension, rather than just to get to the end of the chapter.</a:t>
            </a:r>
          </a:p>
          <a:p>
            <a:pPr algn="just"/>
            <a:r>
              <a:rPr lang="en-US" dirty="0" smtClean="0"/>
              <a:t>Be prepared to ask questions as they come up during study, rather than waiting until just before an exam.</a:t>
            </a:r>
          </a:p>
          <a:p>
            <a:pPr algn="just"/>
            <a:r>
              <a:rPr lang="en-US" dirty="0" smtClean="0"/>
              <a:t>Do the most difficult work first, perhaps breaking it up with some easier tasks.</a:t>
            </a:r>
          </a:p>
          <a:p>
            <a:pPr algn="just"/>
            <a:r>
              <a:rPr lang="en-US" dirty="0" smtClean="0"/>
              <a:t>Don't wait until the last minute to complete your projects.</a:t>
            </a:r>
          </a:p>
          <a:p>
            <a:pPr algn="just"/>
            <a:r>
              <a:rPr lang="en-US" dirty="0" smtClean="0"/>
              <a:t>Read the syllabus as soon as you get it and note all due dates (and "milestone" times) on your calendar.</a:t>
            </a:r>
          </a:p>
          <a:p>
            <a:pPr algn="just"/>
            <a:r>
              <a:rPr lang="en-US" dirty="0" smtClean="0"/>
              <a:t>Be a model student! (be attentive and participative in class, and punctual, prepared, and eager to learn)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i="1" dirty="0" smtClean="0"/>
              <a:t>Be Able to be Flexible</a:t>
            </a:r>
            <a:br>
              <a:rPr lang="en-US" b="1" i="1" dirty="0" smtClean="0"/>
            </a:br>
            <a:endParaRPr lang="en-US" dirty="0"/>
          </a:p>
        </p:txBody>
      </p:sp>
      <p:sp>
        <p:nvSpPr>
          <p:cNvPr id="3" name="Content Placeholder 2"/>
          <p:cNvSpPr>
            <a:spLocks noGrp="1"/>
          </p:cNvSpPr>
          <p:nvPr>
            <p:ph idx="1"/>
          </p:nvPr>
        </p:nvSpPr>
        <p:spPr>
          <a:xfrm>
            <a:off x="457200" y="1600201"/>
            <a:ext cx="8229600" cy="3810000"/>
          </a:xfrm>
        </p:spPr>
        <p:txBody>
          <a:bodyPr>
            <a:normAutofit fontScale="92500" lnSpcReduction="20000"/>
          </a:bodyPr>
          <a:lstStyle/>
          <a:p>
            <a:pPr algn="just"/>
            <a:r>
              <a:rPr lang="en-US" dirty="0" smtClean="0"/>
              <a:t>The unexpected happens (sickness, car troubles, etc.); you need to be able to fit it into your schedule.</a:t>
            </a:r>
          </a:p>
          <a:p>
            <a:pPr algn="just"/>
            <a:endParaRPr lang="en-US" dirty="0" smtClean="0"/>
          </a:p>
          <a:p>
            <a:pPr algn="just"/>
            <a:r>
              <a:rPr lang="en-US" dirty="0" smtClean="0"/>
              <a:t>Know how to rearrange your schedule when necessary (so it doesn't manage you - you manage it).</a:t>
            </a:r>
          </a:p>
          <a:p>
            <a:pPr algn="just"/>
            <a:endParaRPr lang="en-US" dirty="0" smtClean="0"/>
          </a:p>
          <a:p>
            <a:pPr algn="just"/>
            <a:r>
              <a:rPr lang="en-US" dirty="0" smtClean="0"/>
              <a:t>Know who to ask for help when needed.</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i="1" dirty="0" smtClean="0"/>
              <a:t>Have a Vision (why are you doing all of this?)</a:t>
            </a:r>
            <a:r>
              <a:rPr lang="en-US" b="1" i="1" dirty="0" smtClean="0"/>
              <a:t/>
            </a:r>
            <a:br>
              <a:rPr lang="en-US" b="1" i="1" dirty="0" smtClean="0"/>
            </a:br>
            <a:endParaRPr lang="en-US" dirty="0"/>
          </a:p>
        </p:txBody>
      </p:sp>
      <p:sp>
        <p:nvSpPr>
          <p:cNvPr id="3" name="Content Placeholder 2"/>
          <p:cNvSpPr>
            <a:spLocks noGrp="1"/>
          </p:cNvSpPr>
          <p:nvPr>
            <p:ph idx="1"/>
          </p:nvPr>
        </p:nvSpPr>
        <p:spPr>
          <a:xfrm>
            <a:off x="457200" y="1295400"/>
            <a:ext cx="8229600" cy="5029200"/>
          </a:xfrm>
        </p:spPr>
        <p:txBody>
          <a:bodyPr>
            <a:normAutofit fontScale="92500" lnSpcReduction="20000"/>
          </a:bodyPr>
          <a:lstStyle/>
          <a:p>
            <a:pPr algn="just"/>
            <a:r>
              <a:rPr lang="en-US" dirty="0" smtClean="0"/>
              <a:t>Don't forget the "big picture" - why are you doing the task - is it important to your long-term personal goals?</a:t>
            </a:r>
          </a:p>
          <a:p>
            <a:pPr algn="just"/>
            <a:endParaRPr lang="en-US" dirty="0" smtClean="0"/>
          </a:p>
          <a:p>
            <a:pPr algn="just"/>
            <a:r>
              <a:rPr lang="en-US" dirty="0" smtClean="0"/>
              <a:t>Have and follow a personal mission statement (personal and career). (Are your activities ultimately helping you achieve your goals?)</a:t>
            </a:r>
          </a:p>
          <a:p>
            <a:pPr algn="just"/>
            <a:endParaRPr lang="en-US" dirty="0" smtClean="0"/>
          </a:p>
          <a:p>
            <a:pPr algn="just"/>
            <a:r>
              <a:rPr lang="en-US" dirty="0" smtClean="0"/>
              <a:t>Know what is important to you. (What do you value most?)</a:t>
            </a:r>
          </a:p>
          <a:p>
            <a:pPr algn="just"/>
            <a:endParaRPr lang="en-US" dirty="0" smtClean="0"/>
          </a:p>
          <a:p>
            <a:pPr algn="just"/>
            <a:r>
              <a:rPr lang="en-US" dirty="0" smtClean="0"/>
              <a:t>Have a positive attitude!</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Some Other Tips</a:t>
            </a:r>
            <a:endParaRPr lang="en-US" b="1" dirty="0"/>
          </a:p>
        </p:txBody>
      </p:sp>
      <p:sp>
        <p:nvSpPr>
          <p:cNvPr id="3" name="Content Placeholder 2"/>
          <p:cNvSpPr>
            <a:spLocks noGrp="1"/>
          </p:cNvSpPr>
          <p:nvPr>
            <p:ph idx="1"/>
          </p:nvPr>
        </p:nvSpPr>
        <p:spPr/>
        <p:txBody>
          <a:bodyPr>
            <a:normAutofit/>
          </a:bodyPr>
          <a:lstStyle/>
          <a:p>
            <a:r>
              <a:rPr lang="en-US" b="1" dirty="0" smtClean="0"/>
              <a:t>Plan Properly for Peak Performance</a:t>
            </a:r>
          </a:p>
          <a:p>
            <a:pPr lvl="1"/>
            <a:endParaRPr lang="en-US"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Overcome procrastination</a:t>
            </a:r>
            <a:br>
              <a:rPr lang="en-US" b="1" dirty="0" smtClean="0"/>
            </a:br>
            <a:endParaRPr lang="en-US" dirty="0"/>
          </a:p>
        </p:txBody>
      </p:sp>
      <p:sp>
        <p:nvSpPr>
          <p:cNvPr id="3" name="Content Placeholder 2"/>
          <p:cNvSpPr>
            <a:spLocks noGrp="1"/>
          </p:cNvSpPr>
          <p:nvPr>
            <p:ph idx="1"/>
          </p:nvPr>
        </p:nvSpPr>
        <p:spPr>
          <a:xfrm>
            <a:off x="457200" y="990600"/>
            <a:ext cx="8229600" cy="5638800"/>
          </a:xfrm>
        </p:spPr>
        <p:txBody>
          <a:bodyPr>
            <a:normAutofit fontScale="70000" lnSpcReduction="20000"/>
          </a:bodyPr>
          <a:lstStyle/>
          <a:p>
            <a:pPr algn="just">
              <a:buNone/>
            </a:pPr>
            <a:r>
              <a:rPr lang="en-US" dirty="0" smtClean="0"/>
              <a:t>      </a:t>
            </a:r>
          </a:p>
          <a:p>
            <a:pPr marL="514350" indent="-514350" algn="just">
              <a:buAutoNum type="arabicPeriod"/>
            </a:pPr>
            <a:r>
              <a:rPr lang="en-US" dirty="0" smtClean="0"/>
              <a:t>Once you’re given a due date on an assignment, count backwards from the due date to establish a start date. </a:t>
            </a:r>
          </a:p>
          <a:p>
            <a:pPr marL="514350" indent="-514350" algn="just">
              <a:buAutoNum type="arabicPeriod"/>
            </a:pPr>
            <a:endParaRPr lang="en-US" dirty="0" smtClean="0"/>
          </a:p>
          <a:p>
            <a:pPr marL="514350" indent="-514350" algn="just">
              <a:buAutoNum type="arabicPeriod"/>
            </a:pPr>
            <a:r>
              <a:rPr lang="en-US" dirty="0" smtClean="0"/>
              <a:t>Take into account time you’ll be spending on other items like social events, sports, etc. Refer to your school calendar where you’ve blocked out time you’ve committed to other things.</a:t>
            </a:r>
          </a:p>
          <a:p>
            <a:pPr>
              <a:buNone/>
            </a:pPr>
            <a:r>
              <a:rPr lang="en-US" dirty="0" smtClean="0"/>
              <a:t> </a:t>
            </a:r>
          </a:p>
          <a:p>
            <a:pPr>
              <a:buNone/>
            </a:pPr>
            <a:r>
              <a:rPr lang="en-US" dirty="0" smtClean="0"/>
              <a:t>3. 	Keep stress to a minimum. Start early to avoid a frantic finish.</a:t>
            </a:r>
          </a:p>
          <a:p>
            <a:pPr>
              <a:buNone/>
            </a:pPr>
            <a:r>
              <a:rPr lang="en-US" dirty="0" smtClean="0"/>
              <a:t> </a:t>
            </a:r>
          </a:p>
          <a:p>
            <a:pPr algn="just">
              <a:buNone/>
            </a:pPr>
            <a:r>
              <a:rPr lang="en-US" dirty="0" smtClean="0"/>
              <a:t>4. 	If you usually wait until the last minute to study or work on an assignment, instead of making your goal to finish on time, make your goal to finish early.</a:t>
            </a:r>
          </a:p>
          <a:p>
            <a:pPr>
              <a:buNone/>
            </a:pPr>
            <a:r>
              <a:rPr lang="en-US" dirty="0" smtClean="0"/>
              <a:t> </a:t>
            </a:r>
          </a:p>
          <a:p>
            <a:pPr>
              <a:buNone/>
            </a:pPr>
            <a:r>
              <a:rPr lang="en-US" dirty="0" smtClean="0"/>
              <a:t>5. 	Remember the riddle, “How do you eat an elephant?”  The answer: “A bite at a time.”  If it’s a big assignment, break it into small steps.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Key’s Questions for improved Self Management</a:t>
            </a:r>
            <a:endParaRPr lang="en-US" dirty="0"/>
          </a:p>
        </p:txBody>
      </p:sp>
      <p:sp>
        <p:nvSpPr>
          <p:cNvPr id="3" name="Content Placeholder 2"/>
          <p:cNvSpPr>
            <a:spLocks noGrp="1"/>
          </p:cNvSpPr>
          <p:nvPr>
            <p:ph idx="1"/>
          </p:nvPr>
        </p:nvSpPr>
        <p:spPr/>
        <p:txBody>
          <a:bodyPr>
            <a:normAutofit fontScale="92500"/>
          </a:bodyPr>
          <a:lstStyle/>
          <a:p>
            <a:pPr fontAlgn="base"/>
            <a:r>
              <a:rPr lang="en-US" dirty="0" smtClean="0"/>
              <a:t>The basic structure of the organization</a:t>
            </a:r>
          </a:p>
          <a:p>
            <a:pPr fontAlgn="base"/>
            <a:r>
              <a:rPr lang="en-US" dirty="0" smtClean="0"/>
              <a:t>How staff-type functions are structured and provided</a:t>
            </a:r>
          </a:p>
          <a:p>
            <a:pPr fontAlgn="base"/>
            <a:r>
              <a:rPr lang="en-US" dirty="0" smtClean="0"/>
              <a:t>How projects are managed</a:t>
            </a:r>
          </a:p>
          <a:p>
            <a:pPr fontAlgn="base"/>
            <a:r>
              <a:rPr lang="en-US" dirty="0" smtClean="0"/>
              <a:t>How decisions get made and who can make them</a:t>
            </a:r>
          </a:p>
          <a:p>
            <a:pPr fontAlgn="base"/>
            <a:r>
              <a:rPr lang="en-US" dirty="0" smtClean="0"/>
              <a:t>How investments and purchases are made</a:t>
            </a:r>
          </a:p>
          <a:p>
            <a:pPr fontAlgn="base"/>
            <a:r>
              <a:rPr lang="en-US" dirty="0" smtClean="0"/>
              <a:t>How information flows</a:t>
            </a:r>
          </a:p>
          <a:p>
            <a:pPr fontAlgn="base"/>
            <a:r>
              <a:rPr lang="en-US" dirty="0" smtClean="0"/>
              <a:t>How knowledge gets managed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Key’s Questions for improved Self Management</a:t>
            </a:r>
            <a:endParaRPr lang="en-US" dirty="0"/>
          </a:p>
        </p:txBody>
      </p:sp>
      <p:sp>
        <p:nvSpPr>
          <p:cNvPr id="3" name="Content Placeholder 2"/>
          <p:cNvSpPr>
            <a:spLocks noGrp="1"/>
          </p:cNvSpPr>
          <p:nvPr>
            <p:ph idx="1"/>
          </p:nvPr>
        </p:nvSpPr>
        <p:spPr/>
        <p:txBody>
          <a:bodyPr>
            <a:normAutofit lnSpcReduction="10000"/>
          </a:bodyPr>
          <a:lstStyle/>
          <a:p>
            <a:pPr fontAlgn="base"/>
            <a:r>
              <a:rPr lang="en-US" dirty="0" smtClean="0"/>
              <a:t>How teams coordinate actions</a:t>
            </a:r>
          </a:p>
          <a:p>
            <a:pPr fontAlgn="base"/>
            <a:r>
              <a:rPr lang="en-US" dirty="0" smtClean="0"/>
              <a:t>How colleagues are recruited</a:t>
            </a:r>
          </a:p>
          <a:p>
            <a:pPr fontAlgn="base"/>
            <a:r>
              <a:rPr lang="en-US" dirty="0" smtClean="0"/>
              <a:t>How targets are set and followed up</a:t>
            </a:r>
          </a:p>
          <a:p>
            <a:pPr fontAlgn="base"/>
            <a:r>
              <a:rPr lang="en-US" dirty="0" smtClean="0"/>
              <a:t>How colleagues are evaluated</a:t>
            </a:r>
          </a:p>
          <a:p>
            <a:pPr fontAlgn="base"/>
            <a:r>
              <a:rPr lang="en-US" dirty="0" smtClean="0"/>
              <a:t>How colleagues are compensated</a:t>
            </a:r>
          </a:p>
          <a:p>
            <a:pPr fontAlgn="base"/>
            <a:r>
              <a:rPr lang="en-US" dirty="0" smtClean="0"/>
              <a:t>How roles gets defined and assigned</a:t>
            </a:r>
          </a:p>
          <a:p>
            <a:pPr fontAlgn="base"/>
            <a:r>
              <a:rPr lang="en-US" dirty="0" smtClean="0"/>
              <a:t>How colleagues are dismissed</a:t>
            </a:r>
          </a:p>
          <a:p>
            <a:pPr fontAlgn="base"/>
            <a:r>
              <a:rPr lang="en-US" dirty="0" smtClean="0"/>
              <a:t>How conflicts are resolved</a:t>
            </a:r>
          </a:p>
          <a:p>
            <a:pPr fontAlgn="base"/>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Key’s Questions for improved Self Management</a:t>
            </a:r>
            <a:endParaRPr lang="en-US" dirty="0"/>
          </a:p>
        </p:txBody>
      </p:sp>
      <p:sp>
        <p:nvSpPr>
          <p:cNvPr id="3" name="Content Placeholder 2"/>
          <p:cNvSpPr>
            <a:spLocks noGrp="1"/>
          </p:cNvSpPr>
          <p:nvPr>
            <p:ph idx="1"/>
          </p:nvPr>
        </p:nvSpPr>
        <p:spPr/>
        <p:txBody>
          <a:bodyPr/>
          <a:lstStyle/>
          <a:p>
            <a:pPr fontAlgn="base"/>
            <a:r>
              <a:rPr lang="en-US" dirty="0" smtClean="0"/>
              <a:t>How crises are dealt with</a:t>
            </a:r>
          </a:p>
          <a:p>
            <a:pPr fontAlgn="base"/>
            <a:r>
              <a:rPr lang="en-US" dirty="0" smtClean="0"/>
              <a:t>How strategies are defined</a:t>
            </a:r>
          </a:p>
          <a:p>
            <a:pPr fontAlgn="base"/>
            <a:r>
              <a:rPr lang="en-US" dirty="0" smtClean="0"/>
              <a:t>How innovation is managed</a:t>
            </a:r>
          </a:p>
          <a:p>
            <a:pPr fontAlgn="base"/>
            <a:r>
              <a:rPr lang="en-US" dirty="0" smtClean="0"/>
              <a:t>How targets are set</a:t>
            </a:r>
          </a:p>
          <a:p>
            <a:pPr fontAlgn="base"/>
            <a:r>
              <a:rPr lang="en-US" dirty="0" smtClean="0"/>
              <a:t>How budgets are created and followed up</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Look Back From the Future</a:t>
            </a:r>
            <a:br>
              <a:rPr lang="en-US" b="1" dirty="0" smtClean="0"/>
            </a:br>
            <a:endParaRPr lang="en-US" dirty="0"/>
          </a:p>
        </p:txBody>
      </p:sp>
      <p:sp>
        <p:nvSpPr>
          <p:cNvPr id="3" name="Content Placeholder 2"/>
          <p:cNvSpPr>
            <a:spLocks noGrp="1"/>
          </p:cNvSpPr>
          <p:nvPr>
            <p:ph idx="1"/>
          </p:nvPr>
        </p:nvSpPr>
        <p:spPr>
          <a:xfrm>
            <a:off x="457200" y="1143000"/>
            <a:ext cx="8229600" cy="4983163"/>
          </a:xfrm>
        </p:spPr>
        <p:txBody>
          <a:bodyPr>
            <a:normAutofit/>
          </a:bodyPr>
          <a:lstStyle/>
          <a:p>
            <a:pPr algn="just"/>
            <a:r>
              <a:rPr lang="en-US" dirty="0" smtClean="0"/>
              <a:t>Things that appear critically important today might seem relatively unimportant when you view them from a future perspective. </a:t>
            </a:r>
          </a:p>
          <a:p>
            <a:endParaRPr lang="en-US" dirty="0" smtClean="0"/>
          </a:p>
          <a:p>
            <a:pPr algn="just"/>
            <a:r>
              <a:rPr lang="en-US" dirty="0" smtClean="0"/>
              <a:t>Also, things that appear to be relatively unimportant today might be very important when you view them from a future perspective.</a:t>
            </a:r>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lnSpcReduction="10000"/>
          </a:bodyPr>
          <a:lstStyle/>
          <a:p>
            <a:pPr algn="just"/>
            <a:r>
              <a:rPr lang="en-US" dirty="0" smtClean="0"/>
              <a:t>Working in team in school, university or even in organization represents a time in your life that may have a major impact on how the rest of your life turns out. </a:t>
            </a:r>
          </a:p>
          <a:p>
            <a:endParaRPr lang="en-US" dirty="0" smtClean="0"/>
          </a:p>
          <a:p>
            <a:pPr algn="just"/>
            <a:r>
              <a:rPr lang="en-US" dirty="0" smtClean="0"/>
              <a:t>Your success tomorrow depends on what actions you take today. </a:t>
            </a:r>
          </a:p>
          <a:p>
            <a:endParaRPr lang="en-US" dirty="0" smtClean="0"/>
          </a:p>
          <a:p>
            <a:pPr algn="just"/>
            <a:r>
              <a:rPr lang="en-US" dirty="0" smtClean="0"/>
              <a:t>Keep that in perspective so that the daily decisions you make are wise ones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a:xfrm>
            <a:off x="457200" y="1143000"/>
            <a:ext cx="8229600" cy="4983163"/>
          </a:xfrm>
        </p:spPr>
        <p:txBody>
          <a:bodyPr/>
          <a:lstStyle/>
          <a:p>
            <a:pPr algn="just"/>
            <a:r>
              <a:rPr lang="en-US" dirty="0" smtClean="0"/>
              <a:t>Manage Your Work, Don't Let It Manage You:</a:t>
            </a:r>
            <a:br>
              <a:rPr lang="en-US" dirty="0" smtClean="0"/>
            </a:br>
            <a:r>
              <a:rPr lang="en-US" dirty="0" smtClean="0"/>
              <a:t>Tips for Managing Your Time and Getting Ahead</a:t>
            </a:r>
          </a:p>
          <a:p>
            <a:endParaRPr lang="en-US" dirty="0" smtClean="0"/>
          </a:p>
          <a:p>
            <a:pPr algn="just"/>
            <a:r>
              <a:rPr lang="en-US" dirty="0" smtClean="0"/>
              <a:t>Key’s Questions for improved Self Management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 </a:t>
            </a:r>
            <a:endParaRPr lang="en-US" b="1" dirty="0"/>
          </a:p>
        </p:txBody>
      </p:sp>
      <p:sp>
        <p:nvSpPr>
          <p:cNvPr id="3" name="Content Placeholder 2"/>
          <p:cNvSpPr>
            <a:spLocks noGrp="1"/>
          </p:cNvSpPr>
          <p:nvPr>
            <p:ph idx="1"/>
          </p:nvPr>
        </p:nvSpPr>
        <p:spPr/>
        <p:txBody>
          <a:bodyPr/>
          <a:lstStyle/>
          <a:p>
            <a:r>
              <a:rPr lang="en-US" b="1" dirty="0" smtClean="0"/>
              <a:t>Why is Teamwork Important?</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1068</Words>
  <Application>Microsoft Office PowerPoint</Application>
  <PresentationFormat>On-screen Show (4:3)</PresentationFormat>
  <Paragraphs>155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Self Management Project  MGT 494</vt:lpstr>
      <vt:lpstr>Recap</vt:lpstr>
      <vt:lpstr>Problem Solving </vt:lpstr>
      <vt:lpstr>How To Be More Productive?  </vt:lpstr>
      <vt:lpstr>Today’s Lecture</vt:lpstr>
      <vt:lpstr>Goals of Time Management </vt:lpstr>
      <vt:lpstr>Be Organized </vt:lpstr>
      <vt:lpstr>Plan Ahead (Schedule it and it will happen!) </vt:lpstr>
      <vt:lpstr>Prioritize Your Tasks </vt:lpstr>
      <vt:lpstr>Avoid Overload </vt:lpstr>
      <vt:lpstr>Practice Effective Study Techniques </vt:lpstr>
      <vt:lpstr>Be Able to be Flexible </vt:lpstr>
      <vt:lpstr>Have a Vision (why are you doing all of this?) </vt:lpstr>
      <vt:lpstr>Some Other Tips</vt:lpstr>
      <vt:lpstr>Overcome procrastination </vt:lpstr>
      <vt:lpstr>Key’s Questions for improved Self Management</vt:lpstr>
      <vt:lpstr>Key’s Questions for improved Self Management</vt:lpstr>
      <vt:lpstr>Key’s Questions for improved Self Management</vt:lpstr>
      <vt:lpstr>Look Back From the Future </vt:lpstr>
      <vt:lpstr>Slide 20</vt:lpstr>
      <vt:lpstr>Recap</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Management Project  MGT 494</dc:title>
  <dc:creator>U</dc:creator>
  <cp:lastModifiedBy>NTS</cp:lastModifiedBy>
  <cp:revision>37</cp:revision>
  <dcterms:created xsi:type="dcterms:W3CDTF">2006-08-16T00:00:00Z</dcterms:created>
  <dcterms:modified xsi:type="dcterms:W3CDTF">2014-07-24T08:59:50Z</dcterms:modified>
</cp:coreProperties>
</file>