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68" r:id="rId20"/>
    <p:sldId id="27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5E4757E-4B30-4131-A48A-E5BCF011871D}" type="datetimeFigureOut">
              <a:rPr lang="en-US" smtClean="0"/>
              <a:t>24/07/2014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6001B70-4965-4DF3-B4BD-7DDC69CF1E55}"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15C4E21-BE9B-4721-912D-24FC036F8012}" type="datetime1">
              <a:rPr lang="en-US" smtClean="0"/>
              <a:t>24/07/2014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681D2E-9859-4293-AD0D-C38CB02B805B}" type="datetime1">
              <a:rPr lang="en-US" smtClean="0"/>
              <a:t>24/07/2014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4CFBCD6-6C4F-4729-9F22-7EA45363DD88}" type="datetime1">
              <a:rPr lang="en-US" smtClean="0"/>
              <a:t>24/07/2014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8F01CDC-CBCA-458C-8250-8ED7A5384614}" type="datetime1">
              <a:rPr lang="en-US" smtClean="0"/>
              <a:t>24/07/2014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AC77188-B1DD-4240-9921-BB71601C827F}" type="datetime1">
              <a:rPr lang="en-US" smtClean="0"/>
              <a:t>24/07/2014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0DA267C-275B-476B-8511-B5AB69F01DF1}" type="datetime1">
              <a:rPr lang="en-US" smtClean="0"/>
              <a:t>24/07/2014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488FF8-625B-4706-8D5F-9198A6E56A2D}" type="datetime1">
              <a:rPr lang="en-US" smtClean="0"/>
              <a:t>24/07/2014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2554AA-5C9F-4D32-B8B2-4E7BCE0603B8}" type="datetime1">
              <a:rPr lang="en-US" smtClean="0"/>
              <a:t>24/07/2014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34C2BD-1377-4189-83FC-F6D11F50147C}" type="datetime1">
              <a:rPr lang="en-US" smtClean="0"/>
              <a:t>24/07/2014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FCCE203-DF78-4E26-8213-20C244214F26}" type="datetime1">
              <a:rPr lang="en-US" smtClean="0"/>
              <a:t>24/07/2014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A2523FB-F3BF-49E9-B2BD-6C881405F1F2}" type="datetime1">
              <a:rPr lang="en-US" smtClean="0"/>
              <a:t>24/07/2014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887960-893F-42D1-83C3-7FB1289F4409}" type="datetime1">
              <a:rPr lang="en-US" smtClean="0"/>
              <a:t>24/07/2014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smtClean="0"/>
              <a:t>   Self Management Project	</a:t>
            </a:r>
            <a:br>
              <a:rPr lang="en-US" b="1" dirty="0" smtClean="0"/>
            </a:br>
            <a:r>
              <a:rPr lang="en-US" b="1" dirty="0" smtClean="0"/>
              <a:t>MGT 494</a:t>
            </a:r>
            <a:br>
              <a:rPr lang="en-US" b="1" dirty="0" smtClean="0"/>
            </a:br>
            <a:endParaRPr lang="en-US" b="1" dirty="0"/>
          </a:p>
        </p:txBody>
      </p:sp>
      <p:sp>
        <p:nvSpPr>
          <p:cNvPr id="3" name="Subtitle 2"/>
          <p:cNvSpPr>
            <a:spLocks noGrp="1"/>
          </p:cNvSpPr>
          <p:nvPr>
            <p:ph type="subTitle" idx="1"/>
          </p:nvPr>
        </p:nvSpPr>
        <p:spPr/>
        <p:txBody>
          <a:bodyPr/>
          <a:lstStyle/>
          <a:p>
            <a:pPr algn="r"/>
            <a:r>
              <a:rPr lang="en-US" b="1" dirty="0" smtClean="0">
                <a:solidFill>
                  <a:schemeClr val="tx1"/>
                </a:solidFill>
              </a:rPr>
              <a:t>Lecture-1</a:t>
            </a:r>
            <a:endParaRPr lang="en-US" b="1" dirty="0">
              <a:solidFill>
                <a:schemeClr val="tx1"/>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Introduction</a:t>
            </a:r>
            <a:endParaRPr lang="en-US" b="1" dirty="0"/>
          </a:p>
        </p:txBody>
      </p:sp>
      <p:sp>
        <p:nvSpPr>
          <p:cNvPr id="3" name="Content Placeholder 2"/>
          <p:cNvSpPr>
            <a:spLocks noGrp="1"/>
          </p:cNvSpPr>
          <p:nvPr>
            <p:ph idx="1"/>
          </p:nvPr>
        </p:nvSpPr>
        <p:spPr/>
        <p:txBody>
          <a:bodyPr>
            <a:normAutofit lnSpcReduction="10000"/>
          </a:bodyPr>
          <a:lstStyle/>
          <a:p>
            <a:pPr algn="ctr">
              <a:buNone/>
            </a:pPr>
            <a:r>
              <a:rPr lang="en-US" dirty="0" smtClean="0">
                <a:latin typeface="Times New Roman" pitchFamily="18" charset="0"/>
                <a:cs typeface="Times New Roman" pitchFamily="18" charset="0"/>
              </a:rPr>
              <a:t>Dr. Muhammad </a:t>
            </a:r>
            <a:r>
              <a:rPr lang="en-US" dirty="0" err="1" smtClean="0">
                <a:latin typeface="Times New Roman" pitchFamily="18" charset="0"/>
                <a:cs typeface="Times New Roman" pitchFamily="18" charset="0"/>
              </a:rPr>
              <a:t>Shakil</a:t>
            </a:r>
            <a:r>
              <a:rPr lang="en-US" dirty="0" smtClean="0">
                <a:latin typeface="Times New Roman" pitchFamily="18" charset="0"/>
                <a:cs typeface="Times New Roman" pitchFamily="18" charset="0"/>
              </a:rPr>
              <a:t> Ahmad</a:t>
            </a:r>
          </a:p>
          <a:p>
            <a:pPr algn="ctr">
              <a:buNone/>
            </a:pPr>
            <a:r>
              <a:rPr lang="en-US" dirty="0" smtClean="0">
                <a:latin typeface="Times New Roman" pitchFamily="18" charset="0"/>
                <a:cs typeface="Times New Roman" pitchFamily="18" charset="0"/>
              </a:rPr>
              <a:t>Assistant Professor</a:t>
            </a:r>
          </a:p>
          <a:p>
            <a:pPr algn="ctr">
              <a:buNone/>
            </a:pPr>
            <a:endParaRPr lang="en-US" dirty="0" smtClean="0">
              <a:latin typeface="Times New Roman" pitchFamily="18" charset="0"/>
              <a:cs typeface="Times New Roman" pitchFamily="18" charset="0"/>
            </a:endParaRPr>
          </a:p>
          <a:p>
            <a:pPr algn="ctr">
              <a:buNone/>
            </a:pPr>
            <a:r>
              <a:rPr lang="en-US" dirty="0" smtClean="0">
                <a:latin typeface="Times New Roman" pitchFamily="18" charset="0"/>
                <a:cs typeface="Times New Roman" pitchFamily="18" charset="0"/>
              </a:rPr>
              <a:t>PhD (Management)</a:t>
            </a:r>
          </a:p>
          <a:p>
            <a:pPr algn="ctr">
              <a:buNone/>
            </a:pPr>
            <a:r>
              <a:rPr lang="en-US" dirty="0" smtClean="0">
                <a:latin typeface="Times New Roman" pitchFamily="18" charset="0"/>
                <a:cs typeface="Times New Roman" pitchFamily="18" charset="0"/>
              </a:rPr>
              <a:t>Universiti Teknologi Malaysia</a:t>
            </a:r>
          </a:p>
          <a:p>
            <a:pPr algn="ctr">
              <a:buNone/>
            </a:pPr>
            <a:endParaRPr lang="en-US" dirty="0" smtClean="0">
              <a:latin typeface="Times New Roman" pitchFamily="18" charset="0"/>
              <a:cs typeface="Times New Roman" pitchFamily="18" charset="0"/>
            </a:endParaRPr>
          </a:p>
          <a:p>
            <a:pPr algn="ctr">
              <a:buNone/>
            </a:pPr>
            <a:r>
              <a:rPr lang="en-US" dirty="0" smtClean="0">
                <a:latin typeface="Times New Roman" pitchFamily="18" charset="0"/>
                <a:cs typeface="Times New Roman" pitchFamily="18" charset="0"/>
              </a:rPr>
              <a:t>MS (Management)</a:t>
            </a:r>
          </a:p>
          <a:p>
            <a:pPr algn="ctr">
              <a:buNone/>
            </a:pPr>
            <a:r>
              <a:rPr lang="en-US" dirty="0" smtClean="0">
                <a:latin typeface="Times New Roman" pitchFamily="18" charset="0"/>
                <a:cs typeface="Times New Roman" pitchFamily="18" charset="0"/>
              </a:rPr>
              <a:t>COMSATS Institute of IT, Abbottabad</a:t>
            </a:r>
          </a:p>
          <a:p>
            <a:pPr algn="ctr">
              <a:buNone/>
            </a:pPr>
            <a:endParaRPr lang="en-US" dirty="0" smtClean="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Course Objective</a:t>
            </a:r>
            <a:endParaRPr lang="en-US" b="1" dirty="0"/>
          </a:p>
        </p:txBody>
      </p:sp>
      <p:sp>
        <p:nvSpPr>
          <p:cNvPr id="3" name="Content Placeholder 2"/>
          <p:cNvSpPr>
            <a:spLocks noGrp="1"/>
          </p:cNvSpPr>
          <p:nvPr>
            <p:ph idx="1"/>
          </p:nvPr>
        </p:nvSpPr>
        <p:spPr/>
        <p:txBody>
          <a:bodyPr/>
          <a:lstStyle/>
          <a:p>
            <a:r>
              <a:rPr lang="en-US" dirty="0" smtClean="0"/>
              <a:t>To enhance knowledge and to learn to work in team</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Description</a:t>
            </a:r>
            <a:endParaRPr lang="en-US" b="1" dirty="0"/>
          </a:p>
        </p:txBody>
      </p:sp>
      <p:sp>
        <p:nvSpPr>
          <p:cNvPr id="3" name="Content Placeholder 2"/>
          <p:cNvSpPr>
            <a:spLocks noGrp="1"/>
          </p:cNvSpPr>
          <p:nvPr>
            <p:ph idx="1"/>
          </p:nvPr>
        </p:nvSpPr>
        <p:spPr/>
        <p:txBody>
          <a:bodyPr/>
          <a:lstStyle/>
          <a:p>
            <a:pPr algn="just"/>
            <a:r>
              <a:rPr lang="en-US" dirty="0" smtClean="0"/>
              <a:t>The student would undergo a group project. The project allows you to put the theory into practice. You will develop specialized expertise by researching some business issues and work together in a group and submit complete written work-based assignment</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r"/>
            <a:r>
              <a:rPr lang="en-US" b="1" dirty="0" smtClean="0"/>
              <a:t>Self-Management</a:t>
            </a:r>
            <a:endParaRPr lang="en-US" dirty="0"/>
          </a:p>
        </p:txBody>
      </p:sp>
      <p:sp>
        <p:nvSpPr>
          <p:cNvPr id="3" name="Content Placeholder 2"/>
          <p:cNvSpPr>
            <a:spLocks noGrp="1"/>
          </p:cNvSpPr>
          <p:nvPr>
            <p:ph idx="1"/>
          </p:nvPr>
        </p:nvSpPr>
        <p:spPr>
          <a:xfrm>
            <a:off x="457200" y="1295400"/>
            <a:ext cx="8229600" cy="4830763"/>
          </a:xfrm>
        </p:spPr>
        <p:txBody>
          <a:bodyPr>
            <a:normAutofit fontScale="92500" lnSpcReduction="10000"/>
          </a:bodyPr>
          <a:lstStyle/>
          <a:p>
            <a:pPr algn="just"/>
            <a:r>
              <a:rPr lang="en-US" dirty="0" smtClean="0"/>
              <a:t>The development of </a:t>
            </a:r>
            <a:r>
              <a:rPr lang="en-US" b="1" dirty="0" smtClean="0"/>
              <a:t>self-management skills</a:t>
            </a:r>
            <a:r>
              <a:rPr lang="en-US" dirty="0" smtClean="0"/>
              <a:t> is one of management best practices for those people who have decided to become more productive employees. </a:t>
            </a:r>
          </a:p>
          <a:p>
            <a:pPr algn="just"/>
            <a:endParaRPr lang="en-US" dirty="0" smtClean="0"/>
          </a:p>
          <a:p>
            <a:pPr algn="just"/>
            <a:r>
              <a:rPr lang="en-US" dirty="0" smtClean="0"/>
              <a:t>While companies tend to spend large amounts of money and energy to provide their employees with special self-management skills &amp; training, each worker can personally organize self-assessment surveys to define whether he or she has the required skills set.</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pPr algn="r"/>
            <a:r>
              <a:rPr lang="en-US" b="1" dirty="0" smtClean="0"/>
              <a:t>Self Management Skills</a:t>
            </a:r>
            <a:endParaRPr lang="en-US" b="1" dirty="0"/>
          </a:p>
        </p:txBody>
      </p:sp>
      <p:sp>
        <p:nvSpPr>
          <p:cNvPr id="3" name="Content Placeholder 2"/>
          <p:cNvSpPr>
            <a:spLocks noGrp="1"/>
          </p:cNvSpPr>
          <p:nvPr>
            <p:ph idx="1"/>
          </p:nvPr>
        </p:nvSpPr>
        <p:spPr>
          <a:xfrm>
            <a:off x="457200" y="1371600"/>
            <a:ext cx="8229600" cy="4754563"/>
          </a:xfrm>
        </p:spPr>
        <p:txBody>
          <a:bodyPr>
            <a:normAutofit fontScale="85000" lnSpcReduction="10000"/>
          </a:bodyPr>
          <a:lstStyle/>
          <a:p>
            <a:pPr algn="just"/>
            <a:r>
              <a:rPr lang="en-US" dirty="0" smtClean="0"/>
              <a:t>Such an idea is extremely important for workers who aggressively look at career development. </a:t>
            </a:r>
          </a:p>
          <a:p>
            <a:pPr algn="just"/>
            <a:endParaRPr lang="en-US" dirty="0" smtClean="0"/>
          </a:p>
          <a:p>
            <a:pPr algn="just"/>
            <a:r>
              <a:rPr lang="en-US" dirty="0" smtClean="0"/>
              <a:t>Without the personal effort for developing self-organization and self-management skills, it’s hard to imagine a productive employee who succeeds in career promotion and professional advancement. </a:t>
            </a:r>
          </a:p>
          <a:p>
            <a:pPr algn="just"/>
            <a:endParaRPr lang="en-US" dirty="0" smtClean="0"/>
          </a:p>
          <a:p>
            <a:pPr algn="just"/>
            <a:r>
              <a:rPr lang="en-US" dirty="0" smtClean="0"/>
              <a:t>This course is designed to help you answer the question “</a:t>
            </a:r>
            <a:r>
              <a:rPr lang="en-US" i="1" dirty="0" smtClean="0"/>
              <a:t>What are self management skills</a:t>
            </a:r>
            <a:r>
              <a:rPr lang="en-US" dirty="0" smtClean="0"/>
              <a:t>?” and how to be a productive employee.</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579438"/>
          </a:xfrm>
        </p:spPr>
        <p:txBody>
          <a:bodyPr>
            <a:normAutofit fontScale="90000"/>
          </a:bodyPr>
          <a:lstStyle/>
          <a:p>
            <a:pPr algn="r"/>
            <a:r>
              <a:rPr lang="en-US" b="1" dirty="0" smtClean="0"/>
              <a:t>What Are Self-Management Skills?</a:t>
            </a:r>
            <a:br>
              <a:rPr lang="en-US" b="1" dirty="0" smtClean="0"/>
            </a:br>
            <a:endParaRPr lang="en-US" b="1" dirty="0"/>
          </a:p>
        </p:txBody>
      </p:sp>
      <p:sp>
        <p:nvSpPr>
          <p:cNvPr id="3" name="Content Placeholder 2"/>
          <p:cNvSpPr>
            <a:spLocks noGrp="1"/>
          </p:cNvSpPr>
          <p:nvPr>
            <p:ph idx="1"/>
          </p:nvPr>
        </p:nvSpPr>
        <p:spPr/>
        <p:txBody>
          <a:bodyPr>
            <a:normAutofit fontScale="92500" lnSpcReduction="10000"/>
          </a:bodyPr>
          <a:lstStyle/>
          <a:p>
            <a:pPr algn="just"/>
            <a:r>
              <a:rPr lang="en-US" b="1" dirty="0" smtClean="0"/>
              <a:t>Self-management skills</a:t>
            </a:r>
            <a:r>
              <a:rPr lang="en-US" dirty="0" smtClean="0"/>
              <a:t> are those abilities that allow an employee to feel more productive when doing daily routine regardless of the working environment. </a:t>
            </a:r>
          </a:p>
          <a:p>
            <a:pPr algn="just"/>
            <a:endParaRPr lang="en-US" dirty="0" smtClean="0"/>
          </a:p>
          <a:p>
            <a:pPr algn="just"/>
            <a:r>
              <a:rPr lang="en-US" dirty="0" smtClean="0"/>
              <a:t>Well-developed self-management skills will help you efficiently communicate with co-workers, management and customers, make right decisions, plan your working time, and keep your body healthy.</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382000" cy="5486400"/>
          </a:xfrm>
        </p:spPr>
        <p:txBody>
          <a:bodyPr>
            <a:normAutofit fontScale="62500" lnSpcReduction="20000"/>
          </a:bodyPr>
          <a:lstStyle/>
          <a:p>
            <a:pPr algn="just"/>
            <a:r>
              <a:rPr lang="en-US" sz="3400" dirty="0" smtClean="0"/>
              <a:t>To improve self management skills, employers often organize special self-assessment training. Usually such training is conducted by the HR department (or external trainers are employed). </a:t>
            </a:r>
          </a:p>
          <a:p>
            <a:pPr algn="just"/>
            <a:endParaRPr lang="en-US" sz="3400" dirty="0" smtClean="0"/>
          </a:p>
          <a:p>
            <a:pPr algn="just"/>
            <a:r>
              <a:rPr lang="en-US" sz="3400" dirty="0" smtClean="0"/>
              <a:t>To develop self-management skills of the personnel, your company can organize self-development training sessions.</a:t>
            </a:r>
          </a:p>
          <a:p>
            <a:pPr algn="just"/>
            <a:endParaRPr lang="en-US" sz="3400" dirty="0" smtClean="0"/>
          </a:p>
          <a:p>
            <a:pPr algn="just"/>
            <a:r>
              <a:rPr lang="en-US" sz="3400" dirty="0" smtClean="0"/>
              <a:t>Any employer is interested in hiring a productive individual who has well-developed self-management skills because such an employee can fit the company’s requirements and show better productivity. </a:t>
            </a:r>
          </a:p>
          <a:p>
            <a:pPr algn="just"/>
            <a:endParaRPr lang="en-US" sz="3400" dirty="0" smtClean="0"/>
          </a:p>
          <a:p>
            <a:pPr algn="just"/>
            <a:r>
              <a:rPr lang="en-US" sz="3400" dirty="0" smtClean="0"/>
              <a:t>For employees it’s highly important to develop self-management skills and abilities because higher productivity paves the way for career promotion and professional advancement. </a:t>
            </a:r>
          </a:p>
          <a:p>
            <a:pPr algn="just"/>
            <a:endParaRPr lang="en-US" sz="3400" dirty="0" smtClean="0"/>
          </a:p>
          <a:p>
            <a:pPr algn="just"/>
            <a:r>
              <a:rPr lang="en-US" sz="3400" dirty="0" smtClean="0"/>
              <a:t>In any way, both the employer and the employee will benefit from developing abilities and skills for self-management.</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60438"/>
          </a:xfrm>
        </p:spPr>
        <p:txBody>
          <a:bodyPr>
            <a:normAutofit fontScale="90000"/>
          </a:bodyPr>
          <a:lstStyle/>
          <a:p>
            <a:pPr algn="r"/>
            <a:r>
              <a:rPr lang="en-US" dirty="0" smtClean="0"/>
              <a:t>The Skills Set</a:t>
            </a:r>
            <a:br>
              <a:rPr lang="en-US" dirty="0" smtClean="0"/>
            </a:br>
            <a:endParaRPr lang="en-US" dirty="0"/>
          </a:p>
        </p:txBody>
      </p:sp>
      <p:sp>
        <p:nvSpPr>
          <p:cNvPr id="3" name="Content Placeholder 2"/>
          <p:cNvSpPr>
            <a:spLocks noGrp="1"/>
          </p:cNvSpPr>
          <p:nvPr>
            <p:ph idx="1"/>
          </p:nvPr>
        </p:nvSpPr>
        <p:spPr>
          <a:xfrm>
            <a:off x="457200" y="1066800"/>
            <a:ext cx="8229600" cy="5486400"/>
          </a:xfrm>
        </p:spPr>
        <p:txBody>
          <a:bodyPr>
            <a:normAutofit fontScale="85000" lnSpcReduction="20000"/>
          </a:bodyPr>
          <a:lstStyle/>
          <a:p>
            <a:pPr>
              <a:buNone/>
            </a:pPr>
            <a:r>
              <a:rPr lang="en-US" b="1" dirty="0" smtClean="0"/>
              <a:t>1. Stress-Resistance</a:t>
            </a:r>
          </a:p>
          <a:p>
            <a:pPr>
              <a:buNone/>
            </a:pPr>
            <a:endParaRPr lang="en-US" dirty="0" smtClean="0"/>
          </a:p>
          <a:p>
            <a:pPr algn="just">
              <a:buNone/>
            </a:pPr>
            <a:r>
              <a:rPr lang="en-US" dirty="0" smtClean="0"/>
              <a:t>     The first and foremost skill of self-management refers to a personal ability to resist any stressful situations. When you develop this self management skill, you can avoid many mistakes that people usually make when being stressed out.</a:t>
            </a:r>
          </a:p>
          <a:p>
            <a:pPr algn="just">
              <a:buNone/>
            </a:pPr>
            <a:r>
              <a:rPr lang="en-US" dirty="0" smtClean="0"/>
              <a:t/>
            </a:r>
            <a:br>
              <a:rPr lang="en-US" dirty="0" smtClean="0"/>
            </a:br>
            <a:r>
              <a:rPr lang="en-US" dirty="0" smtClean="0"/>
              <a:t>Because a stressful situation usually blocks our ability to think and make rational decisions, we can’t cope even with the simplest tasks at the workplace, so our productivity goes down and we get frustrated. That’s why you need to develop this ability in order to be a productive employee able to offer resistance to a stressful situation.</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60438"/>
          </a:xfrm>
        </p:spPr>
        <p:txBody>
          <a:bodyPr>
            <a:normAutofit fontScale="90000"/>
          </a:bodyPr>
          <a:lstStyle/>
          <a:p>
            <a:pPr algn="r"/>
            <a:r>
              <a:rPr lang="en-US" b="1" dirty="0" smtClean="0"/>
              <a:t>Problem Solving</a:t>
            </a:r>
            <a:br>
              <a:rPr lang="en-US" b="1" dirty="0" smtClean="0"/>
            </a:br>
            <a:endParaRPr lang="en-US" dirty="0"/>
          </a:p>
        </p:txBody>
      </p:sp>
      <p:sp>
        <p:nvSpPr>
          <p:cNvPr id="3" name="Content Placeholder 2"/>
          <p:cNvSpPr>
            <a:spLocks noGrp="1"/>
          </p:cNvSpPr>
          <p:nvPr>
            <p:ph idx="1"/>
          </p:nvPr>
        </p:nvSpPr>
        <p:spPr>
          <a:xfrm>
            <a:off x="457200" y="1295400"/>
            <a:ext cx="8229600" cy="4830763"/>
          </a:xfrm>
        </p:spPr>
        <p:txBody>
          <a:bodyPr>
            <a:normAutofit fontScale="77500" lnSpcReduction="20000"/>
          </a:bodyPr>
          <a:lstStyle/>
          <a:p>
            <a:pPr algn="just"/>
            <a:r>
              <a:rPr lang="en-US" dirty="0" smtClean="0"/>
              <a:t>The second self-management skill requires you to use your brain as a mechanism for making right decisions. </a:t>
            </a:r>
          </a:p>
          <a:p>
            <a:pPr algn="just"/>
            <a:endParaRPr lang="en-US" dirty="0" smtClean="0"/>
          </a:p>
          <a:p>
            <a:pPr algn="just"/>
            <a:r>
              <a:rPr lang="en-US" dirty="0" smtClean="0"/>
              <a:t>Even the hardest tasks and challenges can be efficiently handled if the mental process in your head is always in progress. </a:t>
            </a:r>
          </a:p>
          <a:p>
            <a:pPr algn="just"/>
            <a:endParaRPr lang="en-US" dirty="0" smtClean="0"/>
          </a:p>
          <a:p>
            <a:pPr algn="just"/>
            <a:r>
              <a:rPr lang="en-US" dirty="0" smtClean="0"/>
              <a:t>Problem solving requires you to operate facts and make right assumptions to analyze the situation, review problems, and find effective solutions. </a:t>
            </a:r>
          </a:p>
          <a:p>
            <a:pPr algn="just"/>
            <a:endParaRPr lang="en-US" dirty="0" smtClean="0"/>
          </a:p>
          <a:p>
            <a:pPr algn="just"/>
            <a:r>
              <a:rPr lang="en-US" dirty="0" smtClean="0"/>
              <a:t>Keeping your mind sober allows you to take right decisions even in the toughest situations.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60438"/>
          </a:xfrm>
        </p:spPr>
        <p:txBody>
          <a:bodyPr>
            <a:normAutofit fontScale="90000"/>
          </a:bodyPr>
          <a:lstStyle/>
          <a:p>
            <a:pPr algn="r"/>
            <a:r>
              <a:rPr lang="en-US" b="1" dirty="0" smtClean="0"/>
              <a:t>Communication</a:t>
            </a:r>
            <a:br>
              <a:rPr lang="en-US" b="1" dirty="0" smtClean="0"/>
            </a:br>
            <a:endParaRPr lang="en-US" dirty="0"/>
          </a:p>
        </p:txBody>
      </p:sp>
      <p:sp>
        <p:nvSpPr>
          <p:cNvPr id="3" name="Content Placeholder 2"/>
          <p:cNvSpPr>
            <a:spLocks noGrp="1"/>
          </p:cNvSpPr>
          <p:nvPr>
            <p:ph idx="1"/>
          </p:nvPr>
        </p:nvSpPr>
        <p:spPr>
          <a:xfrm>
            <a:off x="304800" y="1219200"/>
            <a:ext cx="8534400" cy="5257800"/>
          </a:xfrm>
        </p:spPr>
        <p:txBody>
          <a:bodyPr>
            <a:normAutofit fontScale="70000" lnSpcReduction="20000"/>
          </a:bodyPr>
          <a:lstStyle/>
          <a:p>
            <a:pPr algn="just"/>
            <a:r>
              <a:rPr lang="en-US" dirty="0" smtClean="0"/>
              <a:t>The way how you can communicate information to others will determine your success. </a:t>
            </a:r>
          </a:p>
          <a:p>
            <a:pPr algn="just"/>
            <a:endParaRPr lang="en-US" dirty="0" smtClean="0"/>
          </a:p>
          <a:p>
            <a:pPr algn="just"/>
            <a:r>
              <a:rPr lang="en-US" dirty="0" smtClean="0"/>
              <a:t>Communication is one of the key self-management skills required for both personal development and career advancement.</a:t>
            </a:r>
          </a:p>
          <a:p>
            <a:pPr algn="just"/>
            <a:endParaRPr lang="en-US" dirty="0" smtClean="0"/>
          </a:p>
          <a:p>
            <a:pPr algn="just"/>
            <a:r>
              <a:rPr lang="en-US" dirty="0" smtClean="0"/>
              <a:t>Being able to efficient communicate any information to other people means that you can share information with the minimized possible distortion and in the fastest possible way. </a:t>
            </a:r>
          </a:p>
          <a:p>
            <a:pPr algn="just"/>
            <a:endParaRPr lang="en-US" dirty="0" smtClean="0"/>
          </a:p>
          <a:p>
            <a:pPr algn="just"/>
            <a:r>
              <a:rPr lang="en-US" dirty="0" smtClean="0"/>
              <a:t>Productive employees always can efficiently communicate with their colleagues and management because they comprehensively understand the value of clearly and timely delivered information. </a:t>
            </a:r>
          </a:p>
          <a:p>
            <a:pPr algn="just"/>
            <a:endParaRPr lang="en-US" dirty="0" smtClean="0"/>
          </a:p>
          <a:p>
            <a:pPr algn="just"/>
            <a:r>
              <a:rPr lang="en-US" dirty="0" smtClean="0"/>
              <a:t>So be sure you work on developing this skill for self-management.</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Time Management</a:t>
            </a:r>
            <a:br>
              <a:rPr lang="en-US" b="1" dirty="0" smtClean="0"/>
            </a:br>
            <a:endParaRPr lang="en-US" dirty="0"/>
          </a:p>
        </p:txBody>
      </p:sp>
      <p:sp>
        <p:nvSpPr>
          <p:cNvPr id="3" name="Content Placeholder 2"/>
          <p:cNvSpPr>
            <a:spLocks noGrp="1"/>
          </p:cNvSpPr>
          <p:nvPr>
            <p:ph idx="1"/>
          </p:nvPr>
        </p:nvSpPr>
        <p:spPr>
          <a:xfrm>
            <a:off x="457200" y="1219200"/>
            <a:ext cx="8229600" cy="4906963"/>
          </a:xfrm>
        </p:spPr>
        <p:txBody>
          <a:bodyPr>
            <a:normAutofit fontScale="92500" lnSpcReduction="20000"/>
          </a:bodyPr>
          <a:lstStyle/>
          <a:p>
            <a:pPr algn="just"/>
            <a:r>
              <a:rPr lang="en-US" dirty="0" smtClean="0"/>
              <a:t>Producing expected results in a timely manner determines the success of our effort. </a:t>
            </a:r>
          </a:p>
          <a:p>
            <a:pPr algn="just"/>
            <a:endParaRPr lang="en-US" dirty="0" smtClean="0"/>
          </a:p>
          <a:p>
            <a:pPr algn="just"/>
            <a:r>
              <a:rPr lang="en-US" dirty="0" smtClean="0"/>
              <a:t>Time management is an extremely important self-management skill that makes an employee be more productive. </a:t>
            </a:r>
          </a:p>
          <a:p>
            <a:pPr algn="just"/>
            <a:endParaRPr lang="en-US" dirty="0" smtClean="0"/>
          </a:p>
          <a:p>
            <a:pPr algn="just"/>
            <a:r>
              <a:rPr lang="en-US" dirty="0" smtClean="0"/>
              <a:t>There’s a great variety of time management techniques that show you how to develop this skill for self-management. Just use the web search to find plenty of them.</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Memory</a:t>
            </a:r>
            <a:br>
              <a:rPr lang="en-US" b="1" dirty="0" smtClean="0"/>
            </a:br>
            <a:endParaRPr lang="en-US" dirty="0"/>
          </a:p>
        </p:txBody>
      </p:sp>
      <p:sp>
        <p:nvSpPr>
          <p:cNvPr id="3" name="Content Placeholder 2"/>
          <p:cNvSpPr>
            <a:spLocks noGrp="1"/>
          </p:cNvSpPr>
          <p:nvPr>
            <p:ph idx="1"/>
          </p:nvPr>
        </p:nvSpPr>
        <p:spPr>
          <a:xfrm>
            <a:off x="457200" y="1143000"/>
            <a:ext cx="8229600" cy="4983163"/>
          </a:xfrm>
        </p:spPr>
        <p:txBody>
          <a:bodyPr>
            <a:normAutofit fontScale="92500" lnSpcReduction="20000"/>
          </a:bodyPr>
          <a:lstStyle/>
          <a:p>
            <a:pPr algn="just"/>
            <a:r>
              <a:rPr lang="en-US" dirty="0" smtClean="0"/>
              <a:t>An ability to memorize events, names, facts, etc., allows an employee to remember about everything he/she needs to do daily tasks and duties. </a:t>
            </a:r>
          </a:p>
          <a:p>
            <a:endParaRPr lang="en-US" dirty="0" smtClean="0"/>
          </a:p>
          <a:p>
            <a:pPr algn="just"/>
            <a:r>
              <a:rPr lang="en-US" dirty="0" smtClean="0"/>
              <a:t>Among other self-management skills examples, committing to memory requires your personal effort for developing your mind abilities. </a:t>
            </a:r>
          </a:p>
          <a:p>
            <a:endParaRPr lang="en-US" dirty="0" smtClean="0"/>
          </a:p>
          <a:p>
            <a:pPr algn="just"/>
            <a:r>
              <a:rPr lang="en-US" dirty="0" smtClean="0"/>
              <a:t>There’s a lot of techniques for improving memory, so use the web search to find them.</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Physical Activity</a:t>
            </a:r>
            <a:br>
              <a:rPr lang="en-US" b="1" dirty="0" smtClean="0"/>
            </a:br>
            <a:endParaRPr lang="en-US" dirty="0"/>
          </a:p>
        </p:txBody>
      </p:sp>
      <p:sp>
        <p:nvSpPr>
          <p:cNvPr id="3" name="Content Placeholder 2"/>
          <p:cNvSpPr>
            <a:spLocks noGrp="1"/>
          </p:cNvSpPr>
          <p:nvPr>
            <p:ph idx="1"/>
          </p:nvPr>
        </p:nvSpPr>
        <p:spPr>
          <a:xfrm>
            <a:off x="457200" y="1295400"/>
            <a:ext cx="8229600" cy="4830763"/>
          </a:xfrm>
        </p:spPr>
        <p:txBody>
          <a:bodyPr>
            <a:normAutofit fontScale="92500" lnSpcReduction="20000"/>
          </a:bodyPr>
          <a:lstStyle/>
          <a:p>
            <a:pPr algn="just"/>
            <a:r>
              <a:rPr lang="en-US" dirty="0" smtClean="0"/>
              <a:t>Keeping your body in good shape is a critical self-management skill example. </a:t>
            </a:r>
          </a:p>
          <a:p>
            <a:pPr algn="just"/>
            <a:endParaRPr lang="en-US" dirty="0" smtClean="0"/>
          </a:p>
          <a:p>
            <a:pPr algn="just"/>
            <a:r>
              <a:rPr lang="en-US" dirty="0" smtClean="0"/>
              <a:t>When you feel healthy and have a robust nervous system, you can do more things and cope with many challenges. </a:t>
            </a:r>
          </a:p>
          <a:p>
            <a:endParaRPr lang="en-US" dirty="0" smtClean="0"/>
          </a:p>
          <a:p>
            <a:pPr algn="just"/>
            <a:r>
              <a:rPr lang="en-US" dirty="0" smtClean="0"/>
              <a:t>Physical activity (like jogging, fitness, different sorts of sports, etc.) allows you to strengthen your body, keep your muscles up, and be more productive.</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To Be More Productive? </a:t>
            </a:r>
            <a:br>
              <a:rPr lang="en-US" dirty="0" smtClean="0"/>
            </a:br>
            <a:endParaRPr lang="en-US" dirty="0"/>
          </a:p>
        </p:txBody>
      </p:sp>
      <p:sp>
        <p:nvSpPr>
          <p:cNvPr id="3" name="Content Placeholder 2"/>
          <p:cNvSpPr>
            <a:spLocks noGrp="1"/>
          </p:cNvSpPr>
          <p:nvPr>
            <p:ph idx="1"/>
          </p:nvPr>
        </p:nvSpPr>
        <p:spPr>
          <a:xfrm>
            <a:off x="457200" y="1295400"/>
            <a:ext cx="8229600" cy="4830763"/>
          </a:xfrm>
        </p:spPr>
        <p:txBody>
          <a:bodyPr>
            <a:normAutofit lnSpcReduction="10000"/>
          </a:bodyPr>
          <a:lstStyle/>
          <a:p>
            <a:pPr algn="just"/>
            <a:r>
              <a:rPr lang="en-US" b="1" dirty="0" smtClean="0"/>
              <a:t>Make a to-do list</a:t>
            </a:r>
            <a:r>
              <a:rPr lang="en-US" dirty="0" smtClean="0"/>
              <a:t>. You can’t efficiently plan for anything having no to-do list. </a:t>
            </a:r>
          </a:p>
          <a:p>
            <a:pPr algn="just"/>
            <a:endParaRPr lang="en-US" dirty="0" smtClean="0"/>
          </a:p>
          <a:p>
            <a:pPr algn="just"/>
            <a:r>
              <a:rPr lang="en-US" dirty="0" smtClean="0"/>
              <a:t>First you need to make a task list and specify the key tasks for developing self management skills examples. </a:t>
            </a:r>
          </a:p>
          <a:p>
            <a:pPr algn="just"/>
            <a:endParaRPr lang="en-US" dirty="0" smtClean="0"/>
          </a:p>
          <a:p>
            <a:pPr algn="just"/>
            <a:r>
              <a:rPr lang="en-US" dirty="0" smtClean="0"/>
              <a:t>Use task management software to create and manage your tasks.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pPr algn="r"/>
            <a:r>
              <a:rPr lang="en-US" b="1" dirty="0" smtClean="0"/>
              <a:t>Prioritize Tasks</a:t>
            </a:r>
            <a:endParaRPr lang="en-US" dirty="0"/>
          </a:p>
        </p:txBody>
      </p:sp>
      <p:sp>
        <p:nvSpPr>
          <p:cNvPr id="3" name="Content Placeholder 2"/>
          <p:cNvSpPr>
            <a:spLocks noGrp="1"/>
          </p:cNvSpPr>
          <p:nvPr>
            <p:ph idx="1"/>
          </p:nvPr>
        </p:nvSpPr>
        <p:spPr>
          <a:xfrm>
            <a:off x="457200" y="1371600"/>
            <a:ext cx="8229600" cy="4754563"/>
          </a:xfrm>
        </p:spPr>
        <p:txBody>
          <a:bodyPr>
            <a:normAutofit lnSpcReduction="10000"/>
          </a:bodyPr>
          <a:lstStyle/>
          <a:p>
            <a:pPr algn="just">
              <a:buNone/>
            </a:pPr>
            <a:r>
              <a:rPr lang="en-US" dirty="0" smtClean="0"/>
              <a:t>   Your to-do list may have a lot of tasks. But which tasks to complete first? To answer this question you need to consider all the tasks in your </a:t>
            </a:r>
            <a:r>
              <a:rPr lang="en-US" dirty="0" err="1" smtClean="0"/>
              <a:t>todo</a:t>
            </a:r>
            <a:r>
              <a:rPr lang="en-US" dirty="0" smtClean="0"/>
              <a:t> list and then set right priorities. </a:t>
            </a:r>
          </a:p>
          <a:p>
            <a:pPr algn="just">
              <a:buNone/>
            </a:pPr>
            <a:endParaRPr lang="en-US" dirty="0" smtClean="0"/>
          </a:p>
          <a:p>
            <a:pPr algn="just">
              <a:buNone/>
            </a:pPr>
            <a:r>
              <a:rPr lang="en-US" dirty="0" smtClean="0"/>
              <a:t>    By prioritizing the tasks you can decide what examples of self-management skills you’ll need to develop first (according to your current needs and employment requirements).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Schedule tasks</a:t>
            </a:r>
            <a:endParaRPr lang="en-US" dirty="0"/>
          </a:p>
        </p:txBody>
      </p:sp>
      <p:sp>
        <p:nvSpPr>
          <p:cNvPr id="3" name="Content Placeholder 2"/>
          <p:cNvSpPr>
            <a:spLocks noGrp="1"/>
          </p:cNvSpPr>
          <p:nvPr>
            <p:ph idx="1"/>
          </p:nvPr>
        </p:nvSpPr>
        <p:spPr/>
        <p:txBody>
          <a:bodyPr/>
          <a:lstStyle/>
          <a:p>
            <a:pPr algn="just">
              <a:buNone/>
            </a:pPr>
            <a:r>
              <a:rPr lang="en-US" dirty="0" smtClean="0"/>
              <a:t>    Scheduling allows you to set deadlines and timeframes for your tasks. </a:t>
            </a:r>
          </a:p>
          <a:p>
            <a:pPr>
              <a:buNone/>
            </a:pPr>
            <a:endParaRPr lang="en-US" dirty="0" smtClean="0"/>
          </a:p>
          <a:p>
            <a:pPr algn="just">
              <a:buNone/>
            </a:pPr>
            <a:r>
              <a:rPr lang="en-US" dirty="0" smtClean="0"/>
              <a:t>    Use task management software to develop schedules and set task due dates relating to developing the self-management skills.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b="1" dirty="0" smtClean="0"/>
              <a:t>Be flexible</a:t>
            </a:r>
            <a:endParaRPr lang="en-US" dirty="0"/>
          </a:p>
        </p:txBody>
      </p:sp>
      <p:sp>
        <p:nvSpPr>
          <p:cNvPr id="3" name="Content Placeholder 2"/>
          <p:cNvSpPr>
            <a:spLocks noGrp="1"/>
          </p:cNvSpPr>
          <p:nvPr>
            <p:ph idx="1"/>
          </p:nvPr>
        </p:nvSpPr>
        <p:spPr>
          <a:xfrm>
            <a:off x="457200" y="1371600"/>
            <a:ext cx="8229600" cy="5029200"/>
          </a:xfrm>
        </p:spPr>
        <p:txBody>
          <a:bodyPr>
            <a:normAutofit fontScale="70000" lnSpcReduction="20000"/>
          </a:bodyPr>
          <a:lstStyle/>
          <a:p>
            <a:pPr algn="just"/>
            <a:endParaRPr lang="en-US" dirty="0" smtClean="0"/>
          </a:p>
          <a:p>
            <a:pPr algn="just"/>
            <a:r>
              <a:rPr lang="en-US" dirty="0" smtClean="0"/>
              <a:t>Regardless of your intentions and wishes, there will be days (caused by illness, vacation, holidays etc.) </a:t>
            </a:r>
          </a:p>
          <a:p>
            <a:pPr>
              <a:buNone/>
            </a:pPr>
            <a:endParaRPr lang="en-US" dirty="0" smtClean="0"/>
          </a:p>
          <a:p>
            <a:pPr algn="just"/>
            <a:r>
              <a:rPr lang="en-US" dirty="0" smtClean="0"/>
              <a:t> when the external world won’t let you develop your self management skills. </a:t>
            </a:r>
          </a:p>
          <a:p>
            <a:endParaRPr lang="en-US" dirty="0" smtClean="0"/>
          </a:p>
          <a:p>
            <a:pPr algn="just"/>
            <a:r>
              <a:rPr lang="en-US" dirty="0" smtClean="0"/>
              <a:t>That’s why you need to be flexible to get everything done through putting your tasks on hold and then returning back to the prioritized items on your to-do list. </a:t>
            </a:r>
          </a:p>
          <a:p>
            <a:endParaRPr lang="en-US" dirty="0" smtClean="0"/>
          </a:p>
          <a:p>
            <a:pPr algn="just"/>
            <a:r>
              <a:rPr lang="en-US" dirty="0" smtClean="0"/>
              <a:t>You shouldn’t be frustrated and stressed out when you can’t do a task because of some external factor (e.g. illness) – just put everything on hold and get back to your tasks as soon as you get an occasion for developing self management skills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96962"/>
          </a:xfrm>
        </p:spPr>
        <p:txBody>
          <a:bodyPr>
            <a:normAutofit/>
          </a:bodyPr>
          <a:lstStyle/>
          <a:p>
            <a:pPr algn="r"/>
            <a:r>
              <a:rPr lang="en-US" b="1" dirty="0" smtClean="0"/>
              <a:t>Summary</a:t>
            </a:r>
            <a:endParaRPr lang="en-US" b="1" dirty="0"/>
          </a:p>
        </p:txBody>
      </p:sp>
      <p:sp>
        <p:nvSpPr>
          <p:cNvPr id="3" name="Content Placeholder 2"/>
          <p:cNvSpPr>
            <a:spLocks noGrp="1"/>
          </p:cNvSpPr>
          <p:nvPr>
            <p:ph idx="1"/>
          </p:nvPr>
        </p:nvSpPr>
        <p:spPr/>
        <p:txBody>
          <a:bodyPr/>
          <a:lstStyle/>
          <a:p>
            <a:r>
              <a:rPr lang="en-US" dirty="0" smtClean="0"/>
              <a:t> Self-management skills</a:t>
            </a:r>
          </a:p>
          <a:p>
            <a:r>
              <a:rPr lang="en-US" dirty="0" smtClean="0"/>
              <a:t>Key examples of those skills and described a small checklist</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Next Lecture</a:t>
            </a:r>
            <a:endParaRPr lang="en-US" b="1" dirty="0"/>
          </a:p>
        </p:txBody>
      </p:sp>
      <p:sp>
        <p:nvSpPr>
          <p:cNvPr id="3" name="Content Placeholder 2"/>
          <p:cNvSpPr>
            <a:spLocks noGrp="1"/>
          </p:cNvSpPr>
          <p:nvPr>
            <p:ph idx="1"/>
          </p:nvPr>
        </p:nvSpPr>
        <p:spPr/>
        <p:txBody>
          <a:bodyPr/>
          <a:lstStyle/>
          <a:p>
            <a:r>
              <a:rPr lang="en-US" b="1" dirty="0" smtClean="0"/>
              <a:t>Seven Suggestions for Effectively Managing Your Time, while working in team</a:t>
            </a:r>
          </a:p>
          <a:p>
            <a:r>
              <a:rPr lang="en-US" b="1" dirty="0" smtClean="0"/>
              <a:t>Key’s Questions for improved Self Management</a:t>
            </a:r>
            <a:br>
              <a:rPr lang="en-US" b="1" dirty="0" smtClean="0"/>
            </a:b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142</TotalTime>
  <Words>1016</Words>
  <Application>Microsoft Office PowerPoint</Application>
  <PresentationFormat>On-screen Show (4:3)</PresentationFormat>
  <Paragraphs>128</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   Self Management Project  MGT 494 </vt:lpstr>
      <vt:lpstr>Introduction</vt:lpstr>
      <vt:lpstr>Course Objective</vt:lpstr>
      <vt:lpstr>Description</vt:lpstr>
      <vt:lpstr>Self-Management</vt:lpstr>
      <vt:lpstr>Self Management Skills</vt:lpstr>
      <vt:lpstr>What Are Self-Management Skills? </vt:lpstr>
      <vt:lpstr>Slide 8</vt:lpstr>
      <vt:lpstr>The Skills Set </vt:lpstr>
      <vt:lpstr>Problem Solving </vt:lpstr>
      <vt:lpstr>Communication </vt:lpstr>
      <vt:lpstr>Time Management </vt:lpstr>
      <vt:lpstr>Memory </vt:lpstr>
      <vt:lpstr>Physical Activity </vt:lpstr>
      <vt:lpstr>How To Be More Productive?  </vt:lpstr>
      <vt:lpstr>Prioritize Tasks</vt:lpstr>
      <vt:lpstr>Schedule tasks</vt:lpstr>
      <vt:lpstr>Be flexible</vt:lpstr>
      <vt:lpstr>Summary</vt:lpstr>
      <vt:lpstr>Next Lecture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Self Management Project </dc:title>
  <dc:creator>U</dc:creator>
  <cp:lastModifiedBy>NTS</cp:lastModifiedBy>
  <cp:revision>37</cp:revision>
  <dcterms:created xsi:type="dcterms:W3CDTF">2006-08-16T00:00:00Z</dcterms:created>
  <dcterms:modified xsi:type="dcterms:W3CDTF">2014-07-24T07:38:38Z</dcterms:modified>
</cp:coreProperties>
</file>