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75" r:id="rId4"/>
    <p:sldId id="276"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562"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0546FC-3AB5-452F-A3C3-65A917F752A8}" type="datetimeFigureOut">
              <a:rPr lang="en-US" smtClean="0"/>
              <a:t>7/24/2014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ED9278-D659-43AF-9469-FE72867A2F2F}"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7887DA-E81F-4E5F-938B-117DF5B17F18}" type="datetime1">
              <a:rPr lang="en-US" smtClean="0"/>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3D337-1400-4E6E-8CF6-8D7BDFD9521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F9FEDA-EBB0-4BAF-B07B-5A70FBA3278A}" type="datetime1">
              <a:rPr lang="en-US" smtClean="0"/>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3D337-1400-4E6E-8CF6-8D7BDFD9521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AA1E4C-E6CB-4B47-999C-5385DC30C4BD}" type="datetime1">
              <a:rPr lang="en-US" smtClean="0"/>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3D337-1400-4E6E-8CF6-8D7BDFD9521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AA26DE5-EFA0-4A61-A9D7-746098749430}" type="datetime1">
              <a:rPr lang="en-US" smtClean="0"/>
              <a:t>7/24/2014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A3D337-1400-4E6E-8CF6-8D7BDFD9521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7E6EBB-E5C6-4398-8570-E823C145B4D3}" type="datetime1">
              <a:rPr lang="en-US" smtClean="0"/>
              <a:t>7/24/2014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A3D337-1400-4E6E-8CF6-8D7BDFD9521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912E22-02E5-42D8-907D-EEE47DF3896C}" type="datetime1">
              <a:rPr lang="en-US" smtClean="0"/>
              <a:t>7/24/2014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A3D337-1400-4E6E-8CF6-8D7BDFD9521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0DB3BB-8D72-453E-8CFA-5FE7D3513851}" type="datetime1">
              <a:rPr lang="en-US" smtClean="0"/>
              <a:t>7/24/2014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A3D337-1400-4E6E-8CF6-8D7BDFD9521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4F9B531-8488-46A3-8280-12D9E6F28D59}" type="datetime1">
              <a:rPr lang="en-US" smtClean="0"/>
              <a:t>7/24/2014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A3D337-1400-4E6E-8CF6-8D7BDFD9521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B145A9-8A1A-417D-B126-55EA4855A715}" type="datetime1">
              <a:rPr lang="en-US" smtClean="0"/>
              <a:t>7/24/2014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A3D337-1400-4E6E-8CF6-8D7BDFD9521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CE0F67-CED4-4B38-BBCD-589950D725CD}" type="datetime1">
              <a:rPr lang="en-US" smtClean="0"/>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3D337-1400-4E6E-8CF6-8D7BDFD9521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BEB86F-5565-4491-9015-5523346A26B7}" type="datetime1">
              <a:rPr lang="en-US" smtClean="0"/>
              <a:t>7/24/2014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A3D337-1400-4E6E-8CF6-8D7BDFD9521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925F62-8D43-41CC-9073-0839E453F92A}" type="datetime1">
              <a:rPr lang="en-US" smtClean="0"/>
              <a:t>7/24/2014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A3D337-1400-4E6E-8CF6-8D7BDFD952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Self Management Project	</a:t>
            </a:r>
            <a:br>
              <a:rPr lang="en-US" b="1" dirty="0" smtClean="0"/>
            </a:br>
            <a:r>
              <a:rPr lang="en-US" b="1" dirty="0" smtClean="0"/>
              <a:t>MGT 494</a:t>
            </a:r>
            <a:endParaRPr lang="en-US" dirty="0"/>
          </a:p>
        </p:txBody>
      </p:sp>
      <p:sp>
        <p:nvSpPr>
          <p:cNvPr id="3" name="Subtitle 2"/>
          <p:cNvSpPr>
            <a:spLocks noGrp="1"/>
          </p:cNvSpPr>
          <p:nvPr>
            <p:ph type="subTitle" idx="1"/>
          </p:nvPr>
        </p:nvSpPr>
        <p:spPr/>
        <p:txBody>
          <a:bodyPr/>
          <a:lstStyle/>
          <a:p>
            <a:pPr algn="r"/>
            <a:r>
              <a:rPr lang="en-US" b="1" dirty="0" smtClean="0">
                <a:solidFill>
                  <a:schemeClr val="tx1"/>
                </a:solidFill>
              </a:rPr>
              <a:t>Lecture-3</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0EA3D337-1400-4E6E-8CF6-8D7BDFD95211}"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pPr algn="just"/>
            <a:r>
              <a:rPr lang="en-US" dirty="0" smtClean="0"/>
              <a:t>Manage Your Work, Don't Let It Manage You:</a:t>
            </a:r>
            <a:br>
              <a:rPr lang="en-US" dirty="0" smtClean="0"/>
            </a:br>
            <a:r>
              <a:rPr lang="en-US" dirty="0" smtClean="0"/>
              <a:t>Tips for Managing Your Time and Getting Ahead</a:t>
            </a:r>
          </a:p>
          <a:p>
            <a:endParaRPr lang="en-US" dirty="0" smtClean="0"/>
          </a:p>
          <a:p>
            <a:pPr algn="just"/>
            <a:r>
              <a:rPr lang="en-US" dirty="0" smtClean="0"/>
              <a:t>Key’s Questions for improved Self Management</a:t>
            </a:r>
          </a:p>
          <a:p>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i="1" dirty="0" smtClean="0"/>
              <a:t>Avoid Overload</a:t>
            </a:r>
            <a:br>
              <a:rPr lang="en-US" b="1" i="1"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pPr algn="just"/>
            <a:r>
              <a:rPr lang="en-US" dirty="0" smtClean="0"/>
              <a:t>Include time for rest, relaxation, sleep, eating, exercise, and socializing in your schedule.</a:t>
            </a:r>
          </a:p>
          <a:p>
            <a:pPr algn="just"/>
            <a:endParaRPr lang="en-US" dirty="0" smtClean="0"/>
          </a:p>
          <a:p>
            <a:pPr algn="just"/>
            <a:r>
              <a:rPr lang="en-US" dirty="0" smtClean="0"/>
              <a:t>Take short breaks during study and work periods.</a:t>
            </a:r>
          </a:p>
          <a:p>
            <a:pPr algn="just"/>
            <a:endParaRPr lang="en-US" dirty="0" smtClean="0"/>
          </a:p>
          <a:p>
            <a:pPr algn="just"/>
            <a:r>
              <a:rPr lang="en-US" dirty="0" smtClean="0"/>
              <a:t>Don't put everything off until the last minute (for example, don't cram for exams).</a:t>
            </a:r>
          </a:p>
          <a:p>
            <a:pPr algn="just"/>
            <a:endParaRPr lang="en-US" dirty="0" smtClean="0"/>
          </a:p>
          <a:p>
            <a:pPr algn="just"/>
            <a:r>
              <a:rPr lang="en-US" dirty="0" smtClean="0"/>
              <a:t>Learn to say "no" when appropriate and to negotiate better deadlines when appropriate.</a:t>
            </a:r>
          </a:p>
          <a:p>
            <a:pPr algn="just"/>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sz="3600" b="1" i="1" dirty="0" smtClean="0"/>
              <a:t>Have a Vision (why are you doing all of this?)</a:t>
            </a:r>
            <a:r>
              <a:rPr lang="en-US" b="1" i="1" dirty="0" smtClean="0"/>
              <a:t/>
            </a:r>
            <a:br>
              <a:rPr lang="en-US" b="1" i="1" dirty="0" smtClean="0"/>
            </a:br>
            <a:endParaRPr lang="en-US" dirty="0"/>
          </a:p>
        </p:txBody>
      </p:sp>
      <p:sp>
        <p:nvSpPr>
          <p:cNvPr id="3" name="Content Placeholder 2"/>
          <p:cNvSpPr>
            <a:spLocks noGrp="1"/>
          </p:cNvSpPr>
          <p:nvPr>
            <p:ph idx="1"/>
          </p:nvPr>
        </p:nvSpPr>
        <p:spPr>
          <a:xfrm>
            <a:off x="457200" y="1295400"/>
            <a:ext cx="8229600" cy="5029200"/>
          </a:xfrm>
        </p:spPr>
        <p:txBody>
          <a:bodyPr>
            <a:normAutofit fontScale="92500" lnSpcReduction="20000"/>
          </a:bodyPr>
          <a:lstStyle/>
          <a:p>
            <a:pPr algn="just"/>
            <a:r>
              <a:rPr lang="en-US" dirty="0" smtClean="0"/>
              <a:t>Don't forget the "big picture" - why are you doing the task - is it important to your long-term personal goals?</a:t>
            </a:r>
          </a:p>
          <a:p>
            <a:pPr algn="just"/>
            <a:endParaRPr lang="en-US" dirty="0" smtClean="0"/>
          </a:p>
          <a:p>
            <a:pPr algn="just"/>
            <a:r>
              <a:rPr lang="en-US" dirty="0" smtClean="0"/>
              <a:t>Have and follow a personal mission statement (personal and career). (Are your activities ultimately helping you achieve your goals?)</a:t>
            </a:r>
          </a:p>
          <a:p>
            <a:pPr algn="just"/>
            <a:endParaRPr lang="en-US" dirty="0" smtClean="0"/>
          </a:p>
          <a:p>
            <a:pPr algn="just"/>
            <a:r>
              <a:rPr lang="en-US" dirty="0" smtClean="0"/>
              <a:t>Know what is important to you. (What do you value most?)</a:t>
            </a:r>
          </a:p>
          <a:p>
            <a:pPr algn="just"/>
            <a:endParaRPr lang="en-US" dirty="0" smtClean="0"/>
          </a:p>
          <a:p>
            <a:pPr algn="just"/>
            <a:r>
              <a:rPr lang="en-US" dirty="0" smtClean="0"/>
              <a:t>Have a positive attitude!</a:t>
            </a:r>
          </a:p>
          <a:p>
            <a:pPr algn="just"/>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b="1" dirty="0" smtClean="0"/>
              <a:t>Why is Teamwork Important?</a:t>
            </a:r>
          </a:p>
          <a:p>
            <a:r>
              <a:rPr lang="en-US" b="1" dirty="0" smtClean="0"/>
              <a:t>Principle of Teamwork</a:t>
            </a:r>
          </a:p>
          <a:p>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Team Work</a:t>
            </a:r>
            <a:endParaRPr lang="en-US" b="1" dirty="0"/>
          </a:p>
        </p:txBody>
      </p:sp>
      <p:sp>
        <p:nvSpPr>
          <p:cNvPr id="3" name="Content Placeholder 2"/>
          <p:cNvSpPr>
            <a:spLocks noGrp="1"/>
          </p:cNvSpPr>
          <p:nvPr>
            <p:ph idx="1"/>
          </p:nvPr>
        </p:nvSpPr>
        <p:spPr/>
        <p:txBody>
          <a:bodyPr>
            <a:normAutofit lnSpcReduction="10000"/>
          </a:bodyPr>
          <a:lstStyle/>
          <a:p>
            <a:r>
              <a:rPr lang="en-US" dirty="0"/>
              <a:t>Creates synergy – where the sum is greater than the parts.</a:t>
            </a:r>
          </a:p>
          <a:p>
            <a:r>
              <a:rPr lang="en-US" dirty="0"/>
              <a:t>Supports a more empowered way of working, removing constraints which may prevent someone doing their job properly.</a:t>
            </a:r>
          </a:p>
          <a:p>
            <a:r>
              <a:rPr lang="en-US" dirty="0"/>
              <a:t>Promotes flatter and leaner structures, with less hierarchy.</a:t>
            </a:r>
          </a:p>
          <a:p>
            <a:r>
              <a:rPr lang="en-US" dirty="0"/>
              <a:t>Encourages multi-disciplinary work where teams cut across organizational divides.</a:t>
            </a:r>
          </a:p>
          <a:p>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Team Work</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Fosters flexibility and responsiveness, especially the ability to respond to change.</a:t>
            </a:r>
          </a:p>
          <a:p>
            <a:r>
              <a:rPr lang="en-US" dirty="0" smtClean="0"/>
              <a:t>Pleases customers who like working with good teams (sometimes the customer may be part of the team).</a:t>
            </a:r>
          </a:p>
          <a:p>
            <a:r>
              <a:rPr lang="en-US" dirty="0" smtClean="0"/>
              <a:t>Promotes the sense of achievement, equity and camaraderie, essential for a motivated workplace.</a:t>
            </a:r>
          </a:p>
          <a:p>
            <a:r>
              <a:rPr lang="en-US" dirty="0" smtClean="0"/>
              <a:t>When managed properly, teamwork is a better way to work!</a:t>
            </a:r>
          </a:p>
          <a:p>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r"/>
            <a:r>
              <a:rPr lang="en-US" b="1" dirty="0" smtClean="0"/>
              <a:t>Tools</a:t>
            </a:r>
            <a:endParaRPr lang="en-US" dirty="0"/>
          </a:p>
        </p:txBody>
      </p:sp>
      <p:sp>
        <p:nvSpPr>
          <p:cNvPr id="3" name="Content Placeholder 2"/>
          <p:cNvSpPr>
            <a:spLocks noGrp="1"/>
          </p:cNvSpPr>
          <p:nvPr>
            <p:ph idx="1"/>
          </p:nvPr>
        </p:nvSpPr>
        <p:spPr>
          <a:xfrm>
            <a:off x="457200" y="1371600"/>
            <a:ext cx="8229600" cy="4953000"/>
          </a:xfrm>
        </p:spPr>
        <p:txBody>
          <a:bodyPr>
            <a:normAutofit fontScale="92500" lnSpcReduction="10000"/>
          </a:bodyPr>
          <a:lstStyle/>
          <a:p>
            <a:r>
              <a:rPr lang="en-US" dirty="0" smtClean="0"/>
              <a:t>Setting </a:t>
            </a:r>
            <a:r>
              <a:rPr lang="en-US" dirty="0"/>
              <a:t>direction and sharing your vision</a:t>
            </a:r>
          </a:p>
          <a:p>
            <a:r>
              <a:rPr lang="en-US" dirty="0"/>
              <a:t>Establishing team goals</a:t>
            </a:r>
          </a:p>
          <a:p>
            <a:r>
              <a:rPr lang="en-US" dirty="0"/>
              <a:t>Aligning individuals to team goals</a:t>
            </a:r>
          </a:p>
          <a:p>
            <a:r>
              <a:rPr lang="en-US" dirty="0"/>
              <a:t>Setting SMART goals</a:t>
            </a:r>
          </a:p>
          <a:p>
            <a:r>
              <a:rPr lang="en-US" dirty="0"/>
              <a:t>Defining teamwork workshop activity</a:t>
            </a:r>
          </a:p>
          <a:p>
            <a:r>
              <a:rPr lang="en-US" dirty="0"/>
              <a:t>Determining the benefits of teamwork workshop activity</a:t>
            </a:r>
          </a:p>
          <a:p>
            <a:r>
              <a:rPr lang="en-US" dirty="0"/>
              <a:t>Checklist for leading a team activity</a:t>
            </a:r>
          </a:p>
          <a:p>
            <a:r>
              <a:rPr lang="en-US" dirty="0"/>
              <a:t>Guide to achieving synergy</a:t>
            </a:r>
          </a:p>
          <a:p>
            <a:r>
              <a:rPr lang="en-US" dirty="0"/>
              <a:t>Team performance assessment</a:t>
            </a:r>
          </a:p>
          <a:p>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pPr algn="r"/>
            <a:r>
              <a:rPr lang="en-US" b="1" dirty="0" smtClean="0"/>
              <a:t>Achieve Goal Faster</a:t>
            </a:r>
            <a:endParaRPr lang="en-US" b="1" dirty="0"/>
          </a:p>
        </p:txBody>
      </p:sp>
      <p:sp>
        <p:nvSpPr>
          <p:cNvPr id="3" name="Content Placeholder 2"/>
          <p:cNvSpPr>
            <a:spLocks noGrp="1"/>
          </p:cNvSpPr>
          <p:nvPr>
            <p:ph idx="1"/>
          </p:nvPr>
        </p:nvSpPr>
        <p:spPr>
          <a:xfrm>
            <a:off x="457200" y="1752600"/>
            <a:ext cx="8229600" cy="4495799"/>
          </a:xfrm>
        </p:spPr>
        <p:txBody>
          <a:bodyPr>
            <a:normAutofit fontScale="85000" lnSpcReduction="20000"/>
          </a:bodyPr>
          <a:lstStyle/>
          <a:p>
            <a:pPr algn="just"/>
            <a:r>
              <a:rPr lang="en-US" dirty="0" smtClean="0"/>
              <a:t>Teamwork </a:t>
            </a:r>
            <a:r>
              <a:rPr lang="en-US" dirty="0"/>
              <a:t>in the workplace helps in achieving the common objective in less time. </a:t>
            </a:r>
            <a:endParaRPr lang="en-US" dirty="0" smtClean="0"/>
          </a:p>
          <a:p>
            <a:pPr algn="just"/>
            <a:endParaRPr lang="en-US" dirty="0"/>
          </a:p>
          <a:p>
            <a:pPr algn="just"/>
            <a:r>
              <a:rPr lang="en-US" dirty="0" smtClean="0"/>
              <a:t>When </a:t>
            </a:r>
            <a:r>
              <a:rPr lang="en-US" dirty="0"/>
              <a:t>there is a problem, if all the team members are involved, finding a solution to the problem is done in minimal amount of time. </a:t>
            </a:r>
            <a:endParaRPr lang="en-US" dirty="0" smtClean="0"/>
          </a:p>
          <a:p>
            <a:pPr algn="just"/>
            <a:endParaRPr lang="en-US" dirty="0"/>
          </a:p>
          <a:p>
            <a:pPr algn="just"/>
            <a:r>
              <a:rPr lang="en-US" dirty="0" smtClean="0"/>
              <a:t>With </a:t>
            </a:r>
            <a:r>
              <a:rPr lang="en-US" dirty="0"/>
              <a:t>the ideas given, drawing an action plan and assigning people to different tasks takes place faster</a:t>
            </a:r>
            <a:r>
              <a:rPr lang="en-US" dirty="0" smtClean="0"/>
              <a:t>.</a:t>
            </a:r>
          </a:p>
          <a:p>
            <a:pPr algn="just">
              <a:buNone/>
            </a:pP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Creativity</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dirty="0" smtClean="0"/>
              <a:t>When </a:t>
            </a:r>
            <a:r>
              <a:rPr lang="en-US" dirty="0"/>
              <a:t>there is teamwork involved, one can see that there is more scope for creativity. Since there are going to team members around, creative ideas can evolve out of the interaction. </a:t>
            </a:r>
            <a:endParaRPr lang="en-US" dirty="0" smtClean="0"/>
          </a:p>
          <a:p>
            <a:pPr algn="just"/>
            <a:endParaRPr lang="en-US" dirty="0"/>
          </a:p>
          <a:p>
            <a:pPr algn="just"/>
            <a:r>
              <a:rPr lang="en-US" dirty="0" smtClean="0"/>
              <a:t>Often </a:t>
            </a:r>
            <a:r>
              <a:rPr lang="en-US" dirty="0"/>
              <a:t>little bits of advice from colleagues may help a team member to come up with far more new ideas, than he would if he had to go about the problem all by himself</a:t>
            </a:r>
            <a:r>
              <a:rPr lang="en-US" dirty="0" smtClean="0"/>
              <a:t>.</a:t>
            </a:r>
          </a:p>
          <a:p>
            <a:pPr algn="just">
              <a:buNone/>
            </a:pP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Better Learning Curve</a:t>
            </a:r>
            <a:endParaRPr lang="en-US" b="1" dirty="0"/>
          </a:p>
        </p:txBody>
      </p:sp>
      <p:sp>
        <p:nvSpPr>
          <p:cNvPr id="3" name="Content Placeholder 2"/>
          <p:cNvSpPr>
            <a:spLocks noGrp="1"/>
          </p:cNvSpPr>
          <p:nvPr>
            <p:ph idx="1"/>
          </p:nvPr>
        </p:nvSpPr>
        <p:spPr/>
        <p:txBody>
          <a:bodyPr>
            <a:normAutofit fontScale="85000" lnSpcReduction="20000"/>
          </a:bodyPr>
          <a:lstStyle/>
          <a:p>
            <a:pPr algn="just"/>
            <a:r>
              <a:rPr lang="en-US" dirty="0" smtClean="0"/>
              <a:t>Promoting </a:t>
            </a:r>
            <a:r>
              <a:rPr lang="en-US" dirty="0"/>
              <a:t>teamwork in the workplace is often recommended as one can see a better learning curve. </a:t>
            </a:r>
            <a:endParaRPr lang="en-US" dirty="0" smtClean="0"/>
          </a:p>
          <a:p>
            <a:pPr algn="just"/>
            <a:endParaRPr lang="en-US" dirty="0"/>
          </a:p>
          <a:p>
            <a:pPr algn="just"/>
            <a:r>
              <a:rPr lang="en-US" dirty="0" smtClean="0"/>
              <a:t>There </a:t>
            </a:r>
            <a:r>
              <a:rPr lang="en-US" dirty="0"/>
              <a:t>are a number of people in the </a:t>
            </a:r>
            <a:r>
              <a:rPr lang="en-US" dirty="0" smtClean="0"/>
              <a:t>team.</a:t>
            </a:r>
          </a:p>
          <a:p>
            <a:pPr algn="just"/>
            <a:endParaRPr lang="en-US" dirty="0"/>
          </a:p>
          <a:p>
            <a:pPr algn="just"/>
            <a:r>
              <a:rPr lang="en-US" dirty="0" smtClean="0"/>
              <a:t>Knowingly </a:t>
            </a:r>
            <a:r>
              <a:rPr lang="en-US" dirty="0"/>
              <a:t>or unknowingly the team members continue to learn from each others knowledge and thereby enhance their own knowledge, skills and capabilities, which goes a long way in enhancing the work abilities of a person</a:t>
            </a:r>
            <a:r>
              <a:rPr lang="en-US" dirty="0" smtClean="0"/>
              <a:t>.</a:t>
            </a:r>
            <a:endParaRPr lang="en-US" dirty="0"/>
          </a:p>
          <a:p>
            <a:pPr algn="just">
              <a:buNone/>
            </a:pP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Enhanced Communication</a:t>
            </a:r>
            <a:endParaRPr lang="en-US" b="1" dirty="0"/>
          </a:p>
        </p:txBody>
      </p:sp>
      <p:sp>
        <p:nvSpPr>
          <p:cNvPr id="3" name="Content Placeholder 2"/>
          <p:cNvSpPr>
            <a:spLocks noGrp="1"/>
          </p:cNvSpPr>
          <p:nvPr>
            <p:ph idx="1"/>
          </p:nvPr>
        </p:nvSpPr>
        <p:spPr/>
        <p:txBody>
          <a:bodyPr>
            <a:normAutofit/>
          </a:bodyPr>
          <a:lstStyle/>
          <a:p>
            <a:pPr algn="just"/>
            <a:r>
              <a:rPr lang="en-US" dirty="0" smtClean="0"/>
              <a:t>When </a:t>
            </a:r>
            <a:r>
              <a:rPr lang="en-US" dirty="0"/>
              <a:t>people work in a team, they have to communicate with each other. </a:t>
            </a:r>
            <a:endParaRPr lang="en-US" dirty="0" smtClean="0"/>
          </a:p>
          <a:p>
            <a:pPr algn="just"/>
            <a:endParaRPr lang="en-US" dirty="0"/>
          </a:p>
          <a:p>
            <a:pPr algn="just"/>
            <a:r>
              <a:rPr lang="en-US" dirty="0" smtClean="0"/>
              <a:t>It </a:t>
            </a:r>
            <a:r>
              <a:rPr lang="en-US" dirty="0"/>
              <a:t>is with communication that ideas are passed on from one member of the team to another. </a:t>
            </a:r>
            <a:endParaRPr lang="en-US" dirty="0" smtClean="0"/>
          </a:p>
          <a:p>
            <a:endParaRPr lang="en-US" dirty="0"/>
          </a:p>
          <a:p>
            <a:pPr algn="just"/>
            <a:r>
              <a:rPr lang="en-US" dirty="0" smtClean="0"/>
              <a:t>This </a:t>
            </a:r>
            <a:r>
              <a:rPr lang="en-US" dirty="0"/>
              <a:t>ensures there is no place for miscommunication or misunderstanding</a:t>
            </a:r>
            <a:r>
              <a:rPr lang="en-US" dirty="0" smtClean="0"/>
              <a:t>.</a:t>
            </a:r>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Equal Distribution of Work</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dirty="0" smtClean="0"/>
              <a:t>Since </a:t>
            </a:r>
            <a:r>
              <a:rPr lang="en-US" dirty="0"/>
              <a:t>a team is committed towards a goal, all the members of the team are delegated a chunk of work</a:t>
            </a:r>
            <a:r>
              <a:rPr lang="en-US" dirty="0" smtClean="0"/>
              <a:t>.</a:t>
            </a:r>
          </a:p>
          <a:p>
            <a:endParaRPr lang="en-US" dirty="0"/>
          </a:p>
          <a:p>
            <a:pPr algn="just"/>
            <a:r>
              <a:rPr lang="en-US" dirty="0" smtClean="0"/>
              <a:t> </a:t>
            </a:r>
            <a:r>
              <a:rPr lang="en-US" dirty="0"/>
              <a:t>This ensures all the members of the team work towards the common goal and only a few members are not burdened with work and responsibility of finishing the work.</a:t>
            </a:r>
            <a:r>
              <a:rPr lang="en-US" dirty="0" smtClean="0"/>
              <a:t/>
            </a:r>
            <a:br>
              <a:rPr lang="en-US" dirty="0" smtClean="0"/>
            </a:b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Personal Accountability</a:t>
            </a:r>
            <a:endParaRPr lang="en-US" b="1" dirty="0"/>
          </a:p>
        </p:txBody>
      </p:sp>
      <p:sp>
        <p:nvSpPr>
          <p:cNvPr id="3" name="Content Placeholder 2"/>
          <p:cNvSpPr>
            <a:spLocks noGrp="1"/>
          </p:cNvSpPr>
          <p:nvPr>
            <p:ph idx="1"/>
          </p:nvPr>
        </p:nvSpPr>
        <p:spPr/>
        <p:txBody>
          <a:bodyPr>
            <a:normAutofit fontScale="77500" lnSpcReduction="20000"/>
          </a:bodyPr>
          <a:lstStyle/>
          <a:p>
            <a:pPr algn="just"/>
            <a:r>
              <a:rPr lang="en-US" dirty="0" smtClean="0"/>
              <a:t>Although </a:t>
            </a:r>
            <a:r>
              <a:rPr lang="en-US" dirty="0"/>
              <a:t>the teamwork skills in the workplace are put to test, when one works in a team, it also helps to increase personal accountability. </a:t>
            </a:r>
            <a:endParaRPr lang="en-US" dirty="0" smtClean="0"/>
          </a:p>
          <a:p>
            <a:endParaRPr lang="en-US" dirty="0"/>
          </a:p>
          <a:p>
            <a:r>
              <a:rPr lang="en-US" dirty="0" smtClean="0"/>
              <a:t>Every </a:t>
            </a:r>
            <a:r>
              <a:rPr lang="en-US" dirty="0"/>
              <a:t>individual has targets set for himself for which he, and he alone, is responsible. </a:t>
            </a:r>
            <a:endParaRPr lang="en-US" dirty="0" smtClean="0"/>
          </a:p>
          <a:p>
            <a:endParaRPr lang="en-US" dirty="0"/>
          </a:p>
          <a:p>
            <a:pPr algn="just"/>
            <a:r>
              <a:rPr lang="en-US" dirty="0" smtClean="0"/>
              <a:t>When </a:t>
            </a:r>
            <a:r>
              <a:rPr lang="en-US" dirty="0"/>
              <a:t>each of the members reaches his individual goal, the organizational goal can be achieved faster. </a:t>
            </a:r>
            <a:endParaRPr lang="en-US" dirty="0" smtClean="0"/>
          </a:p>
          <a:p>
            <a:endParaRPr lang="en-US" dirty="0"/>
          </a:p>
          <a:p>
            <a:pPr algn="just"/>
            <a:r>
              <a:rPr lang="en-US" dirty="0" smtClean="0"/>
              <a:t>It </a:t>
            </a:r>
            <a:r>
              <a:rPr lang="en-US" dirty="0"/>
              <a:t>is this accountability, which eventually helps in achieving the larger goal set forward by the organization.</a:t>
            </a: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Conflict Resolution</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dirty="0" smtClean="0"/>
              <a:t>With </a:t>
            </a:r>
            <a:r>
              <a:rPr lang="en-US" dirty="0"/>
              <a:t>the different teamwork activities for workplace, people form a bond among themselves. Therefore, in case of a conflict, it is rather easier to clear the air. </a:t>
            </a:r>
            <a:endParaRPr lang="en-US" dirty="0" smtClean="0"/>
          </a:p>
          <a:p>
            <a:endParaRPr lang="en-US" dirty="0"/>
          </a:p>
          <a:p>
            <a:pPr algn="just"/>
            <a:r>
              <a:rPr lang="en-US" dirty="0" smtClean="0"/>
              <a:t>Other </a:t>
            </a:r>
            <a:r>
              <a:rPr lang="en-US" dirty="0"/>
              <a:t>than the interpersonal conflicts within the group, the conflicts in finishing the tasks assigned can also be resolved with help from the team members</a:t>
            </a:r>
            <a:r>
              <a:rPr lang="en-US" dirty="0" smtClean="0"/>
              <a:t>.</a:t>
            </a:r>
          </a:p>
          <a:p>
            <a:pPr algn="just">
              <a:buNone/>
            </a:pP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t>Teamwork Principles</a:t>
            </a:r>
          </a:p>
        </p:txBody>
      </p:sp>
      <p:sp>
        <p:nvSpPr>
          <p:cNvPr id="3" name="Content Placeholder 2"/>
          <p:cNvSpPr>
            <a:spLocks noGrp="1"/>
          </p:cNvSpPr>
          <p:nvPr>
            <p:ph idx="1"/>
          </p:nvPr>
        </p:nvSpPr>
        <p:spPr/>
        <p:txBody>
          <a:bodyPr>
            <a:normAutofit fontScale="92500" lnSpcReduction="10000"/>
          </a:bodyPr>
          <a:lstStyle/>
          <a:p>
            <a:pPr algn="just"/>
            <a:r>
              <a:rPr lang="en-US" dirty="0"/>
              <a:t>One of the first principles of an effective teamwork is that while a team is formed, there should be a clarity as to what the team wants to achieve. It is important that you view the team as an entity and have clearly articulated goals in place. In the absence of an objective, the team members may not be able to understand their responsibilities, which can cause ambiguity</a:t>
            </a:r>
            <a:r>
              <a:rPr lang="en-US" dirty="0" smtClean="0"/>
              <a:t>.</a:t>
            </a:r>
          </a:p>
          <a:p>
            <a:pPr algn="just">
              <a:buNone/>
            </a:pP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85000" lnSpcReduction="20000"/>
          </a:bodyPr>
          <a:lstStyle/>
          <a:p>
            <a:r>
              <a:rPr lang="en-US" dirty="0"/>
              <a:t>The team members should be willing to learn from each other. </a:t>
            </a:r>
            <a:endParaRPr lang="en-US" dirty="0" smtClean="0"/>
          </a:p>
          <a:p>
            <a:endParaRPr lang="en-US" dirty="0" smtClean="0"/>
          </a:p>
          <a:p>
            <a:pPr algn="just"/>
            <a:r>
              <a:rPr lang="en-US" dirty="0" smtClean="0"/>
              <a:t>There </a:t>
            </a:r>
            <a:r>
              <a:rPr lang="en-US" dirty="0"/>
              <a:t>may be some members who may be excellent with the process, while some may require some time and guidance, so it is essential that there is a willingness to teach and learn new ideas. </a:t>
            </a:r>
            <a:endParaRPr lang="en-US" dirty="0" smtClean="0"/>
          </a:p>
          <a:p>
            <a:endParaRPr lang="en-US" dirty="0"/>
          </a:p>
          <a:p>
            <a:pPr algn="just"/>
            <a:r>
              <a:rPr lang="en-US" dirty="0" smtClean="0"/>
              <a:t>Team </a:t>
            </a:r>
            <a:r>
              <a:rPr lang="en-US" dirty="0"/>
              <a:t>members should not be hesitant in seeking help from the senior members of the team and the senior members, should in turn step forward to help the new members</a:t>
            </a:r>
            <a:r>
              <a:rPr lang="en-US" dirty="0" smtClean="0"/>
              <a:t>.</a:t>
            </a:r>
          </a:p>
          <a:p>
            <a:pPr algn="just">
              <a:buNone/>
            </a:pP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Teamwork Principles</a:t>
            </a:r>
            <a:endParaRPr lang="en-US" b="1" dirty="0"/>
          </a:p>
        </p:txBody>
      </p:sp>
      <p:sp>
        <p:nvSpPr>
          <p:cNvPr id="3" name="Content Placeholder 2"/>
          <p:cNvSpPr>
            <a:spLocks noGrp="1"/>
          </p:cNvSpPr>
          <p:nvPr>
            <p:ph idx="1"/>
          </p:nvPr>
        </p:nvSpPr>
        <p:spPr/>
        <p:txBody>
          <a:bodyPr>
            <a:normAutofit fontScale="85000" lnSpcReduction="10000"/>
          </a:bodyPr>
          <a:lstStyle/>
          <a:p>
            <a:pPr algn="just"/>
            <a:r>
              <a:rPr lang="en-US" dirty="0"/>
              <a:t>There should be a two-way communication among team members about the roles that they are assigned, so that there is an understanding and appreciation of the effort put in by everyone. </a:t>
            </a:r>
            <a:endParaRPr lang="en-US" dirty="0" smtClean="0"/>
          </a:p>
          <a:p>
            <a:endParaRPr lang="en-US" dirty="0"/>
          </a:p>
          <a:p>
            <a:pPr algn="just"/>
            <a:r>
              <a:rPr lang="en-US" dirty="0" smtClean="0"/>
              <a:t>This </a:t>
            </a:r>
            <a:r>
              <a:rPr lang="en-US" dirty="0"/>
              <a:t>is very essential as it has seen that a lot of times when things do not work as planned, members engage in a blame-game. If members are aware about the challenges involved in carrying out a task, they are more likely to appreciate each other for their efforts.</a:t>
            </a: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019800"/>
          </a:xfrm>
        </p:spPr>
        <p:txBody>
          <a:bodyPr>
            <a:normAutofit fontScale="77500" lnSpcReduction="20000"/>
          </a:bodyPr>
          <a:lstStyle/>
          <a:p>
            <a:pPr algn="just"/>
            <a:r>
              <a:rPr lang="en-US" dirty="0"/>
              <a:t>While some control over a team is necessary, it is important that the team is given a certain amount of flexibility in carrying out their tasks. Too much of interference can affect the efficiency of a team and dampen the morale of the members</a:t>
            </a:r>
            <a:r>
              <a:rPr lang="en-US" dirty="0" smtClean="0"/>
              <a:t>.</a:t>
            </a:r>
          </a:p>
          <a:p>
            <a:pPr algn="just"/>
            <a:endParaRPr lang="en-US" dirty="0" smtClean="0"/>
          </a:p>
          <a:p>
            <a:pPr algn="just"/>
            <a:r>
              <a:rPr lang="en-US" dirty="0"/>
              <a:t>One of the most important principles of effective teamwork is effective communication. Communicating effectively means that information is shared among all the members of the team so that rumor-mongers are kept at bay. </a:t>
            </a:r>
            <a:endParaRPr lang="en-US" dirty="0" smtClean="0"/>
          </a:p>
          <a:p>
            <a:pPr algn="just"/>
            <a:endParaRPr lang="en-US" dirty="0"/>
          </a:p>
          <a:p>
            <a:pPr algn="just"/>
            <a:r>
              <a:rPr lang="en-US" dirty="0" smtClean="0"/>
              <a:t>Involving </a:t>
            </a:r>
            <a:r>
              <a:rPr lang="en-US" dirty="0"/>
              <a:t>all your team members in a discussion on effective business strategy helps in making the team members feel a valuable part of the organization. Effective communication also calls for discussing matters of importance openly so that everybody is on the same page</a:t>
            </a:r>
            <a:r>
              <a:rPr lang="en-US" dirty="0" smtClean="0"/>
              <a:t>.</a:t>
            </a:r>
          </a:p>
          <a:p>
            <a:pPr algn="just">
              <a:buNone/>
            </a:pP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Teamwork Principles</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a:t>There should be an initiative to reward and recognize team and its members who have performed exemplary and helped the team in achieving its targets. This will encourage others to follow suit and act as a boost to people who genuinely believe in the values of teamwork and team-spirit</a:t>
            </a:r>
            <a:r>
              <a:rPr lang="en-US" dirty="0" smtClean="0"/>
              <a:t>.</a:t>
            </a:r>
          </a:p>
          <a:p>
            <a:pPr algn="just">
              <a:buNone/>
            </a:pPr>
            <a:r>
              <a:rPr lang="en-US" dirty="0" smtClean="0"/>
              <a:t/>
            </a:r>
            <a:br>
              <a:rPr lang="en-US" dirty="0" smtClean="0"/>
            </a:br>
            <a:r>
              <a:rPr lang="en-US" dirty="0"/>
              <a:t>Last but not the least, there should be a healthy competition among team members to outperform each other. In the absence of a competition, the job may cease to become interesting and monotony can creep in, which again can be detrimental to a team. So, it is important that the team members are provided with enough opportunities to grow in their professional lives</a:t>
            </a:r>
            <a:r>
              <a:rPr lang="en-US" dirty="0" smtClean="0"/>
              <a:t>.</a:t>
            </a:r>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b="1" dirty="0" smtClean="0"/>
              <a:t>Why is Teamwork Important?</a:t>
            </a:r>
          </a:p>
          <a:p>
            <a:r>
              <a:rPr lang="en-US" b="1" dirty="0" smtClean="0"/>
              <a:t>Principle of Teamwork</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0EA3D337-1400-4E6E-8CF6-8D7BDFD95211}" type="slidenum">
              <a:rPr lang="en-US" smtClean="0"/>
              <a:pPr/>
              <a:t>21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1231</Words>
  <Application>Microsoft Office PowerPoint</Application>
  <PresentationFormat>On-screen Show (4:3)</PresentationFormat>
  <Paragraphs>133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Self Management Project  MGT 494</vt:lpstr>
      <vt:lpstr>Recap</vt:lpstr>
      <vt:lpstr>Avoid Overload </vt:lpstr>
      <vt:lpstr>Have a Vision (why are you doing all of this?) </vt:lpstr>
      <vt:lpstr>Today’s Lecture</vt:lpstr>
      <vt:lpstr>Team Work</vt:lpstr>
      <vt:lpstr>Team Work</vt:lpstr>
      <vt:lpstr>Tools</vt:lpstr>
      <vt:lpstr>Achieve Goal Faster</vt:lpstr>
      <vt:lpstr>Creativity</vt:lpstr>
      <vt:lpstr>Better Learning Curve</vt:lpstr>
      <vt:lpstr>Enhanced Communication</vt:lpstr>
      <vt:lpstr>Equal Distribution of Work</vt:lpstr>
      <vt:lpstr>Personal Accountability</vt:lpstr>
      <vt:lpstr>Conflict Resolution</vt:lpstr>
      <vt:lpstr>Teamwork Principles</vt:lpstr>
      <vt:lpstr>Slide 17</vt:lpstr>
      <vt:lpstr>Teamwork Principles</vt:lpstr>
      <vt:lpstr>Slide 19</vt:lpstr>
      <vt:lpstr>Teamwork Principles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 Management Project  MGT 494</dc:title>
  <dc:creator>U</dc:creator>
  <cp:lastModifiedBy>stdc_lp</cp:lastModifiedBy>
  <cp:revision>24</cp:revision>
  <dcterms:created xsi:type="dcterms:W3CDTF">2014-07-23T18:37:54Z</dcterms:created>
  <dcterms:modified xsi:type="dcterms:W3CDTF">2014-07-24T23:35:32Z</dcterms:modified>
</cp:coreProperties>
</file>